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media/image43.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7.xml" ContentType="application/vnd.openxmlformats-officedocument.presentationml.notesSl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2" r:id="rId1"/>
    <p:sldMasterId id="2147483895" r:id="rId2"/>
  </p:sldMasterIdLst>
  <p:notesMasterIdLst>
    <p:notesMasterId r:id="rId46"/>
  </p:notesMasterIdLst>
  <p:handoutMasterIdLst>
    <p:handoutMasterId r:id="rId47"/>
  </p:handoutMasterIdLst>
  <p:sldIdLst>
    <p:sldId id="11789" r:id="rId3"/>
    <p:sldId id="2147478997" r:id="rId4"/>
    <p:sldId id="2147479235" r:id="rId5"/>
    <p:sldId id="2147479236" r:id="rId6"/>
    <p:sldId id="2147479082" r:id="rId7"/>
    <p:sldId id="2147479243" r:id="rId8"/>
    <p:sldId id="2147479143" r:id="rId9"/>
    <p:sldId id="2147479216" r:id="rId10"/>
    <p:sldId id="2147479142" r:id="rId11"/>
    <p:sldId id="2147479090" r:id="rId12"/>
    <p:sldId id="2147479166" r:id="rId13"/>
    <p:sldId id="2147479217" r:id="rId14"/>
    <p:sldId id="2147479229" r:id="rId15"/>
    <p:sldId id="2147479167" r:id="rId16"/>
    <p:sldId id="2147479045" r:id="rId17"/>
    <p:sldId id="2147479233" r:id="rId18"/>
    <p:sldId id="2147479224" r:id="rId19"/>
    <p:sldId id="2147479225" r:id="rId20"/>
    <p:sldId id="2147479248" r:id="rId21"/>
    <p:sldId id="2147479096" r:id="rId22"/>
    <p:sldId id="2147479250" r:id="rId23"/>
    <p:sldId id="2147479242" r:id="rId24"/>
    <p:sldId id="2147479164" r:id="rId25"/>
    <p:sldId id="2147479231" r:id="rId26"/>
    <p:sldId id="2147479246" r:id="rId27"/>
    <p:sldId id="2147479218" r:id="rId28"/>
    <p:sldId id="2147479154" r:id="rId29"/>
    <p:sldId id="2147479155" r:id="rId30"/>
    <p:sldId id="2147479249" r:id="rId31"/>
    <p:sldId id="2147479157" r:id="rId32"/>
    <p:sldId id="2147479158" r:id="rId33"/>
    <p:sldId id="2147479159" r:id="rId34"/>
    <p:sldId id="2147479160" r:id="rId35"/>
    <p:sldId id="2147479161" r:id="rId36"/>
    <p:sldId id="2147479222" r:id="rId37"/>
    <p:sldId id="2147479219" r:id="rId38"/>
    <p:sldId id="2147479064" r:id="rId39"/>
    <p:sldId id="2147479237" r:id="rId40"/>
    <p:sldId id="2147479238" r:id="rId41"/>
    <p:sldId id="2147479239" r:id="rId42"/>
    <p:sldId id="2147479240" r:id="rId43"/>
    <p:sldId id="2147479241" r:id="rId44"/>
    <p:sldId id="2147479247" r:id="rId45"/>
  </p:sldIdLst>
  <p:sldSz cx="12192000" cy="6858000"/>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2920"/>
    <a:srgbClr val="FFFFFF"/>
    <a:srgbClr val="F29732"/>
    <a:srgbClr val="D9D9D9"/>
    <a:srgbClr val="F7C184"/>
    <a:srgbClr val="F1F1F1"/>
    <a:srgbClr val="00AA80"/>
    <a:srgbClr val="FCEDD0"/>
    <a:srgbClr val="007F60"/>
    <a:srgbClr val="75C1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655" autoAdjust="0"/>
  </p:normalViewPr>
  <p:slideViewPr>
    <p:cSldViewPr snapToGrid="0" snapToObjects="1">
      <p:cViewPr varScale="1">
        <p:scale>
          <a:sx n="72" d="100"/>
          <a:sy n="72" d="100"/>
        </p:scale>
        <p:origin x="660" y="72"/>
      </p:cViewPr>
      <p:guideLst>
        <p:guide orient="horz" pos="414"/>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6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copernicobr.sharepoint.com/sites/FPA/Documentos%20Compartilhados/04.An&#225;lises%20Adhoc/13.Nosso%20Cliente/Emiss&#245;es%202024-0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xml"/><Relationship Id="rId4"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copernicobr.sharepoint.com/sites/FPA/Documentos%20Compartilhados/04.An&#225;lises%20Adhoc/13.Nosso%20Cliente/Emiss&#245;es%202024-05.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https://copernicobr.sharepoint.com/sites/FPA/Documentos%20Compartilhados/04.An&#225;lises%20Adhoc/13.Nosso%20Cliente/Emiss&#245;es%202024-05.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https://copernicobr.sharepoint.com/sites/FPA/Documentos%20Compartilhados/04.An&#225;lises%20Adhoc/13.Nosso%20Cliente/Emiss&#245;es%202024-0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pfs02\bi_empresas$\Migracao_EMPRESAS\SOL%20Cop&#233;rnico\01.%20Project%20Solaris%20-%20FIP-IE\05.%20Modelo\2024.06%20Modelo%20Financeiro%20-%20Solaris%20(FIP-IE)_v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'[Emissões 2024-05.xlsx]Resultados'!$B$26</c:f>
              <c:strCache>
                <c:ptCount val="1"/>
                <c:pt idx="0">
                  <c:v>Quantidade</c:v>
                </c:pt>
              </c:strCache>
            </c:strRef>
          </c:tx>
          <c:spPr>
            <a:solidFill>
              <a:srgbClr val="FFC000"/>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'[Emissões 2024-05.xlsx]Resultados'!$C$25:$G$25</c:f>
              <c:numCache>
                <c:formatCode>mmm\-yy</c:formatCode>
                <c:ptCount val="5"/>
                <c:pt idx="0">
                  <c:v>45292</c:v>
                </c:pt>
                <c:pt idx="1">
                  <c:v>45323</c:v>
                </c:pt>
                <c:pt idx="2">
                  <c:v>45352</c:v>
                </c:pt>
                <c:pt idx="3">
                  <c:v>45383</c:v>
                </c:pt>
                <c:pt idx="4">
                  <c:v>45413</c:v>
                </c:pt>
              </c:numCache>
            </c:numRef>
          </c:cat>
          <c:val>
            <c:numRef>
              <c:f>'[Emissões 2024-05.xlsx]Resultados'!$C$26:$G$26</c:f>
              <c:numCache>
                <c:formatCode>_(* #,##0.00_);_(* \(#,##0.00\);_(* "-"??_);_(@_)</c:formatCode>
                <c:ptCount val="5"/>
                <c:pt idx="0">
                  <c:v>3499</c:v>
                </c:pt>
                <c:pt idx="1">
                  <c:v>3726</c:v>
                </c:pt>
                <c:pt idx="2">
                  <c:v>4169</c:v>
                </c:pt>
                <c:pt idx="3">
                  <c:v>4130</c:v>
                </c:pt>
                <c:pt idx="4">
                  <c:v>4271</c:v>
                </c:pt>
              </c:numCache>
            </c:numRef>
          </c:val>
          <c:extLst>
            <c:ext xmlns:c16="http://schemas.microsoft.com/office/drawing/2014/chart" uri="{C3380CC4-5D6E-409C-BE32-E72D297353CC}">
              <c16:uniqueId val="{00000000-CCE4-4D87-A1D9-7C7738958279}"/>
            </c:ext>
          </c:extLst>
        </c:ser>
        <c:dLbls>
          <c:showLegendKey val="0"/>
          <c:showVal val="0"/>
          <c:showCatName val="0"/>
          <c:showSerName val="0"/>
          <c:showPercent val="0"/>
          <c:showBubbleSize val="0"/>
        </c:dLbls>
        <c:gapWidth val="100"/>
        <c:overlap val="-27"/>
        <c:axId val="1116589456"/>
        <c:axId val="1116588016"/>
      </c:barChart>
      <c:dateAx>
        <c:axId val="111658945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crossAx val="1116588016"/>
        <c:crosses val="autoZero"/>
        <c:auto val="1"/>
        <c:lblOffset val="100"/>
        <c:baseTimeUnit val="months"/>
      </c:dateAx>
      <c:valAx>
        <c:axId val="1116588016"/>
        <c:scaling>
          <c:orientation val="minMax"/>
          <c:min val="3100"/>
        </c:scaling>
        <c:delete val="0"/>
        <c:axPos val="l"/>
        <c:numFmt formatCode="_(* #,##0.00_);_(* \(#,##0.00\);_(* &quot;-&quot;??_);_(@_)" sourceLinked="1"/>
        <c:majorTickMark val="out"/>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crossAx val="1116589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2017</c:v>
                </c:pt>
                <c:pt idx="1">
                  <c:v>2020</c:v>
                </c:pt>
                <c:pt idx="2">
                  <c:v>2023</c:v>
                </c:pt>
              </c:numCache>
            </c:numRef>
          </c:cat>
          <c:val>
            <c:numRef>
              <c:f>Sheet1!$B$2:$B$8</c:f>
              <c:numCache>
                <c:formatCode>00000</c:formatCode>
                <c:ptCount val="3"/>
                <c:pt idx="0">
                  <c:v>165</c:v>
                </c:pt>
                <c:pt idx="1">
                  <c:v>175</c:v>
                </c:pt>
                <c:pt idx="2">
                  <c:v>202</c:v>
                </c:pt>
              </c:numCache>
            </c:numRef>
          </c:val>
          <c:extLst>
            <c:ext xmlns:c16="http://schemas.microsoft.com/office/drawing/2014/chart" uri="{C3380CC4-5D6E-409C-BE32-E72D297353CC}">
              <c16:uniqueId val="{00000000-2C0B-447E-8314-6C70A1078EE6}"/>
            </c:ext>
          </c:extLst>
        </c:ser>
        <c:dLbls>
          <c:showLegendKey val="0"/>
          <c:showVal val="0"/>
          <c:showCatName val="0"/>
          <c:showSerName val="0"/>
          <c:showPercent val="0"/>
          <c:showBubbleSize val="0"/>
        </c:dLbls>
        <c:gapWidth val="60"/>
        <c:overlap val="-27"/>
        <c:axId val="86336127"/>
        <c:axId val="86340927"/>
      </c:barChart>
      <c:catAx>
        <c:axId val="86336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86340927"/>
        <c:crosses val="autoZero"/>
        <c:auto val="1"/>
        <c:lblAlgn val="ctr"/>
        <c:lblOffset val="100"/>
        <c:noMultiLvlLbl val="0"/>
      </c:catAx>
      <c:valAx>
        <c:axId val="86340927"/>
        <c:scaling>
          <c:orientation val="minMax"/>
        </c:scaling>
        <c:delete val="0"/>
        <c:axPos val="l"/>
        <c:numFmt formatCode="0000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86336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920836912220834E-2"/>
          <c:y val="7.8083385454132861E-2"/>
          <c:w val="0.92215832617555837"/>
          <c:h val="0.69400367668224439"/>
        </c:manualLayout>
      </c:layout>
      <c:barChart>
        <c:barDir val="col"/>
        <c:grouping val="stacked"/>
        <c:varyColors val="0"/>
        <c:ser>
          <c:idx val="0"/>
          <c:order val="0"/>
          <c:tx>
            <c:strRef>
              <c:f>Sheet1!$B$1</c:f>
              <c:strCache>
                <c:ptCount val="1"/>
                <c:pt idx="0">
                  <c:v>Hidro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#,##0</c:formatCode>
                <c:ptCount val="4"/>
                <c:pt idx="0">
                  <c:v>115.721</c:v>
                </c:pt>
                <c:pt idx="1">
                  <c:v>115.967</c:v>
                </c:pt>
                <c:pt idx="2">
                  <c:v>116.33199999999999</c:v>
                </c:pt>
                <c:pt idx="3">
                  <c:v>116.717</c:v>
                </c:pt>
              </c:numCache>
            </c:numRef>
          </c:val>
          <c:extLst>
            <c:ext xmlns:c16="http://schemas.microsoft.com/office/drawing/2014/chart" uri="{C3380CC4-5D6E-409C-BE32-E72D297353CC}">
              <c16:uniqueId val="{00000000-B253-4ED0-BEE6-7725CCE85561}"/>
            </c:ext>
          </c:extLst>
        </c:ser>
        <c:ser>
          <c:idx val="1"/>
          <c:order val="1"/>
          <c:tx>
            <c:strRef>
              <c:f>Sheet1!$C$1</c:f>
              <c:strCache>
                <c:ptCount val="1"/>
                <c:pt idx="0">
                  <c:v>Térmica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Sheet1!$C$2:$C$5</c:f>
              <c:numCache>
                <c:formatCode>#,##0</c:formatCode>
                <c:ptCount val="4"/>
                <c:pt idx="0">
                  <c:v>38.393000000000001</c:v>
                </c:pt>
                <c:pt idx="1">
                  <c:v>40.584000000000003</c:v>
                </c:pt>
                <c:pt idx="2">
                  <c:v>44.747999999999998</c:v>
                </c:pt>
                <c:pt idx="3">
                  <c:v>42.86</c:v>
                </c:pt>
              </c:numCache>
            </c:numRef>
          </c:val>
          <c:extLst>
            <c:ext xmlns:c16="http://schemas.microsoft.com/office/drawing/2014/chart" uri="{C3380CC4-5D6E-409C-BE32-E72D297353CC}">
              <c16:uniqueId val="{00000001-B253-4ED0-BEE6-7725CCE85561}"/>
            </c:ext>
          </c:extLst>
        </c:ser>
        <c:ser>
          <c:idx val="2"/>
          <c:order val="2"/>
          <c:tx>
            <c:strRef>
              <c:f>Sheet1!$D$1</c:f>
              <c:strCache>
                <c:ptCount val="1"/>
                <c:pt idx="0">
                  <c:v>Eólica</c:v>
                </c:pt>
              </c:strCache>
            </c:strRef>
          </c:tx>
          <c:spPr>
            <a:solidFill>
              <a:srgbClr val="007F60"/>
            </a:solidFill>
            <a:ln>
              <a:noFill/>
            </a:ln>
            <a:effectLst/>
          </c:spPr>
          <c:invertIfNegative val="0"/>
          <c:dLbls>
            <c:spPr>
              <a:solidFill>
                <a:srgbClr val="007F60"/>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Sheet1!$D$2:$D$5</c:f>
              <c:numCache>
                <c:formatCode>#,##0</c:formatCode>
                <c:ptCount val="4"/>
                <c:pt idx="0">
                  <c:v>17.725000000000001</c:v>
                </c:pt>
                <c:pt idx="1">
                  <c:v>21.556000000000001</c:v>
                </c:pt>
                <c:pt idx="2">
                  <c:v>25.591999999999999</c:v>
                </c:pt>
                <c:pt idx="3">
                  <c:v>30.465</c:v>
                </c:pt>
              </c:numCache>
            </c:numRef>
          </c:val>
          <c:extLst>
            <c:ext xmlns:c16="http://schemas.microsoft.com/office/drawing/2014/chart" uri="{C3380CC4-5D6E-409C-BE32-E72D297353CC}">
              <c16:uniqueId val="{00000002-B253-4ED0-BEE6-7725CCE85561}"/>
            </c:ext>
          </c:extLst>
        </c:ser>
        <c:ser>
          <c:idx val="3"/>
          <c:order val="3"/>
          <c:tx>
            <c:strRef>
              <c:f>Sheet1!$E$1</c:f>
              <c:strCache>
                <c:ptCount val="1"/>
                <c:pt idx="0">
                  <c:v>Solar</c:v>
                </c:pt>
              </c:strCache>
            </c:strRef>
          </c:tx>
          <c:spPr>
            <a:solidFill>
              <a:srgbClr val="00AA80"/>
            </a:solidFill>
            <a:ln>
              <a:noFill/>
            </a:ln>
            <a:effectLst/>
          </c:spPr>
          <c:invertIfNegative val="0"/>
          <c:dLbls>
            <c:dLbl>
              <c:idx val="0"/>
              <c:layout>
                <c:manualLayout>
                  <c:x val="-5.3073868516664791E-2"/>
                  <c:y val="-7.09848958673941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3C-4171-8356-5A75CEB2D31D}"/>
                </c:ext>
              </c:extLst>
            </c:dLbl>
            <c:dLbl>
              <c:idx val="1"/>
              <c:layout>
                <c:manualLayout>
                  <c:x val="-5.6612126417775764E-2"/>
                  <c:y val="-7.09848958673941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3C-4171-8356-5A75CEB2D31D}"/>
                </c:ext>
              </c:extLst>
            </c:dLbl>
            <c:dLbl>
              <c:idx val="2"/>
              <c:layout>
                <c:manualLayout>
                  <c:x val="-3.8920836912220903E-2"/>
                  <c:y val="-1.4196979173478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3C-4171-8356-5A75CEB2D31D}"/>
                </c:ext>
              </c:extLst>
            </c:dLbl>
            <c:dLbl>
              <c:idx val="3"/>
              <c:layout>
                <c:manualLayout>
                  <c:x val="-5.307386851666477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3C-4171-8356-5A75CEB2D31D}"/>
                </c:ext>
              </c:extLst>
            </c:dLbl>
            <c:spPr>
              <a:solidFill>
                <a:srgbClr val="00AA80"/>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Sheet1!$E$2:$E$5</c:f>
              <c:numCache>
                <c:formatCode>#,##0</c:formatCode>
                <c:ptCount val="4"/>
                <c:pt idx="0">
                  <c:v>3.2930000000000001</c:v>
                </c:pt>
                <c:pt idx="1">
                  <c:v>4.8360000000000003</c:v>
                </c:pt>
                <c:pt idx="2">
                  <c:v>7.6719999999999997</c:v>
                </c:pt>
                <c:pt idx="3">
                  <c:v>12.167</c:v>
                </c:pt>
              </c:numCache>
            </c:numRef>
          </c:val>
          <c:extLst>
            <c:ext xmlns:c16="http://schemas.microsoft.com/office/drawing/2014/chart" uri="{C3380CC4-5D6E-409C-BE32-E72D297353CC}">
              <c16:uniqueId val="{00000003-B253-4ED0-BEE6-7725CCE85561}"/>
            </c:ext>
          </c:extLst>
        </c:ser>
        <c:ser>
          <c:idx val="4"/>
          <c:order val="4"/>
          <c:tx>
            <c:strRef>
              <c:f>Sheet1!$F$1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Sheet1!$F$2:$F$5</c:f>
              <c:numCache>
                <c:formatCode>#,##0</c:formatCode>
                <c:ptCount val="4"/>
                <c:pt idx="0">
                  <c:v>175.13200000000001</c:v>
                </c:pt>
                <c:pt idx="1">
                  <c:v>182.94300000000001</c:v>
                </c:pt>
                <c:pt idx="2">
                  <c:v>194.34399999999997</c:v>
                </c:pt>
                <c:pt idx="3">
                  <c:v>202.209</c:v>
                </c:pt>
              </c:numCache>
            </c:numRef>
          </c:val>
          <c:extLst>
            <c:ext xmlns:c16="http://schemas.microsoft.com/office/drawing/2014/chart" uri="{C3380CC4-5D6E-409C-BE32-E72D297353CC}">
              <c16:uniqueId val="{00000004-B253-4ED0-BEE6-7725CCE85561}"/>
            </c:ext>
          </c:extLst>
        </c:ser>
        <c:dLbls>
          <c:showLegendKey val="0"/>
          <c:showVal val="0"/>
          <c:showCatName val="0"/>
          <c:showSerName val="0"/>
          <c:showPercent val="0"/>
          <c:showBubbleSize val="0"/>
        </c:dLbls>
        <c:gapWidth val="60"/>
        <c:overlap val="100"/>
        <c:axId val="1367112607"/>
        <c:axId val="1367119327"/>
      </c:barChart>
      <c:catAx>
        <c:axId val="1367112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1367119327"/>
        <c:crosses val="autoZero"/>
        <c:auto val="1"/>
        <c:lblAlgn val="ctr"/>
        <c:lblOffset val="100"/>
        <c:noMultiLvlLbl val="0"/>
      </c:catAx>
      <c:valAx>
        <c:axId val="1367119327"/>
        <c:scaling>
          <c:orientation val="minMax"/>
          <c:max val="30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1367112607"/>
        <c:crosses val="autoZero"/>
        <c:crossBetween val="between"/>
      </c:valAx>
      <c:spPr>
        <a:noFill/>
        <a:ln>
          <a:noFill/>
        </a:ln>
        <a:effectLst/>
      </c:spPr>
    </c:plotArea>
    <c:legend>
      <c:legendPos val="b"/>
      <c:legendEntry>
        <c:idx val="4"/>
        <c:delete val="1"/>
      </c:legendEntry>
      <c:layout>
        <c:manualLayout>
          <c:xMode val="edge"/>
          <c:yMode val="edge"/>
          <c:x val="0.24176414752919551"/>
          <c:y val="0.87332326130322679"/>
          <c:w val="0.52354794214084666"/>
          <c:h val="0.1053812699365551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119251014175189E-2"/>
          <c:y val="1.7307702627341374E-2"/>
          <c:w val="0.89487590619417345"/>
          <c:h val="0.98269229737265862"/>
        </c:manualLayout>
      </c:layout>
      <c:barChart>
        <c:barDir val="bar"/>
        <c:grouping val="clustered"/>
        <c:varyColors val="0"/>
        <c:ser>
          <c:idx val="0"/>
          <c:order val="0"/>
          <c:tx>
            <c:strRef>
              <c:f>Sheet1!$B$1</c:f>
              <c:strCache>
                <c:ptCount val="1"/>
                <c:pt idx="0">
                  <c:v>Consumor per capita</c:v>
                </c:pt>
              </c:strCache>
            </c:strRef>
          </c:tx>
          <c:spPr>
            <a:solidFill>
              <a:sysClr val="window" lastClr="FFFFFF">
                <a:lumMod val="75000"/>
              </a:sysClr>
            </a:solidFill>
            <a:ln>
              <a:noFill/>
            </a:ln>
            <a:effectLst/>
          </c:spPr>
          <c:invertIfNegative val="0"/>
          <c:dPt>
            <c:idx val="0"/>
            <c:invertIfNegative val="0"/>
            <c:bubble3D val="0"/>
            <c:spPr>
              <a:solidFill>
                <a:srgbClr val="F22920"/>
              </a:solidFill>
              <a:ln>
                <a:noFill/>
              </a:ln>
              <a:effectLst/>
            </c:spPr>
            <c:extLst>
              <c:ext xmlns:c16="http://schemas.microsoft.com/office/drawing/2014/chart" uri="{C3380CC4-5D6E-409C-BE32-E72D297353CC}">
                <c16:uniqueId val="{00000001-2557-43FF-A254-5D935276354B}"/>
              </c:ext>
            </c:extLst>
          </c:dPt>
          <c:dPt>
            <c:idx val="1"/>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3-2557-43FF-A254-5D935276354B}"/>
              </c:ext>
            </c:extLst>
          </c:dPt>
          <c:dPt>
            <c:idx val="2"/>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5-2557-43FF-A254-5D935276354B}"/>
              </c:ext>
            </c:extLst>
          </c:dPt>
          <c:dPt>
            <c:idx val="3"/>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7-2557-43FF-A254-5D935276354B}"/>
              </c:ext>
            </c:extLst>
          </c:dPt>
          <c:dPt>
            <c:idx val="4"/>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9-2557-43FF-A254-5D935276354B}"/>
              </c:ext>
            </c:extLst>
          </c:dPt>
          <c:dPt>
            <c:idx val="5"/>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B-2557-43FF-A254-5D935276354B}"/>
              </c:ext>
            </c:extLst>
          </c:dPt>
          <c:dPt>
            <c:idx val="6"/>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D-2557-43FF-A254-5D935276354B}"/>
              </c:ext>
            </c:extLst>
          </c:dPt>
          <c:dPt>
            <c:idx val="7"/>
            <c:invertIfNegative val="0"/>
            <c:bubble3D val="0"/>
            <c:spPr>
              <a:solidFill>
                <a:sysClr val="window" lastClr="FFFFFF">
                  <a:lumMod val="75000"/>
                </a:sysClr>
              </a:solidFill>
              <a:ln>
                <a:noFill/>
              </a:ln>
              <a:effectLst/>
            </c:spPr>
            <c:extLst>
              <c:ext xmlns:c16="http://schemas.microsoft.com/office/drawing/2014/chart" uri="{C3380CC4-5D6E-409C-BE32-E72D297353CC}">
                <c16:uniqueId val="{0000000F-2557-43FF-A254-5D935276354B}"/>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Brazil</c:v>
                </c:pt>
                <c:pt idx="1">
                  <c:v>Canada</c:v>
                </c:pt>
                <c:pt idx="2">
                  <c:v>EUA</c:v>
                </c:pt>
                <c:pt idx="3">
                  <c:v>Australia</c:v>
                </c:pt>
                <c:pt idx="4">
                  <c:v>Japan</c:v>
                </c:pt>
                <c:pt idx="5">
                  <c:v>France</c:v>
                </c:pt>
                <c:pt idx="6">
                  <c:v>Germany</c:v>
                </c:pt>
                <c:pt idx="7">
                  <c:v>Great Britain</c:v>
                </c:pt>
              </c:strCache>
            </c:strRef>
          </c:cat>
          <c:val>
            <c:numRef>
              <c:f>Sheet1!$B$2:$B$9</c:f>
              <c:numCache>
                <c:formatCode>General</c:formatCode>
                <c:ptCount val="8"/>
                <c:pt idx="0">
                  <c:v>3.2</c:v>
                </c:pt>
                <c:pt idx="1">
                  <c:v>16.600000000000001</c:v>
                </c:pt>
                <c:pt idx="2">
                  <c:v>12.7</c:v>
                </c:pt>
                <c:pt idx="3">
                  <c:v>9.6</c:v>
                </c:pt>
                <c:pt idx="4">
                  <c:v>7.8</c:v>
                </c:pt>
                <c:pt idx="5">
                  <c:v>7.3</c:v>
                </c:pt>
                <c:pt idx="6">
                  <c:v>7</c:v>
                </c:pt>
                <c:pt idx="7">
                  <c:v>4.8</c:v>
                </c:pt>
              </c:numCache>
            </c:numRef>
          </c:val>
          <c:extLst>
            <c:ext xmlns:c16="http://schemas.microsoft.com/office/drawing/2014/chart" uri="{C3380CC4-5D6E-409C-BE32-E72D297353CC}">
              <c16:uniqueId val="{00000010-2557-43FF-A254-5D935276354B}"/>
            </c:ext>
          </c:extLst>
        </c:ser>
        <c:dLbls>
          <c:showLegendKey val="0"/>
          <c:showVal val="0"/>
          <c:showCatName val="0"/>
          <c:showSerName val="0"/>
          <c:showPercent val="0"/>
          <c:showBubbleSize val="0"/>
        </c:dLbls>
        <c:gapWidth val="60"/>
        <c:axId val="663332656"/>
        <c:axId val="663333968"/>
      </c:barChart>
      <c:catAx>
        <c:axId val="663332656"/>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mn-cs"/>
              </a:defRPr>
            </a:pPr>
            <a:endParaRPr lang="pt-BR"/>
          </a:p>
        </c:txPr>
        <c:crossAx val="663333968"/>
        <c:crosses val="autoZero"/>
        <c:auto val="1"/>
        <c:lblAlgn val="ctr"/>
        <c:lblOffset val="100"/>
        <c:noMultiLvlLbl val="0"/>
      </c:catAx>
      <c:valAx>
        <c:axId val="663333968"/>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mn-cs"/>
              </a:defRPr>
            </a:pPr>
            <a:endParaRPr lang="pt-BR"/>
          </a:p>
        </c:txPr>
        <c:crossAx val="663332656"/>
        <c:crosses val="autoZero"/>
        <c:crossBetween val="between"/>
      </c:valAx>
      <c:spPr>
        <a:noFill/>
        <a:ln>
          <a:noFill/>
        </a:ln>
        <a:effectLst/>
      </c:spPr>
    </c:plotArea>
    <c:plotVisOnly val="1"/>
    <c:dispBlanksAs val="gap"/>
    <c:showDLblsOverMax val="0"/>
    <c:extLst/>
  </c:chart>
  <c:spPr>
    <a:noFill/>
    <a:ln>
      <a:noFill/>
    </a:ln>
    <a:effectLst/>
  </c:spPr>
  <c:txPr>
    <a:bodyPr/>
    <a:lstStyle/>
    <a:p>
      <a:pPr>
        <a:defRPr sz="800" baseline="0">
          <a:solidFill>
            <a:schemeClr val="tx1"/>
          </a:solidFill>
          <a:latin typeface="Arial" panose="020B0604020202020204" pitchFamily="34" charset="0"/>
        </a:defRPr>
      </a:pPr>
      <a:endParaRPr lang="pt-BR"/>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920836912220834E-2"/>
          <c:y val="7.8083385454132861E-2"/>
          <c:w val="0.92215832617555837"/>
          <c:h val="0.64073446983307636"/>
        </c:manualLayout>
      </c:layout>
      <c:barChart>
        <c:barDir val="col"/>
        <c:grouping val="percentStacked"/>
        <c:varyColors val="0"/>
        <c:ser>
          <c:idx val="1"/>
          <c:order val="0"/>
          <c:tx>
            <c:strRef>
              <c:f>Sheet1!$B$1</c:f>
              <c:strCache>
                <c:ptCount val="1"/>
                <c:pt idx="0">
                  <c:v>Hidro</c:v>
                </c:pt>
              </c:strCache>
            </c:strRef>
          </c:tx>
          <c:spPr>
            <a:solidFill>
              <a:srgbClr val="F2292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General"A"</c:formatCode>
                <c:ptCount val="4"/>
                <c:pt idx="0">
                  <c:v>2020</c:v>
                </c:pt>
                <c:pt idx="1">
                  <c:v>2021</c:v>
                </c:pt>
                <c:pt idx="2">
                  <c:v>2022</c:v>
                </c:pt>
                <c:pt idx="3">
                  <c:v>2023</c:v>
                </c:pt>
              </c:numCache>
            </c:numRef>
          </c:cat>
          <c:val>
            <c:numRef>
              <c:f>Sheet1!$B$2:$B$5</c:f>
              <c:numCache>
                <c:formatCode>0%</c:formatCode>
                <c:ptCount val="4"/>
                <c:pt idx="0">
                  <c:v>0.66076445195623867</c:v>
                </c:pt>
                <c:pt idx="1">
                  <c:v>0.63389689684765194</c:v>
                </c:pt>
                <c:pt idx="2">
                  <c:v>0.59858807063763231</c:v>
                </c:pt>
                <c:pt idx="3">
                  <c:v>0.57720971865742865</c:v>
                </c:pt>
              </c:numCache>
            </c:numRef>
          </c:val>
          <c:extLst>
            <c:ext xmlns:c16="http://schemas.microsoft.com/office/drawing/2014/chart" uri="{C3380CC4-5D6E-409C-BE32-E72D297353CC}">
              <c16:uniqueId val="{00000001-B253-4ED0-BEE6-7725CCE85561}"/>
            </c:ext>
          </c:extLst>
        </c:ser>
        <c:ser>
          <c:idx val="2"/>
          <c:order val="1"/>
          <c:tx>
            <c:strRef>
              <c:f>Sheet1!$C$1</c:f>
              <c:strCache>
                <c:ptCount val="1"/>
                <c:pt idx="0">
                  <c:v>Térmica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General"A"</c:formatCode>
                <c:ptCount val="4"/>
                <c:pt idx="0">
                  <c:v>2020</c:v>
                </c:pt>
                <c:pt idx="1">
                  <c:v>2021</c:v>
                </c:pt>
                <c:pt idx="2">
                  <c:v>2022</c:v>
                </c:pt>
                <c:pt idx="3">
                  <c:v>2023</c:v>
                </c:pt>
              </c:numCache>
            </c:numRef>
          </c:cat>
          <c:val>
            <c:numRef>
              <c:f>Sheet1!$C$2:$C$5</c:f>
              <c:numCache>
                <c:formatCode>0%</c:formatCode>
                <c:ptCount val="4"/>
                <c:pt idx="0">
                  <c:v>0.2192232144896421</c:v>
                </c:pt>
                <c:pt idx="1">
                  <c:v>0.2218395893802988</c:v>
                </c:pt>
                <c:pt idx="2">
                  <c:v>0.23025151278145969</c:v>
                </c:pt>
                <c:pt idx="3">
                  <c:v>0.2119589137971109</c:v>
                </c:pt>
              </c:numCache>
            </c:numRef>
          </c:val>
          <c:extLst>
            <c:ext xmlns:c16="http://schemas.microsoft.com/office/drawing/2014/chart" uri="{C3380CC4-5D6E-409C-BE32-E72D297353CC}">
              <c16:uniqueId val="{00000002-B253-4ED0-BEE6-7725CCE85561}"/>
            </c:ext>
          </c:extLst>
        </c:ser>
        <c:ser>
          <c:idx val="3"/>
          <c:order val="2"/>
          <c:tx>
            <c:strRef>
              <c:f>Sheet1!$D$1</c:f>
              <c:strCache>
                <c:ptCount val="1"/>
                <c:pt idx="0">
                  <c:v>Eólica</c:v>
                </c:pt>
              </c:strCache>
            </c:strRef>
          </c:tx>
          <c:spPr>
            <a:solidFill>
              <a:srgbClr val="007F60"/>
            </a:solidFill>
            <a:ln>
              <a:noFill/>
            </a:ln>
            <a:effectLst/>
          </c:spPr>
          <c:invertIfNegative val="0"/>
          <c:dLbls>
            <c:spPr>
              <a:solidFill>
                <a:srgbClr val="007F60"/>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General"A"</c:formatCode>
                <c:ptCount val="4"/>
                <c:pt idx="0">
                  <c:v>2020</c:v>
                </c:pt>
                <c:pt idx="1">
                  <c:v>2021</c:v>
                </c:pt>
                <c:pt idx="2">
                  <c:v>2022</c:v>
                </c:pt>
                <c:pt idx="3">
                  <c:v>2023</c:v>
                </c:pt>
              </c:numCache>
            </c:numRef>
          </c:cat>
          <c:val>
            <c:numRef>
              <c:f>Sheet1!$D$2:$D$5</c:f>
              <c:numCache>
                <c:formatCode>0%</c:formatCode>
                <c:ptCount val="4"/>
                <c:pt idx="0">
                  <c:v>0.10120937350113059</c:v>
                </c:pt>
                <c:pt idx="1">
                  <c:v>0.11782905057859551</c:v>
                </c:pt>
                <c:pt idx="2">
                  <c:v>0.13168402420450337</c:v>
                </c:pt>
                <c:pt idx="3">
                  <c:v>0.15066094980935565</c:v>
                </c:pt>
              </c:numCache>
            </c:numRef>
          </c:val>
          <c:extLst>
            <c:ext xmlns:c16="http://schemas.microsoft.com/office/drawing/2014/chart" uri="{C3380CC4-5D6E-409C-BE32-E72D297353CC}">
              <c16:uniqueId val="{00000003-B253-4ED0-BEE6-7725CCE85561}"/>
            </c:ext>
          </c:extLst>
        </c:ser>
        <c:ser>
          <c:idx val="4"/>
          <c:order val="3"/>
          <c:tx>
            <c:strRef>
              <c:f>Sheet1!$E$1</c:f>
              <c:strCache>
                <c:ptCount val="1"/>
                <c:pt idx="0">
                  <c:v>Solar</c:v>
                </c:pt>
              </c:strCache>
            </c:strRef>
          </c:tx>
          <c:spPr>
            <a:solidFill>
              <a:srgbClr val="00AA80"/>
            </a:solidFill>
            <a:ln>
              <a:noFill/>
            </a:ln>
            <a:effectLst/>
          </c:spPr>
          <c:invertIfNegative val="0"/>
          <c:dLbls>
            <c:dLbl>
              <c:idx val="0"/>
              <c:layout>
                <c:manualLayout>
                  <c:x val="-6.0150384318886758E-2"/>
                  <c:y val="-5.0863962673795017E-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AB-44F9-B522-A77A2C5EF6CD}"/>
                </c:ext>
              </c:extLst>
            </c:dLbl>
            <c:dLbl>
              <c:idx val="1"/>
              <c:layout>
                <c:manualLayout>
                  <c:x val="-6.3688642219997732E-2"/>
                  <c:y val="-1.77563520902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AB-44F9-B522-A77A2C5EF6CD}"/>
                </c:ext>
              </c:extLst>
            </c:dLbl>
            <c:dLbl>
              <c:idx val="2"/>
              <c:layout>
                <c:manualLayout>
                  <c:x val="-7.076515802221976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AB-44F9-B522-A77A2C5EF6CD}"/>
                </c:ext>
              </c:extLst>
            </c:dLbl>
            <c:dLbl>
              <c:idx val="3"/>
              <c:layout>
                <c:manualLayout>
                  <c:x val="-6.0150384318886745E-2"/>
                  <c:y val="-3.551270418057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AB-44F9-B522-A77A2C5EF6CD}"/>
                </c:ext>
              </c:extLst>
            </c:dLbl>
            <c:spPr>
              <a:solidFill>
                <a:srgbClr val="00AA80"/>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General"A"</c:formatCode>
                <c:ptCount val="4"/>
                <c:pt idx="0">
                  <c:v>2020</c:v>
                </c:pt>
                <c:pt idx="1">
                  <c:v>2021</c:v>
                </c:pt>
                <c:pt idx="2">
                  <c:v>2022</c:v>
                </c:pt>
                <c:pt idx="3">
                  <c:v>2023</c:v>
                </c:pt>
              </c:numCache>
            </c:numRef>
          </c:cat>
          <c:val>
            <c:numRef>
              <c:f>Sheet1!$E$2:$E$5</c:f>
              <c:numCache>
                <c:formatCode>0%</c:formatCode>
                <c:ptCount val="4"/>
                <c:pt idx="0">
                  <c:v>1.8802960052988604E-2</c:v>
                </c:pt>
                <c:pt idx="1">
                  <c:v>2.6434463193453699E-2</c:v>
                </c:pt>
                <c:pt idx="2">
                  <c:v>3.9476392376404733E-2</c:v>
                </c:pt>
                <c:pt idx="3">
                  <c:v>6.0170417736104723E-2</c:v>
                </c:pt>
              </c:numCache>
            </c:numRef>
          </c:val>
          <c:extLst>
            <c:ext xmlns:c16="http://schemas.microsoft.com/office/drawing/2014/chart" uri="{C3380CC4-5D6E-409C-BE32-E72D297353CC}">
              <c16:uniqueId val="{00000004-B253-4ED0-BEE6-7725CCE85561}"/>
            </c:ext>
          </c:extLst>
        </c:ser>
        <c:dLbls>
          <c:showLegendKey val="0"/>
          <c:showVal val="0"/>
          <c:showCatName val="0"/>
          <c:showSerName val="0"/>
          <c:showPercent val="0"/>
          <c:showBubbleSize val="0"/>
        </c:dLbls>
        <c:gapWidth val="60"/>
        <c:overlap val="100"/>
        <c:axId val="1367112607"/>
        <c:axId val="1367119327"/>
      </c:barChart>
      <c:catAx>
        <c:axId val="1367112607"/>
        <c:scaling>
          <c:orientation val="minMax"/>
        </c:scaling>
        <c:delete val="0"/>
        <c:axPos val="b"/>
        <c:numFmt formatCode="General&quot;A&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1367119327"/>
        <c:crosses val="autoZero"/>
        <c:auto val="1"/>
        <c:lblAlgn val="ctr"/>
        <c:lblOffset val="100"/>
        <c:noMultiLvlLbl val="0"/>
      </c:catAx>
      <c:valAx>
        <c:axId val="1367119327"/>
        <c:scaling>
          <c:orientation val="minMax"/>
          <c:max val="1"/>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1367112607"/>
        <c:crosses val="autoZero"/>
        <c:crossBetween val="between"/>
      </c:valAx>
      <c:spPr>
        <a:noFill/>
        <a:ln>
          <a:noFill/>
        </a:ln>
        <a:effectLst/>
      </c:spPr>
    </c:plotArea>
    <c:legend>
      <c:legendPos val="b"/>
      <c:layout>
        <c:manualLayout>
          <c:xMode val="edge"/>
          <c:yMode val="edge"/>
          <c:x val="0.23822588962808453"/>
          <c:y val="0.85932005754735841"/>
          <c:w val="0.52354794214084666"/>
          <c:h val="0.1318017664074984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2022</c:v>
                </c:pt>
              </c:numCache>
            </c:numRef>
          </c:cat>
          <c:val>
            <c:numRef>
              <c:f>Sheet1!$B$2:$B$3</c:f>
              <c:numCache>
                <c:formatCode>General</c:formatCode>
                <c:ptCount val="2"/>
                <c:pt idx="0">
                  <c:v>13.7</c:v>
                </c:pt>
                <c:pt idx="1">
                  <c:v>17.399999999999999</c:v>
                </c:pt>
              </c:numCache>
            </c:numRef>
          </c:val>
          <c:extLst>
            <c:ext xmlns:c16="http://schemas.microsoft.com/office/drawing/2014/chart" uri="{C3380CC4-5D6E-409C-BE32-E72D297353CC}">
              <c16:uniqueId val="{00000000-F8DF-48A4-B883-EB5274E26CBA}"/>
            </c:ext>
          </c:extLst>
        </c:ser>
        <c:dLbls>
          <c:showLegendKey val="0"/>
          <c:showVal val="0"/>
          <c:showCatName val="0"/>
          <c:showSerName val="0"/>
          <c:showPercent val="0"/>
          <c:showBubbleSize val="0"/>
        </c:dLbls>
        <c:gapWidth val="60"/>
        <c:overlap val="-27"/>
        <c:axId val="924604399"/>
        <c:axId val="924604879"/>
      </c:barChart>
      <c:catAx>
        <c:axId val="92460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924604879"/>
        <c:crosses val="autoZero"/>
        <c:auto val="1"/>
        <c:lblAlgn val="ctr"/>
        <c:lblOffset val="100"/>
        <c:noMultiLvlLbl val="0"/>
      </c:catAx>
      <c:valAx>
        <c:axId val="924604879"/>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924604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990306006551344E-2"/>
          <c:y val="9.5443968173501689E-2"/>
          <c:w val="0.94801938798689733"/>
          <c:h val="0.73422052615362998"/>
        </c:manualLayout>
      </c:layout>
      <c:barChart>
        <c:barDir val="col"/>
        <c:grouping val="clustered"/>
        <c:varyColors val="0"/>
        <c:ser>
          <c:idx val="0"/>
          <c:order val="0"/>
          <c:tx>
            <c:strRef>
              <c:f>Sheet1!$A$2</c:f>
              <c:strCache>
                <c:ptCount val="1"/>
                <c:pt idx="0">
                  <c:v>Eólico e Solar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2022 vs 2021</c:v>
                </c:pt>
                <c:pt idx="1">
                  <c:v>2023 vs 2022</c:v>
                </c:pt>
              </c:strCache>
            </c:strRef>
          </c:cat>
          <c:val>
            <c:numRef>
              <c:f>Sheet1!$B$2:$C$2</c:f>
              <c:numCache>
                <c:formatCode>0.0</c:formatCode>
                <c:ptCount val="2"/>
                <c:pt idx="0">
                  <c:v>6.8</c:v>
                </c:pt>
                <c:pt idx="1">
                  <c:v>9.4</c:v>
                </c:pt>
              </c:numCache>
            </c:numRef>
          </c:val>
          <c:extLst>
            <c:ext xmlns:c16="http://schemas.microsoft.com/office/drawing/2014/chart" uri="{C3380CC4-5D6E-409C-BE32-E72D297353CC}">
              <c16:uniqueId val="{00000000-F8DF-48A4-B883-EB5274E26CBA}"/>
            </c:ext>
          </c:extLst>
        </c:ser>
        <c:dLbls>
          <c:showLegendKey val="0"/>
          <c:showVal val="0"/>
          <c:showCatName val="0"/>
          <c:showSerName val="0"/>
          <c:showPercent val="0"/>
          <c:showBubbleSize val="0"/>
        </c:dLbls>
        <c:gapWidth val="60"/>
        <c:overlap val="-27"/>
        <c:axId val="924604399"/>
        <c:axId val="924604879"/>
      </c:barChart>
      <c:catAx>
        <c:axId val="92460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924604879"/>
        <c:crosses val="autoZero"/>
        <c:auto val="1"/>
        <c:lblAlgn val="ctr"/>
        <c:lblOffset val="100"/>
        <c:noMultiLvlLbl val="0"/>
      </c:catAx>
      <c:valAx>
        <c:axId val="924604879"/>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924604399"/>
        <c:crosses val="autoZero"/>
        <c:crossBetween val="between"/>
      </c:valAx>
      <c:spPr>
        <a:noFill/>
        <a:ln>
          <a:noFill/>
        </a:ln>
        <a:effectLst/>
      </c:spPr>
    </c:plotArea>
    <c:legend>
      <c:legendPos val="b"/>
      <c:layout>
        <c:manualLayout>
          <c:xMode val="edge"/>
          <c:yMode val="edge"/>
          <c:x val="5.4063919438731595E-2"/>
          <c:y val="0.90717214399325108"/>
          <c:w val="0.89716494000203373"/>
          <c:h val="5.661740019831510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Capacidade instalada acumulada</c:v>
                </c:pt>
              </c:strCache>
            </c:strRef>
          </c:tx>
          <c:spPr>
            <a:solidFill>
              <a:schemeClr val="bg1">
                <a:lumMod val="85000"/>
              </a:schemeClr>
            </a:solidFill>
            <a:ln>
              <a:noFill/>
            </a:ln>
            <a:effectLst/>
          </c:spPr>
          <c:invertIfNegative val="0"/>
          <c:dPt>
            <c:idx val="5"/>
            <c:invertIfNegative val="0"/>
            <c:bubble3D val="0"/>
            <c:spPr>
              <a:solidFill>
                <a:srgbClr val="F22920"/>
              </a:solidFill>
              <a:ln>
                <a:noFill/>
              </a:ln>
              <a:effectLst/>
            </c:spPr>
            <c:extLst>
              <c:ext xmlns:c16="http://schemas.microsoft.com/office/drawing/2014/chart" uri="{C3380CC4-5D6E-409C-BE32-E72D297353CC}">
                <c16:uniqueId val="{00000002-5EE1-4A82-9A98-86076F3B5109}"/>
              </c:ext>
            </c:extLst>
          </c:dPt>
          <c:dLbls>
            <c:dLbl>
              <c:idx val="0"/>
              <c:tx>
                <c:rich>
                  <a:bodyPr/>
                  <a:lstStyle/>
                  <a:p>
                    <a:r>
                      <a:rPr lang="en-US" dirty="0"/>
                      <a:t>609,3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EE1-4A82-9A98-86076F3B5109}"/>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c:v>
                </c:pt>
                <c:pt idx="1">
                  <c:v>EUA</c:v>
                </c:pt>
                <c:pt idx="2">
                  <c:v>JAP</c:v>
                </c:pt>
                <c:pt idx="3">
                  <c:v>ALE</c:v>
                </c:pt>
                <c:pt idx="4">
                  <c:v>IND</c:v>
                </c:pt>
                <c:pt idx="5">
                  <c:v>BRA</c:v>
                </c:pt>
                <c:pt idx="6">
                  <c:v>AUS</c:v>
                </c:pt>
                <c:pt idx="7">
                  <c:v>ITA</c:v>
                </c:pt>
                <c:pt idx="8">
                  <c:v>ESP</c:v>
                </c:pt>
                <c:pt idx="9">
                  <c:v>COR</c:v>
                </c:pt>
              </c:strCache>
            </c:strRef>
          </c:cat>
          <c:val>
            <c:numRef>
              <c:f>Sheet1!$B$2:$B$11</c:f>
              <c:numCache>
                <c:formatCode>0.0</c:formatCode>
                <c:ptCount val="10"/>
                <c:pt idx="0">
                  <c:v>200</c:v>
                </c:pt>
                <c:pt idx="1">
                  <c:v>137.69999999999999</c:v>
                </c:pt>
                <c:pt idx="2">
                  <c:v>87.1</c:v>
                </c:pt>
                <c:pt idx="3">
                  <c:v>81.7</c:v>
                </c:pt>
                <c:pt idx="4">
                  <c:v>72.7</c:v>
                </c:pt>
                <c:pt idx="5">
                  <c:v>37.4</c:v>
                </c:pt>
                <c:pt idx="6">
                  <c:v>33.6</c:v>
                </c:pt>
                <c:pt idx="7">
                  <c:v>29.8</c:v>
                </c:pt>
                <c:pt idx="8">
                  <c:v>28.7</c:v>
                </c:pt>
                <c:pt idx="9">
                  <c:v>27</c:v>
                </c:pt>
              </c:numCache>
            </c:numRef>
          </c:val>
          <c:extLst>
            <c:ext xmlns:c16="http://schemas.microsoft.com/office/drawing/2014/chart" uri="{C3380CC4-5D6E-409C-BE32-E72D297353CC}">
              <c16:uniqueId val="{00000000-5EE1-4A82-9A98-86076F3B5109}"/>
            </c:ext>
          </c:extLst>
        </c:ser>
        <c:dLbls>
          <c:showLegendKey val="0"/>
          <c:showVal val="0"/>
          <c:showCatName val="0"/>
          <c:showSerName val="0"/>
          <c:showPercent val="0"/>
          <c:showBubbleSize val="0"/>
        </c:dLbls>
        <c:gapWidth val="60"/>
        <c:axId val="2144349728"/>
        <c:axId val="2144348288"/>
      </c:barChart>
      <c:catAx>
        <c:axId val="214434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FFFFFF"/>
                </a:solidFill>
                <a:latin typeface="+mn-lt"/>
                <a:ea typeface="+mn-ea"/>
                <a:cs typeface="+mn-cs"/>
              </a:defRPr>
            </a:pPr>
            <a:endParaRPr lang="pt-BR"/>
          </a:p>
        </c:txPr>
        <c:crossAx val="2144348288"/>
        <c:crosses val="autoZero"/>
        <c:auto val="1"/>
        <c:lblAlgn val="ctr"/>
        <c:lblOffset val="100"/>
        <c:noMultiLvlLbl val="0"/>
      </c:catAx>
      <c:valAx>
        <c:axId val="2144348288"/>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2144349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strRef>
              <c:f>Sheet1!$A$2:$A$3</c:f>
              <c:strCache>
                <c:ptCount val="2"/>
                <c:pt idx="0">
                  <c:v>BRA</c:v>
                </c:pt>
                <c:pt idx="1">
                  <c:v>EUA</c:v>
                </c:pt>
              </c:strCache>
            </c:strRef>
          </c:cat>
          <c:val>
            <c:numRef>
              <c:f>Sheet1!$B$2:$B$3</c:f>
              <c:numCache>
                <c:formatCode>General</c:formatCode>
                <c:ptCount val="2"/>
              </c:numCache>
            </c:numRef>
          </c:val>
          <c:smooth val="0"/>
          <c:extLst>
            <c:ext xmlns:c16="http://schemas.microsoft.com/office/drawing/2014/chart" uri="{C3380CC4-5D6E-409C-BE32-E72D297353CC}">
              <c16:uniqueId val="{00000000-3152-4B50-9DDD-D228125DC161}"/>
            </c:ext>
          </c:extLst>
        </c:ser>
        <c:ser>
          <c:idx val="1"/>
          <c:order val="1"/>
          <c:tx>
            <c:strRef>
              <c:f>Sheet1!$C$1</c:f>
              <c:strCache>
                <c:ptCount val="1"/>
                <c:pt idx="0">
                  <c:v>Column2</c:v>
                </c:pt>
              </c:strCache>
            </c:strRef>
          </c:tx>
          <c:spPr>
            <a:ln w="28575" cap="rnd">
              <a:solidFill>
                <a:schemeClr val="accent2"/>
              </a:solidFill>
              <a:round/>
            </a:ln>
            <a:effectLst/>
          </c:spPr>
          <c:marker>
            <c:symbol val="none"/>
          </c:marker>
          <c:cat>
            <c:strRef>
              <c:f>Sheet1!$A$2:$A$3</c:f>
              <c:strCache>
                <c:ptCount val="2"/>
                <c:pt idx="0">
                  <c:v>BRA</c:v>
                </c:pt>
                <c:pt idx="1">
                  <c:v>EUA</c:v>
                </c:pt>
              </c:strCache>
            </c:strRef>
          </c:cat>
          <c:val>
            <c:numRef>
              <c:f>Sheet1!$C$2:$C$3</c:f>
              <c:numCache>
                <c:formatCode>General</c:formatCode>
                <c:ptCount val="2"/>
              </c:numCache>
            </c:numRef>
          </c:val>
          <c:smooth val="0"/>
          <c:extLst>
            <c:ext xmlns:c16="http://schemas.microsoft.com/office/drawing/2014/chart" uri="{C3380CC4-5D6E-409C-BE32-E72D297353CC}">
              <c16:uniqueId val="{00000001-3152-4B50-9DDD-D228125DC161}"/>
            </c:ext>
          </c:extLst>
        </c:ser>
        <c:dLbls>
          <c:showLegendKey val="0"/>
          <c:showVal val="0"/>
          <c:showCatName val="0"/>
          <c:showSerName val="0"/>
          <c:showPercent val="0"/>
          <c:showBubbleSize val="0"/>
        </c:dLbls>
        <c:smooth val="0"/>
        <c:axId val="2127938495"/>
        <c:axId val="2127946175"/>
      </c:lineChart>
      <c:catAx>
        <c:axId val="2127938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FFFFFF"/>
                </a:solidFill>
                <a:latin typeface="+mn-lt"/>
                <a:ea typeface="+mn-ea"/>
                <a:cs typeface="+mn-cs"/>
              </a:defRPr>
            </a:pPr>
            <a:endParaRPr lang="pt-BR"/>
          </a:p>
        </c:txPr>
        <c:crossAx val="2127946175"/>
        <c:crosses val="autoZero"/>
        <c:auto val="1"/>
        <c:lblAlgn val="ctr"/>
        <c:lblOffset val="100"/>
        <c:noMultiLvlLbl val="0"/>
      </c:catAx>
      <c:valAx>
        <c:axId val="2127946175"/>
        <c:scaling>
          <c:orientation val="minMax"/>
          <c:max val="6.5"/>
          <c:min val="2.5"/>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2127938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76628008059965"/>
          <c:y val="0.13990771725625087"/>
          <c:w val="0.7910836374879423"/>
          <c:h val="0.7263581371563459"/>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A54-42CA-AB0B-A0519729F3DE}"/>
              </c:ext>
            </c:extLst>
          </c:dPt>
          <c:dPt>
            <c:idx val="1"/>
            <c:bubble3D val="0"/>
            <c:spPr>
              <a:solidFill>
                <a:schemeClr val="accent2"/>
              </a:solidFill>
              <a:ln w="19050">
                <a:noFill/>
              </a:ln>
              <a:effectLst/>
            </c:spPr>
            <c:extLst>
              <c:ext xmlns:c16="http://schemas.microsoft.com/office/drawing/2014/chart" uri="{C3380CC4-5D6E-409C-BE32-E72D297353CC}">
                <c16:uniqueId val="{00000003-DA54-42CA-AB0B-A0519729F3DE}"/>
              </c:ext>
            </c:extLst>
          </c:dPt>
          <c:dPt>
            <c:idx val="2"/>
            <c:bubble3D val="0"/>
            <c:spPr>
              <a:solidFill>
                <a:srgbClr val="7F7F7F"/>
              </a:solidFill>
              <a:ln w="19050">
                <a:noFill/>
              </a:ln>
              <a:effectLst/>
            </c:spPr>
            <c:extLst>
              <c:ext xmlns:c16="http://schemas.microsoft.com/office/drawing/2014/chart" uri="{C3380CC4-5D6E-409C-BE32-E72D297353CC}">
                <c16:uniqueId val="{00000005-DA54-42CA-AB0B-A0519729F3DE}"/>
              </c:ext>
            </c:extLst>
          </c:dPt>
          <c:dPt>
            <c:idx val="3"/>
            <c:bubble3D val="0"/>
            <c:explosion val="14"/>
            <c:spPr>
              <a:solidFill>
                <a:srgbClr val="00AA80"/>
              </a:solidFill>
              <a:ln w="19050">
                <a:noFill/>
              </a:ln>
              <a:effectLst/>
            </c:spPr>
            <c:extLst>
              <c:ext xmlns:c16="http://schemas.microsoft.com/office/drawing/2014/chart" uri="{C3380CC4-5D6E-409C-BE32-E72D297353CC}">
                <c16:uniqueId val="{00000007-DA54-42CA-AB0B-A0519729F3DE}"/>
              </c:ext>
            </c:extLst>
          </c:dPt>
          <c:dPt>
            <c:idx val="4"/>
            <c:bubble3D val="0"/>
            <c:explosion val="11"/>
            <c:spPr>
              <a:solidFill>
                <a:srgbClr val="007F60"/>
              </a:solidFill>
              <a:ln w="19050">
                <a:noFill/>
              </a:ln>
              <a:effectLst/>
            </c:spPr>
            <c:extLst>
              <c:ext xmlns:c16="http://schemas.microsoft.com/office/drawing/2014/chart" uri="{C3380CC4-5D6E-409C-BE32-E72D297353CC}">
                <c16:uniqueId val="{00000009-DA54-42CA-AB0B-A0519729F3DE}"/>
              </c:ext>
            </c:extLst>
          </c:dPt>
          <c:dPt>
            <c:idx val="5"/>
            <c:bubble3D val="0"/>
            <c:explosion val="12"/>
            <c:spPr>
              <a:solidFill>
                <a:schemeClr val="accent6">
                  <a:lumMod val="60000"/>
                  <a:lumOff val="40000"/>
                </a:schemeClr>
              </a:solidFill>
              <a:ln w="12700">
                <a:noFill/>
                <a:prstDash val="sysDash"/>
              </a:ln>
              <a:effectLst/>
            </c:spPr>
            <c:extLst>
              <c:ext xmlns:c16="http://schemas.microsoft.com/office/drawing/2014/chart" uri="{C3380CC4-5D6E-409C-BE32-E72D297353CC}">
                <c16:uniqueId val="{0000000B-DA54-42CA-AB0B-A0519729F3DE}"/>
              </c:ext>
            </c:extLst>
          </c:dPt>
          <c:dLbls>
            <c:dLbl>
              <c:idx val="2"/>
              <c:delete val="1"/>
              <c:extLst>
                <c:ext xmlns:c15="http://schemas.microsoft.com/office/drawing/2012/chart" uri="{CE6537A1-D6FC-4f65-9D91-7224C49458BB}">
                  <c15:layout>
                    <c:manualLayout>
                      <c:w val="0.12482568684940298"/>
                      <c:h val="7.5286949555600044E-2"/>
                    </c:manualLayout>
                  </c15:layout>
                </c:ext>
                <c:ext xmlns:c16="http://schemas.microsoft.com/office/drawing/2014/chart" uri="{C3380CC4-5D6E-409C-BE32-E72D297353CC}">
                  <c16:uniqueId val="{00000005-DA54-42CA-AB0B-A0519729F3DE}"/>
                </c:ext>
              </c:extLst>
            </c:dLbl>
            <c:dLbl>
              <c:idx val="3"/>
              <c:layout>
                <c:manualLayout>
                  <c:x val="-4.7840330654326064E-3"/>
                  <c:y val="1.567528111102089E-3"/>
                </c:manualLayout>
              </c:layout>
              <c:spPr>
                <a:solidFill>
                  <a:srgbClr val="00AA80"/>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54-42CA-AB0B-A0519729F3D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Sheet1!$A$2:$A$7</c:f>
              <c:strCache>
                <c:ptCount val="6"/>
                <c:pt idx="0">
                  <c:v>Hidrelétricas</c:v>
                </c:pt>
                <c:pt idx="1">
                  <c:v>Térmica renovável</c:v>
                </c:pt>
                <c:pt idx="2">
                  <c:v>Nuclear</c:v>
                </c:pt>
                <c:pt idx="3">
                  <c:v>Solar</c:v>
                </c:pt>
                <c:pt idx="4">
                  <c:v>Eólica</c:v>
                </c:pt>
                <c:pt idx="5">
                  <c:v>APE + GD Renováveis</c:v>
                </c:pt>
              </c:strCache>
            </c:strRef>
          </c:cat>
          <c:val>
            <c:numRef>
              <c:f>Sheet1!$B$2:$B$7</c:f>
              <c:numCache>
                <c:formatCode>0%</c:formatCode>
                <c:ptCount val="6"/>
                <c:pt idx="0">
                  <c:v>0.57999999999999996</c:v>
                </c:pt>
                <c:pt idx="1">
                  <c:v>0.19</c:v>
                </c:pt>
                <c:pt idx="2">
                  <c:v>0.01</c:v>
                </c:pt>
                <c:pt idx="3">
                  <c:v>0.02</c:v>
                </c:pt>
                <c:pt idx="4">
                  <c:v>0.1</c:v>
                </c:pt>
                <c:pt idx="5">
                  <c:v>0.1</c:v>
                </c:pt>
              </c:numCache>
            </c:numRef>
          </c:val>
          <c:extLst>
            <c:ext xmlns:c16="http://schemas.microsoft.com/office/drawing/2014/chart" uri="{C3380CC4-5D6E-409C-BE32-E72D297353CC}">
              <c16:uniqueId val="{0000000C-DA54-42CA-AB0B-A0519729F3DE}"/>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161290322580692E-3"/>
          <c:y val="0.10903985502730701"/>
          <c:w val="0.99596774193548376"/>
          <c:h val="0.78192028994538587"/>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4F4-4D7F-80D0-28D1C83E50BD}"/>
              </c:ext>
            </c:extLst>
          </c:dPt>
          <c:dPt>
            <c:idx val="1"/>
            <c:bubble3D val="0"/>
            <c:spPr>
              <a:solidFill>
                <a:schemeClr val="accent2"/>
              </a:solidFill>
              <a:ln w="19050">
                <a:noFill/>
              </a:ln>
              <a:effectLst/>
            </c:spPr>
            <c:extLst>
              <c:ext xmlns:c16="http://schemas.microsoft.com/office/drawing/2014/chart" uri="{C3380CC4-5D6E-409C-BE32-E72D297353CC}">
                <c16:uniqueId val="{00000003-84F4-4D7F-80D0-28D1C83E50BD}"/>
              </c:ext>
            </c:extLst>
          </c:dPt>
          <c:dPt>
            <c:idx val="2"/>
            <c:bubble3D val="0"/>
            <c:spPr>
              <a:solidFill>
                <a:srgbClr val="7F7F7F"/>
              </a:solidFill>
              <a:ln w="19050">
                <a:noFill/>
              </a:ln>
              <a:effectLst/>
            </c:spPr>
            <c:extLst>
              <c:ext xmlns:c16="http://schemas.microsoft.com/office/drawing/2014/chart" uri="{C3380CC4-5D6E-409C-BE32-E72D297353CC}">
                <c16:uniqueId val="{00000005-84F4-4D7F-80D0-28D1C83E50BD}"/>
              </c:ext>
            </c:extLst>
          </c:dPt>
          <c:dPt>
            <c:idx val="3"/>
            <c:bubble3D val="0"/>
            <c:explosion val="10"/>
            <c:spPr>
              <a:solidFill>
                <a:srgbClr val="00AA80"/>
              </a:solidFill>
              <a:ln w="19050">
                <a:noFill/>
              </a:ln>
              <a:effectLst/>
            </c:spPr>
            <c:extLst>
              <c:ext xmlns:c16="http://schemas.microsoft.com/office/drawing/2014/chart" uri="{C3380CC4-5D6E-409C-BE32-E72D297353CC}">
                <c16:uniqueId val="{00000007-84F4-4D7F-80D0-28D1C83E50BD}"/>
              </c:ext>
            </c:extLst>
          </c:dPt>
          <c:dPt>
            <c:idx val="4"/>
            <c:bubble3D val="0"/>
            <c:explosion val="9"/>
            <c:spPr>
              <a:solidFill>
                <a:srgbClr val="007F60"/>
              </a:solidFill>
              <a:ln w="19050">
                <a:noFill/>
              </a:ln>
              <a:effectLst/>
            </c:spPr>
            <c:extLst>
              <c:ext xmlns:c16="http://schemas.microsoft.com/office/drawing/2014/chart" uri="{C3380CC4-5D6E-409C-BE32-E72D297353CC}">
                <c16:uniqueId val="{00000009-84F4-4D7F-80D0-28D1C83E50BD}"/>
              </c:ext>
            </c:extLst>
          </c:dPt>
          <c:dPt>
            <c:idx val="5"/>
            <c:bubble3D val="0"/>
            <c:explosion val="8"/>
            <c:spPr>
              <a:solidFill>
                <a:schemeClr val="accent6">
                  <a:lumMod val="60000"/>
                  <a:lumOff val="40000"/>
                </a:schemeClr>
              </a:solidFill>
              <a:ln w="12700">
                <a:noFill/>
                <a:prstDash val="sysDash"/>
              </a:ln>
              <a:effectLst/>
            </c:spPr>
            <c:extLst>
              <c:ext xmlns:c16="http://schemas.microsoft.com/office/drawing/2014/chart" uri="{C3380CC4-5D6E-409C-BE32-E72D297353CC}">
                <c16:uniqueId val="{0000000B-84F4-4D7F-80D0-28D1C83E50BD}"/>
              </c:ext>
            </c:extLst>
          </c:dPt>
          <c:dLbls>
            <c:dLbl>
              <c:idx val="2"/>
              <c:delete val="1"/>
              <c:extLst>
                <c:ext xmlns:c15="http://schemas.microsoft.com/office/drawing/2012/chart" uri="{CE6537A1-D6FC-4f65-9D91-7224C49458BB}"/>
                <c:ext xmlns:c16="http://schemas.microsoft.com/office/drawing/2014/chart" uri="{C3380CC4-5D6E-409C-BE32-E72D297353CC}">
                  <c16:uniqueId val="{00000005-84F4-4D7F-80D0-28D1C83E50BD}"/>
                </c:ext>
              </c:extLst>
            </c:dLbl>
            <c:dLbl>
              <c:idx val="3"/>
              <c:layout>
                <c:manualLayout>
                  <c:x val="-3.4050484873665743E-2"/>
                  <c:y val="2.0477144403290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F4-4D7F-80D0-28D1C83E50B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Hidrelétricas</c:v>
                </c:pt>
                <c:pt idx="1">
                  <c:v>Térmica renovável</c:v>
                </c:pt>
                <c:pt idx="2">
                  <c:v>Nuclear</c:v>
                </c:pt>
                <c:pt idx="3">
                  <c:v>Solar</c:v>
                </c:pt>
                <c:pt idx="4">
                  <c:v>Eólica</c:v>
                </c:pt>
                <c:pt idx="5">
                  <c:v>APE + GD Renováveis</c:v>
                </c:pt>
              </c:strCache>
            </c:strRef>
          </c:cat>
          <c:val>
            <c:numRef>
              <c:f>Sheet1!$B$2:$B$7</c:f>
              <c:numCache>
                <c:formatCode>0%</c:formatCode>
                <c:ptCount val="6"/>
                <c:pt idx="0">
                  <c:v>0.45</c:v>
                </c:pt>
                <c:pt idx="1">
                  <c:v>0.18</c:v>
                </c:pt>
                <c:pt idx="2">
                  <c:v>0.02</c:v>
                </c:pt>
                <c:pt idx="3">
                  <c:v>0.04</c:v>
                </c:pt>
                <c:pt idx="4">
                  <c:v>0.11</c:v>
                </c:pt>
                <c:pt idx="5">
                  <c:v>0.2</c:v>
                </c:pt>
              </c:numCache>
            </c:numRef>
          </c:val>
          <c:extLst>
            <c:ext xmlns:c16="http://schemas.microsoft.com/office/drawing/2014/chart" uri="{C3380CC4-5D6E-409C-BE32-E72D297353CC}">
              <c16:uniqueId val="{0000000C-84F4-4D7F-80D0-28D1C83E50BD}"/>
            </c:ext>
          </c:extLst>
        </c:ser>
        <c:dLbls>
          <c:showLegendKey val="0"/>
          <c:showVal val="1"/>
          <c:showCatName val="0"/>
          <c:showSerName val="0"/>
          <c:showPercent val="0"/>
          <c:showBubbleSize val="0"/>
          <c:showLeaderLines val="1"/>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89390436573528"/>
          <c:y val="0.14652723790115818"/>
          <c:w val="0.27621291860611802"/>
          <c:h val="0.79097329967811403"/>
        </c:manualLayout>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D92B-4400-8653-FD39BACA0C9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92B-4400-8653-FD39BACA0C96}"/>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D92B-4400-8653-FD39BACA0C96}"/>
              </c:ext>
            </c:extLst>
          </c:dPt>
          <c:dPt>
            <c:idx val="3"/>
            <c:bubble3D val="0"/>
            <c:spPr>
              <a:solidFill>
                <a:schemeClr val="bg2">
                  <a:lumMod val="65000"/>
                </a:schemeClr>
              </a:solidFill>
              <a:ln w="19050">
                <a:solidFill>
                  <a:schemeClr val="lt1"/>
                </a:solidFill>
              </a:ln>
              <a:effectLst/>
            </c:spPr>
            <c:extLst>
              <c:ext xmlns:c16="http://schemas.microsoft.com/office/drawing/2014/chart" uri="{C3380CC4-5D6E-409C-BE32-E72D297353CC}">
                <c16:uniqueId val="{00000007-D92B-4400-8653-FD39BACA0C96}"/>
              </c:ext>
            </c:extLst>
          </c:dPt>
          <c:dLbls>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pt-BR"/>
                </a:p>
              </c:txPr>
              <c:showLegendKey val="0"/>
              <c:showVal val="0"/>
              <c:showCatName val="0"/>
              <c:showSerName val="0"/>
              <c:showPercent val="1"/>
              <c:showBubbleSize val="0"/>
              <c:extLst>
                <c:ext xmlns:c16="http://schemas.microsoft.com/office/drawing/2014/chart" uri="{C3380CC4-5D6E-409C-BE32-E72D297353CC}">
                  <c16:uniqueId val="{00000003-D92B-4400-8653-FD39BACA0C96}"/>
                </c:ext>
              </c:extLst>
            </c:dLbl>
            <c:dLbl>
              <c:idx val="2"/>
              <c:layout>
                <c:manualLayout>
                  <c:x val="-8.9388132039050668E-3"/>
                  <c:y val="1.504629081135505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92B-4400-8653-FD39BACA0C96}"/>
                </c:ext>
              </c:extLst>
            </c:dLbl>
            <c:dLbl>
              <c:idx val="3"/>
              <c:layout>
                <c:manualLayout>
                  <c:x val="4.4923377633351386E-2"/>
                  <c:y val="1.157406985488850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92B-4400-8653-FD39BACA0C9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'[Emissões 2024-05.xlsx]Resultados'!$B$12:$B$15</c:f>
              <c:strCache>
                <c:ptCount val="4"/>
                <c:pt idx="0">
                  <c:v>Residencial</c:v>
                </c:pt>
                <c:pt idx="1">
                  <c:v>Comercial</c:v>
                </c:pt>
                <c:pt idx="2">
                  <c:v>Rural</c:v>
                </c:pt>
                <c:pt idx="3">
                  <c:v>Industrial</c:v>
                </c:pt>
              </c:strCache>
            </c:strRef>
          </c:cat>
          <c:val>
            <c:numRef>
              <c:f>'[Emissões 2024-05.xlsx]Resultados'!$C$12:$C$15</c:f>
              <c:numCache>
                <c:formatCode>General</c:formatCode>
                <c:ptCount val="4"/>
                <c:pt idx="0">
                  <c:v>2685</c:v>
                </c:pt>
                <c:pt idx="1">
                  <c:v>1373</c:v>
                </c:pt>
                <c:pt idx="2">
                  <c:v>147</c:v>
                </c:pt>
                <c:pt idx="3">
                  <c:v>64</c:v>
                </c:pt>
              </c:numCache>
            </c:numRef>
          </c:val>
          <c:extLst>
            <c:ext xmlns:c16="http://schemas.microsoft.com/office/drawing/2014/chart" uri="{C3380CC4-5D6E-409C-BE32-E72D297353CC}">
              <c16:uniqueId val="{00000008-D92B-4400-8653-FD39BACA0C9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2121977378599547"/>
          <c:y val="0.13953109854737808"/>
          <c:w val="0.34070498143071093"/>
          <c:h val="0.7072485534982351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Em Operação</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C7E3-4A2E-A658-EDCA68C24B37}"/>
              </c:ext>
            </c:extLst>
          </c:dPt>
          <c:dPt>
            <c:idx val="1"/>
            <c:bubble3D val="0"/>
            <c:spPr>
              <a:solidFill>
                <a:srgbClr val="007F60"/>
              </a:solidFill>
              <a:ln w="3175">
                <a:solidFill>
                  <a:schemeClr val="lt1"/>
                </a:solidFill>
              </a:ln>
              <a:effectLst/>
            </c:spPr>
            <c:extLst>
              <c:ext xmlns:c16="http://schemas.microsoft.com/office/drawing/2014/chart" uri="{C3380CC4-5D6E-409C-BE32-E72D297353CC}">
                <c16:uniqueId val="{00000003-C7E3-4A2E-A658-EDCA68C24B37}"/>
              </c:ext>
            </c:extLst>
          </c:dPt>
          <c:dPt>
            <c:idx val="2"/>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5-A765-40B7-B23A-AC57B0632F86}"/>
              </c:ext>
            </c:extLst>
          </c:dPt>
          <c:dPt>
            <c:idx val="3"/>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7-A765-40B7-B23A-AC57B0632F86}"/>
              </c:ext>
            </c:extLst>
          </c:dPt>
          <c:dPt>
            <c:idx val="4"/>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9-A765-40B7-B23A-AC57B0632F86}"/>
              </c:ext>
            </c:extLst>
          </c:dPt>
          <c:dLbls>
            <c:dLbl>
              <c:idx val="0"/>
              <c:layout>
                <c:manualLayout>
                  <c:x val="-9.8145158853197303E-17"/>
                  <c:y val="-1.217330958739193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E3-4A2E-A658-EDCA68C24B37}"/>
                </c:ext>
              </c:extLst>
            </c:dLbl>
            <c:dLbl>
              <c:idx val="1"/>
              <c:layout>
                <c:manualLayout>
                  <c:x val="0"/>
                  <c:y val="-6.0866547936959513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E3-4A2E-A658-EDCA68C24B37}"/>
                </c:ext>
              </c:extLst>
            </c:dLbl>
            <c:dLbl>
              <c:idx val="2"/>
              <c:layout>
                <c:manualLayout>
                  <c:x val="-1.6060302431091397E-2"/>
                  <c:y val="0"/>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F7048"/>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65-40B7-B23A-AC57B0632F86}"/>
                </c:ext>
              </c:extLst>
            </c:dLbl>
            <c:dLbl>
              <c:idx val="3"/>
              <c:layout>
                <c:manualLayout>
                  <c:x val="2.676717071848566E-2"/>
                  <c:y val="0.10347313149283116"/>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22920"/>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65-40B7-B23A-AC57B0632F86}"/>
                </c:ext>
              </c:extLst>
            </c:dLbl>
            <c:dLbl>
              <c:idx val="4"/>
              <c:delete val="1"/>
              <c:extLst>
                <c:ext xmlns:c15="http://schemas.microsoft.com/office/drawing/2012/chart" uri="{CE6537A1-D6FC-4f65-9D91-7224C49458BB}"/>
                <c:ext xmlns:c16="http://schemas.microsoft.com/office/drawing/2014/chart" uri="{C3380CC4-5D6E-409C-BE32-E72D297353CC}">
                  <c16:uniqueId val="{00000009-A765-40B7-B23A-AC57B0632F86}"/>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Solar</c:v>
                </c:pt>
                <c:pt idx="1">
                  <c:v>Eólica</c:v>
                </c:pt>
                <c:pt idx="2">
                  <c:v>Thermal</c:v>
                </c:pt>
                <c:pt idx="3">
                  <c:v>Hydro</c:v>
                </c:pt>
                <c:pt idx="4">
                  <c:v>Outros</c:v>
                </c:pt>
              </c:strCache>
            </c:strRef>
          </c:cat>
          <c:val>
            <c:numRef>
              <c:f>Sheet1!$B$2:$B$6</c:f>
              <c:numCache>
                <c:formatCode>0%</c:formatCode>
                <c:ptCount val="5"/>
                <c:pt idx="0">
                  <c:v>5.7000000000000002E-2</c:v>
                </c:pt>
                <c:pt idx="1">
                  <c:v>0.1447</c:v>
                </c:pt>
                <c:pt idx="2">
                  <c:v>0.2424</c:v>
                </c:pt>
                <c:pt idx="3">
                  <c:v>0.54170000000000007</c:v>
                </c:pt>
                <c:pt idx="4">
                  <c:v>9.9000000000000008E-3</c:v>
                </c:pt>
              </c:numCache>
            </c:numRef>
          </c:val>
          <c:extLst>
            <c:ext xmlns:c16="http://schemas.microsoft.com/office/drawing/2014/chart" uri="{C3380CC4-5D6E-409C-BE32-E72D297353CC}">
              <c16:uniqueId val="{00000004-C7E3-4A2E-A658-EDCA68C24B37}"/>
            </c:ext>
          </c:extLst>
        </c:ser>
        <c:dLbls>
          <c:showLegendKey val="0"/>
          <c:showVal val="0"/>
          <c:showCatName val="0"/>
          <c:showSerName val="0"/>
          <c:showPercent val="0"/>
          <c:showBubbleSize val="0"/>
          <c:showLeaderLines val="0"/>
        </c:dLbls>
        <c:firstSliceAng val="0"/>
        <c:holeSize val="6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Em construção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B-A765-40B7-B23A-AC57B0632F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D-A765-40B7-B23A-AC57B0632F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F-A765-40B7-B23A-AC57B0632F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1-A765-40B7-B23A-AC57B0632F8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3-A765-40B7-B23A-AC57B0632F86}"/>
                    </c:ext>
                  </c:extLst>
                </c:dPt>
                <c:cat>
                  <c:strRef>
                    <c:extLst>
                      <c:ext uri="{02D57815-91ED-43cb-92C2-25804820EDAC}">
                        <c15:formulaRef>
                          <c15:sqref>Sheet1!$A$2:$A$6</c15:sqref>
                        </c15:formulaRef>
                      </c:ext>
                    </c:extLst>
                    <c:strCache>
                      <c:ptCount val="5"/>
                      <c:pt idx="0">
                        <c:v>Solar</c:v>
                      </c:pt>
                      <c:pt idx="1">
                        <c:v>Eólica</c:v>
                      </c:pt>
                      <c:pt idx="2">
                        <c:v>Thermal</c:v>
                      </c:pt>
                      <c:pt idx="3">
                        <c:v>Hydro</c:v>
                      </c:pt>
                      <c:pt idx="4">
                        <c:v>Outros</c:v>
                      </c:pt>
                    </c:strCache>
                  </c:strRef>
                </c:cat>
                <c:val>
                  <c:numRef>
                    <c:extLst>
                      <c:ext uri="{02D57815-91ED-43cb-92C2-25804820EDAC}">
                        <c15:formulaRef>
                          <c15:sqref>Sheet1!$C$2:$C$6</c15:sqref>
                        </c15:formulaRef>
                      </c:ext>
                    </c:extLst>
                    <c:numCache>
                      <c:formatCode>0%</c:formatCode>
                      <c:ptCount val="5"/>
                      <c:pt idx="0">
                        <c:v>0.40429999999999999</c:v>
                      </c:pt>
                      <c:pt idx="1">
                        <c:v>0.25480000000000003</c:v>
                      </c:pt>
                      <c:pt idx="2">
                        <c:v>0.24099999999999999</c:v>
                      </c:pt>
                      <c:pt idx="3">
                        <c:v>2.24E-2</c:v>
                      </c:pt>
                      <c:pt idx="4">
                        <c:v>7.6799999999999993E-2</c:v>
                      </c:pt>
                    </c:numCache>
                  </c:numRef>
                </c:val>
                <c:extLst>
                  <c:ext xmlns:c16="http://schemas.microsoft.com/office/drawing/2014/chart" uri="{C3380CC4-5D6E-409C-BE32-E72D297353CC}">
                    <c16:uniqueId val="{00000005-C7E3-4A2E-A658-EDCA68C24B37}"/>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Aprovado mas nao iniciado</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5-A765-40B7-B23A-AC57B0632F8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7-A765-40B7-B23A-AC57B0632F8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9-A765-40B7-B23A-AC57B0632F8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B-A765-40B7-B23A-AC57B0632F8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D-A765-40B7-B23A-AC57B0632F86}"/>
                    </c:ext>
                  </c:extLst>
                </c:dPt>
                <c:cat>
                  <c:strRef>
                    <c:extLst xmlns:c15="http://schemas.microsoft.com/office/drawing/2012/chart">
                      <c:ext xmlns:c15="http://schemas.microsoft.com/office/drawing/2012/chart" uri="{02D57815-91ED-43cb-92C2-25804820EDAC}">
                        <c15:formulaRef>
                          <c15:sqref>Sheet1!$A$2:$A$6</c15:sqref>
                        </c15:formulaRef>
                      </c:ext>
                    </c:extLst>
                    <c:strCache>
                      <c:ptCount val="5"/>
                      <c:pt idx="0">
                        <c:v>Solar</c:v>
                      </c:pt>
                      <c:pt idx="1">
                        <c:v>Eólica</c:v>
                      </c:pt>
                      <c:pt idx="2">
                        <c:v>Thermal</c:v>
                      </c:pt>
                      <c:pt idx="3">
                        <c:v>Hydro</c:v>
                      </c:pt>
                      <c:pt idx="4">
                        <c:v>Outros</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0%</c:formatCode>
                      <c:ptCount val="5"/>
                      <c:pt idx="0">
                        <c:v>0.8206</c:v>
                      </c:pt>
                      <c:pt idx="1">
                        <c:v>0.14280000000000001</c:v>
                      </c:pt>
                      <c:pt idx="2">
                        <c:v>2.7199999999999998E-2</c:v>
                      </c:pt>
                      <c:pt idx="3">
                        <c:v>9.2999999999999992E-3</c:v>
                      </c:pt>
                      <c:pt idx="4">
                        <c:v>0</c:v>
                      </c:pt>
                    </c:numCache>
                  </c:numRef>
                </c:val>
                <c:extLst xmlns:c15="http://schemas.microsoft.com/office/drawing/2012/chart">
                  <c:ext xmlns:c16="http://schemas.microsoft.com/office/drawing/2014/chart" uri="{C3380CC4-5D6E-409C-BE32-E72D297353CC}">
                    <c16:uniqueId val="{00000006-C7E3-4A2E-A658-EDCA68C24B37}"/>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1"/>
          <c:order val="1"/>
          <c:tx>
            <c:strRef>
              <c:f>Sheet1!$C$1</c:f>
              <c:strCache>
                <c:ptCount val="1"/>
                <c:pt idx="0">
                  <c:v>Em construção</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B-75C9-48F2-BF95-0CF1F09E42BA}"/>
              </c:ext>
            </c:extLst>
          </c:dPt>
          <c:dPt>
            <c:idx val="1"/>
            <c:bubble3D val="0"/>
            <c:spPr>
              <a:solidFill>
                <a:srgbClr val="007F60"/>
              </a:solidFill>
              <a:ln w="3175">
                <a:solidFill>
                  <a:schemeClr val="lt1"/>
                </a:solidFill>
              </a:ln>
              <a:effectLst/>
            </c:spPr>
            <c:extLst>
              <c:ext xmlns:c16="http://schemas.microsoft.com/office/drawing/2014/chart" uri="{C3380CC4-5D6E-409C-BE32-E72D297353CC}">
                <c16:uniqueId val="{0000000D-75C9-48F2-BF95-0CF1F09E42BA}"/>
              </c:ext>
            </c:extLst>
          </c:dPt>
          <c:dPt>
            <c:idx val="2"/>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F-75C9-48F2-BF95-0CF1F09E42BA}"/>
              </c:ext>
            </c:extLst>
          </c:dPt>
          <c:dPt>
            <c:idx val="3"/>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11-75C9-48F2-BF95-0CF1F09E42BA}"/>
              </c:ext>
            </c:extLst>
          </c:dPt>
          <c:dPt>
            <c:idx val="4"/>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13-75C9-48F2-BF95-0CF1F09E42BA}"/>
              </c:ext>
            </c:extLst>
          </c:dPt>
          <c:dLbls>
            <c:dLbl>
              <c:idx val="0"/>
              <c:layout>
                <c:manualLayout>
                  <c:x val="-1.0706868287394363E-2"/>
                  <c:y val="-2.4346619174783861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5C9-48F2-BF95-0CF1F09E42BA}"/>
                </c:ext>
              </c:extLst>
            </c:dLbl>
            <c:dLbl>
              <c:idx val="1"/>
              <c:layout>
                <c:manualLayout>
                  <c:x val="1.6060302431091397E-2"/>
                  <c:y val="-1.1158738215079838E-16"/>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5C9-48F2-BF95-0CF1F09E42BA}"/>
                </c:ext>
              </c:extLst>
            </c:dLbl>
            <c:dLbl>
              <c:idx val="2"/>
              <c:layout>
                <c:manualLayout>
                  <c:x val="0"/>
                  <c:y val="1.2173309587391903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7048"/>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5C9-48F2-BF95-0CF1F09E42BA}"/>
                </c:ext>
              </c:extLst>
            </c:dLbl>
            <c:dLbl>
              <c:idx val="3"/>
              <c:layout>
                <c:manualLayout>
                  <c:x val="-1.6060302431091397E-2"/>
                  <c:y val="-1.217330958739193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22920"/>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5C9-48F2-BF95-0CF1F09E42B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Solar</c:v>
                </c:pt>
                <c:pt idx="1">
                  <c:v>Eólica</c:v>
                </c:pt>
                <c:pt idx="2">
                  <c:v>Thermal</c:v>
                </c:pt>
                <c:pt idx="3">
                  <c:v>Hydro</c:v>
                </c:pt>
                <c:pt idx="4">
                  <c:v>Outros</c:v>
                </c:pt>
              </c:strCache>
            </c:strRef>
          </c:cat>
          <c:val>
            <c:numRef>
              <c:f>Sheet1!$C$2:$C$6</c:f>
              <c:numCache>
                <c:formatCode>0%</c:formatCode>
                <c:ptCount val="5"/>
                <c:pt idx="0">
                  <c:v>0.40429999999999999</c:v>
                </c:pt>
                <c:pt idx="1">
                  <c:v>0.25480000000000003</c:v>
                </c:pt>
                <c:pt idx="2">
                  <c:v>0.24099999999999999</c:v>
                </c:pt>
                <c:pt idx="3">
                  <c:v>2.24E-2</c:v>
                </c:pt>
                <c:pt idx="4">
                  <c:v>7.6799999999999993E-2</c:v>
                </c:pt>
              </c:numCache>
            </c:numRef>
          </c:val>
          <c:extLst xmlns:c15="http://schemas.microsoft.com/office/drawing/2012/chart">
            <c:ext xmlns:c16="http://schemas.microsoft.com/office/drawing/2014/chart" uri="{C3380CC4-5D6E-409C-BE32-E72D297353CC}">
              <c16:uniqueId val="{00000005-C7E3-4A2E-A658-EDCA68C24B37}"/>
            </c:ext>
          </c:extLst>
        </c:ser>
        <c:dLbls>
          <c:showLegendKey val="0"/>
          <c:showVal val="0"/>
          <c:showCatName val="0"/>
          <c:showSerName val="0"/>
          <c:showPercent val="0"/>
          <c:showBubbleSize val="0"/>
          <c:showLeaderLines val="0"/>
        </c:dLbls>
        <c:firstSliceAng val="0"/>
        <c:holeSize val="60"/>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Em Operação</c:v>
                      </c:pt>
                    </c:strCache>
                  </c:strRef>
                </c:tx>
                <c:spPr>
                  <a:solidFill>
                    <a:schemeClr val="bg1">
                      <a:lumMod val="85000"/>
                    </a:schemeClr>
                  </a:solidFill>
                </c:spPr>
                <c:dPt>
                  <c:idx val="0"/>
                  <c:bubble3D val="0"/>
                  <c:spPr>
                    <a:solidFill>
                      <a:srgbClr val="00AA80"/>
                    </a:solidFill>
                    <a:ln w="19050">
                      <a:solidFill>
                        <a:schemeClr val="lt1"/>
                      </a:solidFill>
                    </a:ln>
                    <a:effectLst/>
                  </c:spPr>
                  <c:extLst>
                    <c:ext xmlns:c16="http://schemas.microsoft.com/office/drawing/2014/chart" uri="{C3380CC4-5D6E-409C-BE32-E72D297353CC}">
                      <c16:uniqueId val="{00000001-C7E3-4A2E-A658-EDCA68C24B37}"/>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C7E3-4A2E-A658-EDCA68C24B37}"/>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75C9-48F2-BF95-0CF1F09E42BA}"/>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75C9-48F2-BF95-0CF1F09E42BA}"/>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75C9-48F2-BF95-0CF1F09E42B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Sheet1!$A$2:$A$6</c15:sqref>
                        </c15:formulaRef>
                      </c:ext>
                    </c:extLst>
                    <c:strCache>
                      <c:ptCount val="5"/>
                      <c:pt idx="0">
                        <c:v>Solar</c:v>
                      </c:pt>
                      <c:pt idx="1">
                        <c:v>Eólica</c:v>
                      </c:pt>
                      <c:pt idx="2">
                        <c:v>Thermal</c:v>
                      </c:pt>
                      <c:pt idx="3">
                        <c:v>Hydro</c:v>
                      </c:pt>
                      <c:pt idx="4">
                        <c:v>Outros</c:v>
                      </c:pt>
                    </c:strCache>
                  </c:strRef>
                </c:cat>
                <c:val>
                  <c:numRef>
                    <c:extLst>
                      <c:ext uri="{02D57815-91ED-43cb-92C2-25804820EDAC}">
                        <c15:formulaRef>
                          <c15:sqref>Sheet1!$B$2:$B$6</c15:sqref>
                        </c15:formulaRef>
                      </c:ext>
                    </c:extLst>
                    <c:numCache>
                      <c:formatCode>0%</c:formatCode>
                      <c:ptCount val="5"/>
                      <c:pt idx="0">
                        <c:v>5.7000000000000002E-2</c:v>
                      </c:pt>
                      <c:pt idx="1">
                        <c:v>0.1447</c:v>
                      </c:pt>
                      <c:pt idx="2">
                        <c:v>0.2424</c:v>
                      </c:pt>
                      <c:pt idx="3">
                        <c:v>0.54170000000000007</c:v>
                      </c:pt>
                      <c:pt idx="4">
                        <c:v>9.9000000000000008E-3</c:v>
                      </c:pt>
                    </c:numCache>
                  </c:numRef>
                </c:val>
                <c:extLst>
                  <c:ext xmlns:c16="http://schemas.microsoft.com/office/drawing/2014/chart" uri="{C3380CC4-5D6E-409C-BE32-E72D297353CC}">
                    <c16:uniqueId val="{00000004-C7E3-4A2E-A658-EDCA68C24B37}"/>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Aprovado mas nao iniciado</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5-75C9-48F2-BF95-0CF1F09E42B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7-75C9-48F2-BF95-0CF1F09E42B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9-75C9-48F2-BF95-0CF1F09E42B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B-75C9-48F2-BF95-0CF1F09E42B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D-75C9-48F2-BF95-0CF1F09E42BA}"/>
                    </c:ext>
                  </c:extLst>
                </c:dPt>
                <c:cat>
                  <c:strRef>
                    <c:extLst xmlns:c15="http://schemas.microsoft.com/office/drawing/2012/chart">
                      <c:ext xmlns:c15="http://schemas.microsoft.com/office/drawing/2012/chart" uri="{02D57815-91ED-43cb-92C2-25804820EDAC}">
                        <c15:formulaRef>
                          <c15:sqref>Sheet1!$A$2:$A$6</c15:sqref>
                        </c15:formulaRef>
                      </c:ext>
                    </c:extLst>
                    <c:strCache>
                      <c:ptCount val="5"/>
                      <c:pt idx="0">
                        <c:v>Solar</c:v>
                      </c:pt>
                      <c:pt idx="1">
                        <c:v>Eólica</c:v>
                      </c:pt>
                      <c:pt idx="2">
                        <c:v>Thermal</c:v>
                      </c:pt>
                      <c:pt idx="3">
                        <c:v>Hydro</c:v>
                      </c:pt>
                      <c:pt idx="4">
                        <c:v>Outros</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0%</c:formatCode>
                      <c:ptCount val="5"/>
                      <c:pt idx="0">
                        <c:v>0.8206</c:v>
                      </c:pt>
                      <c:pt idx="1">
                        <c:v>0.14280000000000001</c:v>
                      </c:pt>
                      <c:pt idx="2">
                        <c:v>2.7199999999999998E-2</c:v>
                      </c:pt>
                      <c:pt idx="3">
                        <c:v>9.2999999999999992E-3</c:v>
                      </c:pt>
                      <c:pt idx="4">
                        <c:v>0</c:v>
                      </c:pt>
                    </c:numCache>
                  </c:numRef>
                </c:val>
                <c:extLst xmlns:c15="http://schemas.microsoft.com/office/drawing/2012/chart">
                  <c:ext xmlns:c16="http://schemas.microsoft.com/office/drawing/2014/chart" uri="{C3380CC4-5D6E-409C-BE32-E72D297353CC}">
                    <c16:uniqueId val="{00000006-C7E3-4A2E-A658-EDCA68C24B37}"/>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2"/>
          <c:order val="2"/>
          <c:tx>
            <c:strRef>
              <c:f>Sheet1!$D$1</c:f>
              <c:strCache>
                <c:ptCount val="1"/>
                <c:pt idx="0">
                  <c:v>Aprovado mas nao iniciado</c:v>
                </c:pt>
              </c:strCache>
            </c:strRef>
          </c:tx>
          <c:spPr>
            <a:solidFill>
              <a:schemeClr val="bg1">
                <a:lumMod val="85000"/>
              </a:schemeClr>
            </a:solidFill>
            <a:ln w="3175"/>
          </c:spPr>
          <c:dPt>
            <c:idx val="0"/>
            <c:bubble3D val="0"/>
            <c:spPr>
              <a:solidFill>
                <a:srgbClr val="00AA80"/>
              </a:solidFill>
              <a:ln w="3175">
                <a:solidFill>
                  <a:schemeClr val="lt1"/>
                </a:solidFill>
              </a:ln>
              <a:effectLst/>
            </c:spPr>
            <c:extLst xmlns:c15="http://schemas.microsoft.com/office/drawing/2012/chart">
              <c:ext xmlns:c16="http://schemas.microsoft.com/office/drawing/2014/chart" uri="{C3380CC4-5D6E-409C-BE32-E72D297353CC}">
                <c16:uniqueId val="{00000015-75C9-48F2-BF95-0CF1F09E42BA}"/>
              </c:ext>
            </c:extLst>
          </c:dPt>
          <c:dPt>
            <c:idx val="1"/>
            <c:bubble3D val="0"/>
            <c:spPr>
              <a:solidFill>
                <a:srgbClr val="007F60"/>
              </a:solidFill>
              <a:ln w="3175">
                <a:solidFill>
                  <a:schemeClr val="lt1"/>
                </a:solidFill>
              </a:ln>
              <a:effectLst/>
            </c:spPr>
            <c:extLst xmlns:c15="http://schemas.microsoft.com/office/drawing/2012/chart">
              <c:ext xmlns:c16="http://schemas.microsoft.com/office/drawing/2014/chart" uri="{C3380CC4-5D6E-409C-BE32-E72D297353CC}">
                <c16:uniqueId val="{00000017-75C9-48F2-BF95-0CF1F09E42BA}"/>
              </c:ext>
            </c:extLst>
          </c:dPt>
          <c:dPt>
            <c:idx val="2"/>
            <c:bubble3D val="0"/>
            <c:spPr>
              <a:solidFill>
                <a:schemeClr val="bg1">
                  <a:lumMod val="85000"/>
                </a:schemeClr>
              </a:solidFill>
              <a:ln w="3175">
                <a:solidFill>
                  <a:schemeClr val="lt1"/>
                </a:solidFill>
              </a:ln>
              <a:effectLst/>
            </c:spPr>
            <c:extLst xmlns:c15="http://schemas.microsoft.com/office/drawing/2012/chart">
              <c:ext xmlns:c16="http://schemas.microsoft.com/office/drawing/2014/chart" uri="{C3380CC4-5D6E-409C-BE32-E72D297353CC}">
                <c16:uniqueId val="{00000019-75C9-48F2-BF95-0CF1F09E42BA}"/>
              </c:ext>
            </c:extLst>
          </c:dPt>
          <c:dPt>
            <c:idx val="3"/>
            <c:bubble3D val="0"/>
            <c:spPr>
              <a:solidFill>
                <a:schemeClr val="bg1">
                  <a:lumMod val="85000"/>
                </a:schemeClr>
              </a:solidFill>
              <a:ln w="3175">
                <a:solidFill>
                  <a:schemeClr val="lt1"/>
                </a:solidFill>
              </a:ln>
              <a:effectLst/>
            </c:spPr>
            <c:extLst xmlns:c15="http://schemas.microsoft.com/office/drawing/2012/chart">
              <c:ext xmlns:c16="http://schemas.microsoft.com/office/drawing/2014/chart" uri="{C3380CC4-5D6E-409C-BE32-E72D297353CC}">
                <c16:uniqueId val="{0000001B-75C9-48F2-BF95-0CF1F09E42BA}"/>
              </c:ext>
            </c:extLst>
          </c:dPt>
          <c:dPt>
            <c:idx val="4"/>
            <c:bubble3D val="0"/>
            <c:spPr>
              <a:solidFill>
                <a:schemeClr val="bg1">
                  <a:lumMod val="85000"/>
                </a:schemeClr>
              </a:solidFill>
              <a:ln w="3175">
                <a:solidFill>
                  <a:schemeClr val="lt1"/>
                </a:solidFill>
              </a:ln>
              <a:effectLst/>
            </c:spPr>
            <c:extLst xmlns:c15="http://schemas.microsoft.com/office/drawing/2012/chart">
              <c:ext xmlns:c16="http://schemas.microsoft.com/office/drawing/2014/chart" uri="{C3380CC4-5D6E-409C-BE32-E72D297353CC}">
                <c16:uniqueId val="{0000001D-75C9-48F2-BF95-0CF1F09E42BA}"/>
              </c:ext>
            </c:extLst>
          </c:dPt>
          <c:dLbls>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15-75C9-48F2-BF95-0CF1F09E42BA}"/>
                </c:ext>
              </c:extLst>
            </c:dLbl>
            <c:dLbl>
              <c:idx val="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17-75C9-48F2-BF95-0CF1F09E42BA}"/>
                </c:ext>
              </c:extLst>
            </c:dLbl>
            <c:dLbl>
              <c:idx val="2"/>
              <c:layout>
                <c:manualLayout>
                  <c:x val="-6.9050567059864537E-2"/>
                  <c:y val="-0.14274161688037637"/>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3"/>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5C9-48F2-BF95-0CF1F09E42BA}"/>
                </c:ext>
              </c:extLst>
            </c:dLbl>
            <c:dLbl>
              <c:idx val="3"/>
              <c:layout>
                <c:manualLayout>
                  <c:x val="-1.2554648556339042E-2"/>
                  <c:y val="-0.149878697724395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5C9-48F2-BF95-0CF1F09E42BA}"/>
                </c:ext>
              </c:extLst>
            </c:dLbl>
            <c:dLbl>
              <c:idx val="4"/>
              <c:delete val="1"/>
              <c:extLst>
                <c:ext xmlns:c15="http://schemas.microsoft.com/office/drawing/2012/chart" uri="{CE6537A1-D6FC-4f65-9D91-7224C49458BB}"/>
                <c:ext xmlns:c16="http://schemas.microsoft.com/office/drawing/2014/chart" uri="{C3380CC4-5D6E-409C-BE32-E72D297353CC}">
                  <c16:uniqueId val="{0000001D-75C9-48F2-BF95-0CF1F09E42B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Solar</c:v>
                </c:pt>
                <c:pt idx="1">
                  <c:v>Eólica</c:v>
                </c:pt>
                <c:pt idx="2">
                  <c:v>Thermal</c:v>
                </c:pt>
                <c:pt idx="3">
                  <c:v>Hydro</c:v>
                </c:pt>
                <c:pt idx="4">
                  <c:v>Outros</c:v>
                </c:pt>
              </c:strCache>
            </c:strRef>
          </c:cat>
          <c:val>
            <c:numRef>
              <c:f>Sheet1!$D$2:$D$6</c:f>
              <c:numCache>
                <c:formatCode>0%</c:formatCode>
                <c:ptCount val="5"/>
                <c:pt idx="0">
                  <c:v>0.8206</c:v>
                </c:pt>
                <c:pt idx="1">
                  <c:v>0.14280000000000001</c:v>
                </c:pt>
                <c:pt idx="2">
                  <c:v>2.7199999999999998E-2</c:v>
                </c:pt>
                <c:pt idx="3">
                  <c:v>9.2999999999999992E-3</c:v>
                </c:pt>
                <c:pt idx="4">
                  <c:v>0</c:v>
                </c:pt>
              </c:numCache>
            </c:numRef>
          </c:val>
          <c:extLst xmlns:c15="http://schemas.microsoft.com/office/drawing/2012/chart">
            <c:ext xmlns:c16="http://schemas.microsoft.com/office/drawing/2014/chart" uri="{C3380CC4-5D6E-409C-BE32-E72D297353CC}">
              <c16:uniqueId val="{00000006-C7E3-4A2E-A658-EDCA68C24B37}"/>
            </c:ext>
          </c:extLst>
        </c:ser>
        <c:dLbls>
          <c:showLegendKey val="0"/>
          <c:showVal val="0"/>
          <c:showCatName val="0"/>
          <c:showSerName val="0"/>
          <c:showPercent val="0"/>
          <c:showBubbleSize val="0"/>
          <c:showLeaderLines val="0"/>
        </c:dLbls>
        <c:firstSliceAng val="0"/>
        <c:holeSize val="60"/>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Em Operação</c:v>
                      </c:pt>
                    </c:strCache>
                  </c:strRef>
                </c:tx>
                <c:spPr>
                  <a:solidFill>
                    <a:schemeClr val="bg1">
                      <a:lumMod val="85000"/>
                    </a:schemeClr>
                  </a:solidFill>
                </c:spPr>
                <c:dPt>
                  <c:idx val="0"/>
                  <c:bubble3D val="0"/>
                  <c:spPr>
                    <a:solidFill>
                      <a:srgbClr val="00AA80"/>
                    </a:solidFill>
                    <a:ln w="19050">
                      <a:solidFill>
                        <a:schemeClr val="lt1"/>
                      </a:solidFill>
                    </a:ln>
                    <a:effectLst/>
                  </c:spPr>
                  <c:extLst>
                    <c:ext xmlns:c16="http://schemas.microsoft.com/office/drawing/2014/chart" uri="{C3380CC4-5D6E-409C-BE32-E72D297353CC}">
                      <c16:uniqueId val="{00000001-C7E3-4A2E-A658-EDCA68C24B37}"/>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C7E3-4A2E-A658-EDCA68C24B37}"/>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75C9-48F2-BF95-0CF1F09E42BA}"/>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75C9-48F2-BF95-0CF1F09E42BA}"/>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75C9-48F2-BF95-0CF1F09E42B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Sheet1!$A$2:$A$6</c15:sqref>
                        </c15:formulaRef>
                      </c:ext>
                    </c:extLst>
                    <c:strCache>
                      <c:ptCount val="5"/>
                      <c:pt idx="0">
                        <c:v>Solar</c:v>
                      </c:pt>
                      <c:pt idx="1">
                        <c:v>Eólica</c:v>
                      </c:pt>
                      <c:pt idx="2">
                        <c:v>Thermal</c:v>
                      </c:pt>
                      <c:pt idx="3">
                        <c:v>Hydro</c:v>
                      </c:pt>
                      <c:pt idx="4">
                        <c:v>Outros</c:v>
                      </c:pt>
                    </c:strCache>
                  </c:strRef>
                </c:cat>
                <c:val>
                  <c:numRef>
                    <c:extLst>
                      <c:ext uri="{02D57815-91ED-43cb-92C2-25804820EDAC}">
                        <c15:formulaRef>
                          <c15:sqref>Sheet1!$B$2:$B$6</c15:sqref>
                        </c15:formulaRef>
                      </c:ext>
                    </c:extLst>
                    <c:numCache>
                      <c:formatCode>0%</c:formatCode>
                      <c:ptCount val="5"/>
                      <c:pt idx="0">
                        <c:v>5.7000000000000002E-2</c:v>
                      </c:pt>
                      <c:pt idx="1">
                        <c:v>0.1447</c:v>
                      </c:pt>
                      <c:pt idx="2">
                        <c:v>0.2424</c:v>
                      </c:pt>
                      <c:pt idx="3">
                        <c:v>0.54170000000000007</c:v>
                      </c:pt>
                      <c:pt idx="4">
                        <c:v>9.9000000000000008E-3</c:v>
                      </c:pt>
                    </c:numCache>
                  </c:numRef>
                </c:val>
                <c:extLst>
                  <c:ext xmlns:c16="http://schemas.microsoft.com/office/drawing/2014/chart" uri="{C3380CC4-5D6E-409C-BE32-E72D297353CC}">
                    <c16:uniqueId val="{00000004-C7E3-4A2E-A658-EDCA68C24B37}"/>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Em construção</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75C9-48F2-BF95-0CF1F09E42B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75C9-48F2-BF95-0CF1F09E42B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0F-75C9-48F2-BF95-0CF1F09E42B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1-75C9-48F2-BF95-0CF1F09E42B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3-75C9-48F2-BF95-0CF1F09E42BA}"/>
                    </c:ext>
                  </c:extLst>
                </c:dPt>
                <c:cat>
                  <c:strRef>
                    <c:extLst xmlns:c15="http://schemas.microsoft.com/office/drawing/2012/chart">
                      <c:ext xmlns:c15="http://schemas.microsoft.com/office/drawing/2012/chart" uri="{02D57815-91ED-43cb-92C2-25804820EDAC}">
                        <c15:formulaRef>
                          <c15:sqref>Sheet1!$A$2:$A$6</c15:sqref>
                        </c15:formulaRef>
                      </c:ext>
                    </c:extLst>
                    <c:strCache>
                      <c:ptCount val="5"/>
                      <c:pt idx="0">
                        <c:v>Solar</c:v>
                      </c:pt>
                      <c:pt idx="1">
                        <c:v>Eólica</c:v>
                      </c:pt>
                      <c:pt idx="2">
                        <c:v>Thermal</c:v>
                      </c:pt>
                      <c:pt idx="3">
                        <c:v>Hydro</c:v>
                      </c:pt>
                      <c:pt idx="4">
                        <c:v>Outros</c:v>
                      </c:pt>
                    </c:strCache>
                  </c:strRef>
                </c:cat>
                <c:val>
                  <c:numRef>
                    <c:extLst xmlns:c15="http://schemas.microsoft.com/office/drawing/2012/chart">
                      <c:ext xmlns:c15="http://schemas.microsoft.com/office/drawing/2012/chart" uri="{02D57815-91ED-43cb-92C2-25804820EDAC}">
                        <c15:formulaRef>
                          <c15:sqref>Sheet1!$C$2:$C$6</c15:sqref>
                        </c15:formulaRef>
                      </c:ext>
                    </c:extLst>
                    <c:numCache>
                      <c:formatCode>0%</c:formatCode>
                      <c:ptCount val="5"/>
                      <c:pt idx="0">
                        <c:v>0.40429999999999999</c:v>
                      </c:pt>
                      <c:pt idx="1">
                        <c:v>0.25480000000000003</c:v>
                      </c:pt>
                      <c:pt idx="2">
                        <c:v>0.24099999999999999</c:v>
                      </c:pt>
                      <c:pt idx="3">
                        <c:v>2.24E-2</c:v>
                      </c:pt>
                      <c:pt idx="4">
                        <c:v>7.6799999999999993E-2</c:v>
                      </c:pt>
                    </c:numCache>
                  </c:numRef>
                </c:val>
                <c:extLst xmlns:c15="http://schemas.microsoft.com/office/drawing/2012/chart">
                  <c:ext xmlns:c16="http://schemas.microsoft.com/office/drawing/2014/chart" uri="{C3380CC4-5D6E-409C-BE32-E72D297353CC}">
                    <c16:uniqueId val="{00000005-C7E3-4A2E-A658-EDCA68C24B37}"/>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F-0A55-4D3E-9454-2BF32284E710}"/>
              </c:ext>
            </c:extLst>
          </c:dPt>
          <c:dPt>
            <c:idx val="1"/>
            <c:invertIfNegative val="0"/>
            <c:bubble3D val="0"/>
            <c:spPr>
              <a:noFill/>
              <a:ln>
                <a:noFill/>
              </a:ln>
              <a:effectLst/>
            </c:spPr>
            <c:extLst>
              <c:ext xmlns:c16="http://schemas.microsoft.com/office/drawing/2014/chart" uri="{C3380CC4-5D6E-409C-BE32-E72D297353CC}">
                <c16:uniqueId val="{00000003-0A55-4D3E-9454-2BF32284E710}"/>
              </c:ext>
            </c:extLst>
          </c:dPt>
          <c:dPt>
            <c:idx val="2"/>
            <c:invertIfNegative val="0"/>
            <c:bubble3D val="0"/>
            <c:spPr>
              <a:noFill/>
              <a:ln>
                <a:noFill/>
              </a:ln>
              <a:effectLst/>
            </c:spPr>
            <c:extLst>
              <c:ext xmlns:c16="http://schemas.microsoft.com/office/drawing/2014/chart" uri="{C3380CC4-5D6E-409C-BE32-E72D297353CC}">
                <c16:uniqueId val="{00000004-0A55-4D3E-9454-2BF32284E710}"/>
              </c:ext>
            </c:extLst>
          </c:dPt>
          <c:dPt>
            <c:idx val="3"/>
            <c:invertIfNegative val="0"/>
            <c:bubble3D val="0"/>
            <c:spPr>
              <a:noFill/>
              <a:ln>
                <a:noFill/>
              </a:ln>
              <a:effectLst/>
            </c:spPr>
            <c:extLst>
              <c:ext xmlns:c16="http://schemas.microsoft.com/office/drawing/2014/chart" uri="{C3380CC4-5D6E-409C-BE32-E72D297353CC}">
                <c16:uniqueId val="{00000005-0A55-4D3E-9454-2BF32284E710}"/>
              </c:ext>
            </c:extLst>
          </c:dPt>
          <c:dPt>
            <c:idx val="4"/>
            <c:invertIfNegative val="0"/>
            <c:bubble3D val="0"/>
            <c:spPr>
              <a:noFill/>
              <a:ln>
                <a:noFill/>
              </a:ln>
              <a:effectLst/>
            </c:spPr>
            <c:extLst>
              <c:ext xmlns:c16="http://schemas.microsoft.com/office/drawing/2014/chart" uri="{C3380CC4-5D6E-409C-BE32-E72D297353CC}">
                <c16:uniqueId val="{00000006-0A55-4D3E-9454-2BF32284E710}"/>
              </c:ext>
            </c:extLst>
          </c:dPt>
          <c:dPt>
            <c:idx val="5"/>
            <c:invertIfNegative val="0"/>
            <c:bubble3D val="0"/>
            <c:spPr>
              <a:noFill/>
              <a:ln>
                <a:noFill/>
              </a:ln>
              <a:effectLst/>
            </c:spPr>
            <c:extLst>
              <c:ext xmlns:c16="http://schemas.microsoft.com/office/drawing/2014/chart" uri="{C3380CC4-5D6E-409C-BE32-E72D297353CC}">
                <c16:uniqueId val="{00000007-0A55-4D3E-9454-2BF32284E710}"/>
              </c:ext>
            </c:extLst>
          </c:dPt>
          <c:dPt>
            <c:idx val="6"/>
            <c:invertIfNegative val="0"/>
            <c:bubble3D val="0"/>
            <c:spPr>
              <a:noFill/>
              <a:ln>
                <a:noFill/>
              </a:ln>
              <a:effectLst/>
            </c:spPr>
            <c:extLst>
              <c:ext xmlns:c16="http://schemas.microsoft.com/office/drawing/2014/chart" uri="{C3380CC4-5D6E-409C-BE32-E72D297353CC}">
                <c16:uniqueId val="{00000008-0A55-4D3E-9454-2BF32284E710}"/>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10-0A55-4D3E-9454-2BF32284E710}"/>
              </c:ext>
            </c:extLst>
          </c:dPt>
          <c:cat>
            <c:strRef>
              <c:f>Sheet1!$A$2:$A$9</c:f>
              <c:strCache>
                <c:ptCount val="8"/>
                <c:pt idx="0">
                  <c:v>2021</c:v>
                </c:pt>
                <c:pt idx="1">
                  <c:v>Hidro</c:v>
                </c:pt>
                <c:pt idx="2">
                  <c:v>Térmicas</c:v>
                </c:pt>
                <c:pt idx="3">
                  <c:v>Nuclear</c:v>
                </c:pt>
                <c:pt idx="4">
                  <c:v>Eólica</c:v>
                </c:pt>
                <c:pt idx="5">
                  <c:v>Solar</c:v>
                </c:pt>
                <c:pt idx="6">
                  <c:v>GD</c:v>
                </c:pt>
                <c:pt idx="7">
                  <c:v>2031E</c:v>
                </c:pt>
              </c:strCache>
            </c:strRef>
          </c:cat>
          <c:val>
            <c:numRef>
              <c:f>Sheet1!$B$2:$B$9</c:f>
              <c:numCache>
                <c:formatCode>#,##0</c:formatCode>
                <c:ptCount val="8"/>
                <c:pt idx="0">
                  <c:v>183</c:v>
                </c:pt>
                <c:pt idx="1">
                  <c:v>183</c:v>
                </c:pt>
                <c:pt idx="2">
                  <c:v>190.78300000000002</c:v>
                </c:pt>
                <c:pt idx="3">
                  <c:v>199.69900000000001</c:v>
                </c:pt>
                <c:pt idx="4">
                  <c:v>205.19900000000001</c:v>
                </c:pt>
                <c:pt idx="5">
                  <c:v>213.893</c:v>
                </c:pt>
                <c:pt idx="6">
                  <c:v>220.05699999999999</c:v>
                </c:pt>
                <c:pt idx="7">
                  <c:v>275.05700000000002</c:v>
                </c:pt>
              </c:numCache>
            </c:numRef>
          </c:val>
          <c:extLst>
            <c:ext xmlns:c16="http://schemas.microsoft.com/office/drawing/2014/chart" uri="{C3380CC4-5D6E-409C-BE32-E72D297353CC}">
              <c16:uniqueId val="{00000000-0A55-4D3E-9454-2BF32284E710}"/>
            </c:ext>
          </c:extLst>
        </c:ser>
        <c:ser>
          <c:idx val="1"/>
          <c:order val="1"/>
          <c:tx>
            <c:strRef>
              <c:f>Sheet1!$C$1</c:f>
              <c:strCache>
                <c:ptCount val="1"/>
                <c:pt idx="0">
                  <c:v>Series 2</c:v>
                </c:pt>
              </c:strCache>
            </c:strRef>
          </c:tx>
          <c:spPr>
            <a:solidFill>
              <a:schemeClr val="accent2"/>
            </a:solidFill>
            <a:ln>
              <a:noFill/>
            </a:ln>
            <a:effectLst/>
          </c:spPr>
          <c:invertIfNegative val="0"/>
          <c:dPt>
            <c:idx val="1"/>
            <c:invertIfNegative val="0"/>
            <c:bubble3D val="0"/>
            <c:spPr>
              <a:solidFill>
                <a:srgbClr val="F22920"/>
              </a:solidFill>
              <a:ln>
                <a:noFill/>
              </a:ln>
              <a:effectLst/>
            </c:spPr>
            <c:extLst>
              <c:ext xmlns:c16="http://schemas.microsoft.com/office/drawing/2014/chart" uri="{C3380CC4-5D6E-409C-BE32-E72D297353CC}">
                <c16:uniqueId val="{00000011-0A55-4D3E-9454-2BF32284E710}"/>
              </c:ext>
            </c:extLst>
          </c:dPt>
          <c:dPt>
            <c:idx val="3"/>
            <c:invertIfNegative val="0"/>
            <c:bubble3D val="0"/>
            <c:spPr>
              <a:solidFill>
                <a:srgbClr val="7F7F7F"/>
              </a:solidFill>
              <a:ln>
                <a:noFill/>
              </a:ln>
              <a:effectLst/>
            </c:spPr>
            <c:extLst>
              <c:ext xmlns:c16="http://schemas.microsoft.com/office/drawing/2014/chart" uri="{C3380CC4-5D6E-409C-BE32-E72D297353CC}">
                <c16:uniqueId val="{00000012-0A55-4D3E-9454-2BF32284E710}"/>
              </c:ext>
            </c:extLst>
          </c:dPt>
          <c:dPt>
            <c:idx val="4"/>
            <c:invertIfNegative val="0"/>
            <c:bubble3D val="0"/>
            <c:spPr>
              <a:solidFill>
                <a:srgbClr val="007F60"/>
              </a:solidFill>
              <a:ln>
                <a:noFill/>
              </a:ln>
              <a:effectLst/>
            </c:spPr>
            <c:extLst>
              <c:ext xmlns:c16="http://schemas.microsoft.com/office/drawing/2014/chart" uri="{C3380CC4-5D6E-409C-BE32-E72D297353CC}">
                <c16:uniqueId val="{00000013-0A55-4D3E-9454-2BF32284E710}"/>
              </c:ext>
            </c:extLst>
          </c:dPt>
          <c:dPt>
            <c:idx val="5"/>
            <c:invertIfNegative val="0"/>
            <c:bubble3D val="0"/>
            <c:spPr>
              <a:solidFill>
                <a:srgbClr val="00AA80"/>
              </a:solidFill>
              <a:ln>
                <a:noFill/>
              </a:ln>
              <a:effectLst/>
            </c:spPr>
            <c:extLst>
              <c:ext xmlns:c16="http://schemas.microsoft.com/office/drawing/2014/chart" uri="{C3380CC4-5D6E-409C-BE32-E72D297353CC}">
                <c16:uniqueId val="{00000014-0A55-4D3E-9454-2BF32284E710}"/>
              </c:ext>
            </c:extLst>
          </c:dPt>
          <c:dPt>
            <c:idx val="6"/>
            <c:invertIfNegative val="0"/>
            <c:bubble3D val="0"/>
            <c:spPr>
              <a:solidFill>
                <a:srgbClr val="75C1B8"/>
              </a:solidFill>
              <a:ln>
                <a:noFill/>
              </a:ln>
              <a:effectLst/>
            </c:spPr>
            <c:extLst>
              <c:ext xmlns:c16="http://schemas.microsoft.com/office/drawing/2014/chart" uri="{C3380CC4-5D6E-409C-BE32-E72D297353CC}">
                <c16:uniqueId val="{00000015-0A55-4D3E-9454-2BF32284E710}"/>
              </c:ext>
            </c:extLst>
          </c:dPt>
          <c:dLbls>
            <c:dLbl>
              <c:idx val="1"/>
              <c:spPr>
                <a:solidFill>
                  <a:srgbClr val="F22920"/>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11-0A55-4D3E-9454-2BF32284E710}"/>
                </c:ext>
              </c:extLst>
            </c:dLbl>
            <c:dLbl>
              <c:idx val="3"/>
              <c:spPr>
                <a:solidFill>
                  <a:srgbClr val="7F7F7F"/>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12-0A55-4D3E-9454-2BF32284E710}"/>
                </c:ext>
              </c:extLst>
            </c:dLbl>
            <c:dLbl>
              <c:idx val="4"/>
              <c:spPr>
                <a:solidFill>
                  <a:srgbClr val="007F60"/>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13-0A55-4D3E-9454-2BF32284E710}"/>
                </c:ext>
              </c:extLst>
            </c:dLbl>
            <c:dLbl>
              <c:idx val="5"/>
              <c:spPr>
                <a:solidFill>
                  <a:srgbClr val="00AA80"/>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14-0A55-4D3E-9454-2BF32284E710}"/>
                </c:ext>
              </c:extLst>
            </c:dLbl>
            <c:dLbl>
              <c:idx val="6"/>
              <c:spPr>
                <a:solidFill>
                  <a:srgbClr val="75C1B8"/>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15-0A55-4D3E-9454-2BF32284E710}"/>
                </c:ext>
              </c:extLst>
            </c:dLbl>
            <c:spPr>
              <a:solidFill>
                <a:srgbClr val="F29732"/>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2021</c:v>
                </c:pt>
                <c:pt idx="1">
                  <c:v>Hidro</c:v>
                </c:pt>
                <c:pt idx="2">
                  <c:v>Térmicas</c:v>
                </c:pt>
                <c:pt idx="3">
                  <c:v>Nuclear</c:v>
                </c:pt>
                <c:pt idx="4">
                  <c:v>Eólica</c:v>
                </c:pt>
                <c:pt idx="5">
                  <c:v>Solar</c:v>
                </c:pt>
                <c:pt idx="6">
                  <c:v>GD</c:v>
                </c:pt>
                <c:pt idx="7">
                  <c:v>2031E</c:v>
                </c:pt>
              </c:strCache>
            </c:strRef>
          </c:cat>
          <c:val>
            <c:numRef>
              <c:f>Sheet1!$C$2:$C$9</c:f>
              <c:numCache>
                <c:formatCode>#,##0</c:formatCode>
                <c:ptCount val="8"/>
                <c:pt idx="1">
                  <c:v>7.7830000000000013</c:v>
                </c:pt>
                <c:pt idx="2">
                  <c:v>8.9159999999999968</c:v>
                </c:pt>
                <c:pt idx="3">
                  <c:v>5.5</c:v>
                </c:pt>
                <c:pt idx="4">
                  <c:v>8.6939999999999991</c:v>
                </c:pt>
                <c:pt idx="5">
                  <c:v>6.1639999999999997</c:v>
                </c:pt>
                <c:pt idx="6">
                  <c:v>55</c:v>
                </c:pt>
              </c:numCache>
            </c:numRef>
          </c:val>
          <c:extLst>
            <c:ext xmlns:c16="http://schemas.microsoft.com/office/drawing/2014/chart" uri="{C3380CC4-5D6E-409C-BE32-E72D297353CC}">
              <c16:uniqueId val="{00000001-0A55-4D3E-9454-2BF32284E710}"/>
            </c:ext>
          </c:extLst>
        </c:ser>
        <c:ser>
          <c:idx val="2"/>
          <c:order val="2"/>
          <c:tx>
            <c:strRef>
              <c:f>Sheet1!$D$1</c:f>
              <c:strCache>
                <c:ptCount val="1"/>
                <c:pt idx="0">
                  <c:v>Series 3</c:v>
                </c:pt>
              </c:strCache>
            </c:strRef>
          </c:tx>
          <c:spPr>
            <a:no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E-0A55-4D3E-9454-2BF32284E710}"/>
                </c:ext>
              </c:extLst>
            </c:dLbl>
            <c:dLbl>
              <c:idx val="2"/>
              <c:delete val="1"/>
              <c:extLst>
                <c:ext xmlns:c15="http://schemas.microsoft.com/office/drawing/2012/chart" uri="{CE6537A1-D6FC-4f65-9D91-7224C49458BB}"/>
                <c:ext xmlns:c16="http://schemas.microsoft.com/office/drawing/2014/chart" uri="{C3380CC4-5D6E-409C-BE32-E72D297353CC}">
                  <c16:uniqueId val="{0000000D-0A55-4D3E-9454-2BF32284E710}"/>
                </c:ext>
              </c:extLst>
            </c:dLbl>
            <c:dLbl>
              <c:idx val="3"/>
              <c:delete val="1"/>
              <c:extLst>
                <c:ext xmlns:c15="http://schemas.microsoft.com/office/drawing/2012/chart" uri="{CE6537A1-D6FC-4f65-9D91-7224C49458BB}"/>
                <c:ext xmlns:c16="http://schemas.microsoft.com/office/drawing/2014/chart" uri="{C3380CC4-5D6E-409C-BE32-E72D297353CC}">
                  <c16:uniqueId val="{0000000C-0A55-4D3E-9454-2BF32284E710}"/>
                </c:ext>
              </c:extLst>
            </c:dLbl>
            <c:dLbl>
              <c:idx val="4"/>
              <c:delete val="1"/>
              <c:extLst>
                <c:ext xmlns:c15="http://schemas.microsoft.com/office/drawing/2012/chart" uri="{CE6537A1-D6FC-4f65-9D91-7224C49458BB}"/>
                <c:ext xmlns:c16="http://schemas.microsoft.com/office/drawing/2014/chart" uri="{C3380CC4-5D6E-409C-BE32-E72D297353CC}">
                  <c16:uniqueId val="{0000000B-0A55-4D3E-9454-2BF32284E710}"/>
                </c:ext>
              </c:extLst>
            </c:dLbl>
            <c:dLbl>
              <c:idx val="5"/>
              <c:delete val="1"/>
              <c:extLst>
                <c:ext xmlns:c15="http://schemas.microsoft.com/office/drawing/2012/chart" uri="{CE6537A1-D6FC-4f65-9D91-7224C49458BB}"/>
                <c:ext xmlns:c16="http://schemas.microsoft.com/office/drawing/2014/chart" uri="{C3380CC4-5D6E-409C-BE32-E72D297353CC}">
                  <c16:uniqueId val="{0000000A-0A55-4D3E-9454-2BF32284E710}"/>
                </c:ext>
              </c:extLst>
            </c:dLbl>
            <c:dLbl>
              <c:idx val="6"/>
              <c:delete val="1"/>
              <c:extLst>
                <c:ext xmlns:c15="http://schemas.microsoft.com/office/drawing/2012/chart" uri="{CE6537A1-D6FC-4f65-9D91-7224C49458BB}"/>
                <c:ext xmlns:c16="http://schemas.microsoft.com/office/drawing/2014/chart" uri="{C3380CC4-5D6E-409C-BE32-E72D297353CC}">
                  <c16:uniqueId val="{00000009-0A55-4D3E-9454-2BF32284E71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2021</c:v>
                </c:pt>
                <c:pt idx="1">
                  <c:v>Hidro</c:v>
                </c:pt>
                <c:pt idx="2">
                  <c:v>Térmicas</c:v>
                </c:pt>
                <c:pt idx="3">
                  <c:v>Nuclear</c:v>
                </c:pt>
                <c:pt idx="4">
                  <c:v>Eólica</c:v>
                </c:pt>
                <c:pt idx="5">
                  <c:v>Solar</c:v>
                </c:pt>
                <c:pt idx="6">
                  <c:v>GD</c:v>
                </c:pt>
                <c:pt idx="7">
                  <c:v>2031E</c:v>
                </c:pt>
              </c:strCache>
            </c:strRef>
          </c:cat>
          <c:val>
            <c:numRef>
              <c:f>Sheet1!$D$2:$D$9</c:f>
              <c:numCache>
                <c:formatCode>#,##0</c:formatCode>
                <c:ptCount val="8"/>
                <c:pt idx="0">
                  <c:v>183</c:v>
                </c:pt>
                <c:pt idx="1">
                  <c:v>190.78300000000002</c:v>
                </c:pt>
                <c:pt idx="2">
                  <c:v>199.69900000000001</c:v>
                </c:pt>
                <c:pt idx="3">
                  <c:v>205.19900000000001</c:v>
                </c:pt>
                <c:pt idx="4">
                  <c:v>213.893</c:v>
                </c:pt>
                <c:pt idx="5">
                  <c:v>220.05699999999999</c:v>
                </c:pt>
                <c:pt idx="6">
                  <c:v>275.05700000000002</c:v>
                </c:pt>
                <c:pt idx="7">
                  <c:v>275.05700000000002</c:v>
                </c:pt>
              </c:numCache>
            </c:numRef>
          </c:val>
          <c:extLst>
            <c:ext xmlns:c16="http://schemas.microsoft.com/office/drawing/2014/chart" uri="{C3380CC4-5D6E-409C-BE32-E72D297353CC}">
              <c16:uniqueId val="{00000002-0A55-4D3E-9454-2BF32284E710}"/>
            </c:ext>
          </c:extLst>
        </c:ser>
        <c:dLbls>
          <c:showLegendKey val="0"/>
          <c:showVal val="0"/>
          <c:showCatName val="0"/>
          <c:showSerName val="0"/>
          <c:showPercent val="0"/>
          <c:showBubbleSize val="0"/>
        </c:dLbls>
        <c:gapWidth val="60"/>
        <c:overlap val="100"/>
        <c:axId val="106130208"/>
        <c:axId val="106133568"/>
      </c:barChart>
      <c:catAx>
        <c:axId val="10613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106133568"/>
        <c:crosses val="autoZero"/>
        <c:auto val="1"/>
        <c:lblAlgn val="ctr"/>
        <c:lblOffset val="100"/>
        <c:noMultiLvlLbl val="0"/>
      </c:catAx>
      <c:valAx>
        <c:axId val="106133568"/>
        <c:scaling>
          <c:orientation val="minMax"/>
          <c:max val="40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10613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0843-4086-9BDC-0A953026C873}"/>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0843-4086-9BDC-0A953026C873}"/>
              </c:ext>
            </c:extLst>
          </c:dPt>
          <c:dLbls>
            <c:dLbl>
              <c:idx val="0"/>
              <c:layout>
                <c:manualLayout>
                  <c:x val="-0.18019705328157279"/>
                  <c:y val="7.17086297902248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43-4086-9BDC-0A953026C87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0.48480000000000001</c:v>
                </c:pt>
                <c:pt idx="1">
                  <c:v>0.51519999999999999</c:v>
                </c:pt>
              </c:numCache>
            </c:numRef>
          </c:val>
          <c:extLst>
            <c:ext xmlns:c16="http://schemas.microsoft.com/office/drawing/2014/chart" uri="{C3380CC4-5D6E-409C-BE32-E72D297353CC}">
              <c16:uniqueId val="{00000004-0843-4086-9BDC-0A953026C87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8994-487F-BC4D-300B41349A33}"/>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8994-487F-BC4D-300B41349A33}"/>
              </c:ext>
            </c:extLst>
          </c:dPt>
          <c:dLbls>
            <c:dLbl>
              <c:idx val="0"/>
              <c:layout>
                <c:manualLayout>
                  <c:x val="-0.1351477899611796"/>
                  <c:y val="0.138292426053248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94-487F-BC4D-300B41349A3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0.28860000000000002</c:v>
                </c:pt>
                <c:pt idx="1">
                  <c:v>0.71140000000000003</c:v>
                </c:pt>
              </c:numCache>
            </c:numRef>
          </c:val>
          <c:extLst>
            <c:ext xmlns:c16="http://schemas.microsoft.com/office/drawing/2014/chart" uri="{C3380CC4-5D6E-409C-BE32-E72D297353CC}">
              <c16:uniqueId val="{00000004-8994-487F-BC4D-300B41349A3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4842-499A-9818-33449166DBF6}"/>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4842-499A-9818-33449166DBF6}"/>
              </c:ext>
            </c:extLst>
          </c:dPt>
          <c:dLbls>
            <c:dLbl>
              <c:idx val="0"/>
              <c:layout>
                <c:manualLayout>
                  <c:x val="-8.108867397670784E-2"/>
                  <c:y val="0.202828418337605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42-499A-9818-33449166DBF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0.14299999999999999</c:v>
                </c:pt>
                <c:pt idx="1">
                  <c:v>0.85699999999999998</c:v>
                </c:pt>
              </c:numCache>
            </c:numRef>
          </c:val>
          <c:extLst>
            <c:ext xmlns:c16="http://schemas.microsoft.com/office/drawing/2014/chart" uri="{C3380CC4-5D6E-409C-BE32-E72D297353CC}">
              <c16:uniqueId val="{00000004-4842-499A-9818-33449166DBF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48C1-4DE7-A5EE-B9CB7736A8EA}"/>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48C1-4DE7-A5EE-B9CB7736A8EA}"/>
              </c:ext>
            </c:extLst>
          </c:dPt>
          <c:dLbls>
            <c:dLbl>
              <c:idx val="0"/>
              <c:layout>
                <c:manualLayout>
                  <c:x val="-3.6039410656314559E-2"/>
                  <c:y val="0.209999281316627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C1-4DE7-A5EE-B9CB7736A8EA}"/>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8.3600000000000008E-2</c:v>
                </c:pt>
                <c:pt idx="1">
                  <c:v>0.91639999999999999</c:v>
                </c:pt>
              </c:numCache>
            </c:numRef>
          </c:val>
          <c:extLst>
            <c:ext xmlns:c16="http://schemas.microsoft.com/office/drawing/2014/chart" uri="{C3380CC4-5D6E-409C-BE32-E72D297353CC}">
              <c16:uniqueId val="{00000004-48C1-4DE7-A5EE-B9CB7736A8E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9B51-4F14-9213-BFD1F5C27A04}"/>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9B51-4F14-9213-BFD1F5C27A04}"/>
              </c:ext>
            </c:extLst>
          </c:dPt>
          <c:dLbls>
            <c:dLbl>
              <c:idx val="0"/>
              <c:layout>
                <c:manualLayout>
                  <c:x val="0"/>
                  <c:y val="0.23808915400319941"/>
                </c:manualLayout>
              </c:layout>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B51-4F14-9213-BFD1F5C27A04}"/>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0.01</c:v>
                </c:pt>
                <c:pt idx="1">
                  <c:v>0.99</c:v>
                </c:pt>
              </c:numCache>
            </c:numRef>
          </c:val>
          <c:extLst>
            <c:ext xmlns:c16="http://schemas.microsoft.com/office/drawing/2014/chart" uri="{C3380CC4-5D6E-409C-BE32-E72D297353CC}">
              <c16:uniqueId val="{00000004-9B51-4F14-9213-BFD1F5C27A0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FBFC-4796-A929-61FD50BEBE6C}"/>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FBFC-4796-A929-61FD50BEBE6C}"/>
              </c:ext>
            </c:extLst>
          </c:dPt>
          <c:dLbls>
            <c:dLbl>
              <c:idx val="0"/>
              <c:layout>
                <c:manualLayout>
                  <c:x val="-9.0098526640786398E-3"/>
                  <c:y val="-0.225364909264006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FC-4796-A929-61FD50BEBE6C}"/>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0.99</c:v>
                </c:pt>
                <c:pt idx="1">
                  <c:v>1.0000000000000009E-2</c:v>
                </c:pt>
              </c:numCache>
            </c:numRef>
          </c:val>
          <c:extLst>
            <c:ext xmlns:c16="http://schemas.microsoft.com/office/drawing/2014/chart" uri="{C3380CC4-5D6E-409C-BE32-E72D297353CC}">
              <c16:uniqueId val="{00000004-FBFC-4796-A929-61FD50BEBE6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86040848277102"/>
          <c:y val="0.11291612770898601"/>
          <c:w val="0.2850158290655006"/>
          <c:h val="0.8161816323222431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85-4021-B8CC-49B004876B84}"/>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9C85-4021-B8CC-49B004876B84}"/>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9C85-4021-B8CC-49B004876B84}"/>
              </c:ext>
            </c:extLst>
          </c:dPt>
          <c:dLbls>
            <c:dLbl>
              <c:idx val="2"/>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pt-BR"/>
                </a:p>
              </c:txPr>
              <c:showLegendKey val="0"/>
              <c:showVal val="0"/>
              <c:showCatName val="0"/>
              <c:showSerName val="0"/>
              <c:showPercent val="1"/>
              <c:showBubbleSize val="0"/>
              <c:extLst>
                <c:ext xmlns:c16="http://schemas.microsoft.com/office/drawing/2014/chart" uri="{C3380CC4-5D6E-409C-BE32-E72D297353CC}">
                  <c16:uniqueId val="{00000005-9C85-4021-B8CC-49B004876B84}"/>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'[Emissões 2024-05.xlsx]Resultados'!$B$17:$B$19</c:f>
              <c:strCache>
                <c:ptCount val="3"/>
                <c:pt idx="0">
                  <c:v>Pessoa</c:v>
                </c:pt>
                <c:pt idx="1">
                  <c:v>PF</c:v>
                </c:pt>
                <c:pt idx="2">
                  <c:v>PJ</c:v>
                </c:pt>
              </c:strCache>
            </c:strRef>
          </c:cat>
          <c:val>
            <c:numRef>
              <c:f>'[Emissões 2024-05.xlsx]Resultados'!$C$17:$C$19</c:f>
              <c:numCache>
                <c:formatCode>General</c:formatCode>
                <c:ptCount val="3"/>
                <c:pt idx="1">
                  <c:v>2832</c:v>
                </c:pt>
                <c:pt idx="2">
                  <c:v>1584</c:v>
                </c:pt>
              </c:numCache>
            </c:numRef>
          </c:val>
          <c:extLst>
            <c:ext xmlns:c16="http://schemas.microsoft.com/office/drawing/2014/chart" uri="{C3380CC4-5D6E-409C-BE32-E72D297353CC}">
              <c16:uniqueId val="{00000006-9C85-4021-B8CC-49B004876B84}"/>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delete val="1"/>
      </c:legendEntry>
      <c:layout>
        <c:manualLayout>
          <c:xMode val="edge"/>
          <c:yMode val="edge"/>
          <c:x val="0.6369487957110187"/>
          <c:y val="0.35813630363800569"/>
          <c:w val="0.25605194317894592"/>
          <c:h val="0.3419189429702826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7956-4B4F-B93E-F35A65E73BEC}"/>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7956-4B4F-B93E-F35A65E73BEC}"/>
              </c:ext>
            </c:extLst>
          </c:dPt>
          <c:dLbls>
            <c:dLbl>
              <c:idx val="0"/>
              <c:layout>
                <c:manualLayout>
                  <c:x val="-9.0098526640786398E-3"/>
                  <c:y val="0.22682090853999912"/>
                </c:manualLayout>
              </c:layout>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956-4B4F-B93E-F35A65E73BEC}"/>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c:v>
                </c:pt>
                <c:pt idx="1">
                  <c:v>1</c:v>
                </c:pt>
              </c:numCache>
            </c:numRef>
          </c:val>
          <c:extLst>
            <c:ext xmlns:c16="http://schemas.microsoft.com/office/drawing/2014/chart" uri="{C3380CC4-5D6E-409C-BE32-E72D297353CC}">
              <c16:uniqueId val="{00000004-7956-4B4F-B93E-F35A65E73BE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w="3175"/>
          </c:spPr>
          <c:dPt>
            <c:idx val="0"/>
            <c:bubble3D val="0"/>
            <c:spPr>
              <a:solidFill>
                <a:srgbClr val="00AA80"/>
              </a:solidFill>
              <a:ln w="3175">
                <a:solidFill>
                  <a:schemeClr val="lt1"/>
                </a:solidFill>
              </a:ln>
              <a:effectLst/>
            </c:spPr>
            <c:extLst>
              <c:ext xmlns:c16="http://schemas.microsoft.com/office/drawing/2014/chart" uri="{C3380CC4-5D6E-409C-BE32-E72D297353CC}">
                <c16:uniqueId val="{00000001-E31F-4F50-9A1F-0C160CDFA0D7}"/>
              </c:ext>
            </c:extLst>
          </c:dPt>
          <c:dPt>
            <c:idx val="1"/>
            <c:bubble3D val="0"/>
            <c:spPr>
              <a:solidFill>
                <a:schemeClr val="bg1">
                  <a:lumMod val="85000"/>
                </a:schemeClr>
              </a:solidFill>
              <a:ln w="3175">
                <a:solidFill>
                  <a:schemeClr val="lt1"/>
                </a:solidFill>
              </a:ln>
              <a:effectLst/>
            </c:spPr>
            <c:extLst>
              <c:ext xmlns:c16="http://schemas.microsoft.com/office/drawing/2014/chart" uri="{C3380CC4-5D6E-409C-BE32-E72D297353CC}">
                <c16:uniqueId val="{00000003-E31F-4F50-9A1F-0C160CDFA0D7}"/>
              </c:ext>
            </c:extLst>
          </c:dPt>
          <c:dLbls>
            <c:dLbl>
              <c:idx val="0"/>
              <c:layout>
                <c:manualLayout>
                  <c:x val="-9.0098526640786398E-3"/>
                  <c:y val="0.2155526630767988"/>
                </c:manualLayout>
              </c:layout>
              <c:tx>
                <c:rich>
                  <a:bodyPr/>
                  <a:lstStyle/>
                  <a:p>
                    <a:r>
                      <a:rPr lang="en-US" dirty="0"/>
                      <a:t>~1%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31F-4F50-9A1F-0C160CDFA0D7}"/>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c:v>
                </c:pt>
                <c:pt idx="1">
                  <c:v>1</c:v>
                </c:pt>
              </c:numCache>
            </c:numRef>
          </c:val>
          <c:extLst>
            <c:ext xmlns:c16="http://schemas.microsoft.com/office/drawing/2014/chart" uri="{C3380CC4-5D6E-409C-BE32-E72D297353CC}">
              <c16:uniqueId val="{00000004-E31F-4F50-9A1F-0C160CDFA0D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BFBFBF"/>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5"/>
                <c:pt idx="0">
                  <c:v>2019</c:v>
                </c:pt>
                <c:pt idx="1">
                  <c:v>2020</c:v>
                </c:pt>
                <c:pt idx="2">
                  <c:v>2021</c:v>
                </c:pt>
                <c:pt idx="3">
                  <c:v>2022</c:v>
                </c:pt>
                <c:pt idx="4">
                  <c:v>2023</c:v>
                </c:pt>
              </c:numCache>
            </c:numRef>
          </c:cat>
          <c:val>
            <c:numRef>
              <c:f>Sheet1!$B$2:$B$7</c:f>
              <c:numCache>
                <c:formatCode>#,##0.00</c:formatCode>
                <c:ptCount val="5"/>
                <c:pt idx="0">
                  <c:v>0.17</c:v>
                </c:pt>
                <c:pt idx="1">
                  <c:v>0.45</c:v>
                </c:pt>
                <c:pt idx="2">
                  <c:v>1.35</c:v>
                </c:pt>
                <c:pt idx="3">
                  <c:v>2.82</c:v>
                </c:pt>
                <c:pt idx="4">
                  <c:v>7.14</c:v>
                </c:pt>
              </c:numCache>
            </c:numRef>
          </c:val>
          <c:extLst>
            <c:ext xmlns:c16="http://schemas.microsoft.com/office/drawing/2014/chart" uri="{C3380CC4-5D6E-409C-BE32-E72D297353CC}">
              <c16:uniqueId val="{00000002-D441-47FB-AA74-AEB8452FBA3A}"/>
            </c:ext>
          </c:extLst>
        </c:ser>
        <c:dLbls>
          <c:showLegendKey val="0"/>
          <c:showVal val="0"/>
          <c:showCatName val="0"/>
          <c:showSerName val="0"/>
          <c:showPercent val="0"/>
          <c:showBubbleSize val="0"/>
        </c:dLbls>
        <c:gapWidth val="60"/>
        <c:axId val="2144349728"/>
        <c:axId val="2144348288"/>
      </c:barChart>
      <c:catAx>
        <c:axId val="214434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2144348288"/>
        <c:crosses val="autoZero"/>
        <c:auto val="1"/>
        <c:lblAlgn val="ctr"/>
        <c:lblOffset val="100"/>
        <c:noMultiLvlLbl val="0"/>
      </c:catAx>
      <c:valAx>
        <c:axId val="2144348288"/>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2144349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JPM</c:v>
                </c:pt>
              </c:strCache>
            </c:strRef>
          </c:tx>
          <c:spPr>
            <a:ln w="22225" cap="rnd">
              <a:solidFill>
                <a:schemeClr val="accent2"/>
              </a:solidFill>
              <a:round/>
            </a:ln>
            <a:effectLst/>
          </c:spPr>
          <c:marker>
            <c:symbol val="circle"/>
            <c:size val="6"/>
            <c:spPr>
              <a:solidFill>
                <a:srgbClr val="F2F2F2"/>
              </a:solidFill>
              <a:ln w="9525">
                <a:solidFill>
                  <a:schemeClr val="accent2"/>
                </a:solidFill>
              </a:ln>
              <a:effectLst/>
            </c:spPr>
          </c:marker>
          <c:dPt>
            <c:idx val="0"/>
            <c:marker>
              <c:symbol val="circle"/>
              <c:size val="6"/>
              <c:spPr>
                <a:solidFill>
                  <a:srgbClr val="F2F2F2"/>
                </a:solidFill>
                <a:ln w="9525">
                  <a:solidFill>
                    <a:schemeClr val="accent2"/>
                  </a:solidFill>
                </a:ln>
                <a:effectLst/>
              </c:spPr>
            </c:marker>
            <c:bubble3D val="0"/>
            <c:spPr>
              <a:ln w="22225" cap="rnd">
                <a:solidFill>
                  <a:schemeClr val="accent2"/>
                </a:solidFill>
                <a:round/>
              </a:ln>
              <a:effectLst/>
            </c:spPr>
            <c:extLst>
              <c:ext xmlns:c16="http://schemas.microsoft.com/office/drawing/2014/chart" uri="{C3380CC4-5D6E-409C-BE32-E72D297353CC}">
                <c16:uniqueId val="{00000001-8FCD-47F2-858A-80BD491564CA}"/>
              </c:ext>
            </c:extLst>
          </c:dPt>
          <c:dLbls>
            <c:dLbl>
              <c:idx val="15"/>
              <c:layout>
                <c:manualLayout>
                  <c:x val="0"/>
                  <c:y val="-4.8745195047948782E-2"/>
                </c:manualLayout>
              </c:layout>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CE-4F9F-B083-0D214A6EEAF6}"/>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Sheet1!$A$2:$A$17</c:f>
              <c:numCache>
                <c:formatCode>General</c:formatCode>
                <c:ptCount val="16"/>
                <c:pt idx="0">
                  <c:v>2017</c:v>
                </c:pt>
                <c:pt idx="3">
                  <c:v>2020</c:v>
                </c:pt>
                <c:pt idx="6" formatCode="General&quot;E&quot;">
                  <c:v>2023</c:v>
                </c:pt>
                <c:pt idx="9" formatCode="General&quot;E&quot;">
                  <c:v>2026</c:v>
                </c:pt>
                <c:pt idx="12" formatCode="General&quot;E&quot;">
                  <c:v>2029</c:v>
                </c:pt>
                <c:pt idx="15" formatCode="General&quot;E&quot;">
                  <c:v>2032</c:v>
                </c:pt>
              </c:numCache>
            </c:numRef>
          </c:cat>
          <c:val>
            <c:numRef>
              <c:f>Sheet1!$B$2:$B$17</c:f>
              <c:numCache>
                <c:formatCode>#,##0</c:formatCode>
                <c:ptCount val="16"/>
                <c:pt idx="0">
                  <c:v>0.25</c:v>
                </c:pt>
                <c:pt idx="1">
                  <c:v>0.68100000000000005</c:v>
                </c:pt>
                <c:pt idx="2">
                  <c:v>2.2570000000000001</c:v>
                </c:pt>
                <c:pt idx="3">
                  <c:v>5.0490000000000004</c:v>
                </c:pt>
                <c:pt idx="4">
                  <c:v>8.9649999999999999</c:v>
                </c:pt>
                <c:pt idx="5">
                  <c:v>13.72</c:v>
                </c:pt>
                <c:pt idx="6">
                  <c:v>16.849</c:v>
                </c:pt>
                <c:pt idx="7">
                  <c:v>19.687999999999999</c:v>
                </c:pt>
                <c:pt idx="8">
                  <c:v>22.006</c:v>
                </c:pt>
                <c:pt idx="9">
                  <c:v>23.972999999999999</c:v>
                </c:pt>
                <c:pt idx="10">
                  <c:v>25.864000000000001</c:v>
                </c:pt>
                <c:pt idx="11">
                  <c:v>28.004999999999999</c:v>
                </c:pt>
                <c:pt idx="12">
                  <c:v>30.382000000000001</c:v>
                </c:pt>
                <c:pt idx="13">
                  <c:v>32.963000000000001</c:v>
                </c:pt>
                <c:pt idx="14">
                  <c:v>35.012</c:v>
                </c:pt>
                <c:pt idx="15">
                  <c:v>37.106999999999999</c:v>
                </c:pt>
              </c:numCache>
            </c:numRef>
          </c:val>
          <c:smooth val="0"/>
          <c:extLst>
            <c:ext xmlns:c16="http://schemas.microsoft.com/office/drawing/2014/chart" uri="{C3380CC4-5D6E-409C-BE32-E72D297353CC}">
              <c16:uniqueId val="{00000002-8FCD-47F2-858A-80BD491564CA}"/>
            </c:ext>
          </c:extLst>
        </c:ser>
        <c:dLbls>
          <c:showLegendKey val="0"/>
          <c:showVal val="0"/>
          <c:showCatName val="0"/>
          <c:showSerName val="0"/>
          <c:showPercent val="0"/>
          <c:showBubbleSize val="0"/>
        </c:dLbls>
        <c:marker val="1"/>
        <c:smooth val="0"/>
        <c:axId val="2144349728"/>
        <c:axId val="2144348288"/>
      </c:lineChart>
      <c:catAx>
        <c:axId val="214434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t-BR"/>
          </a:p>
        </c:txPr>
        <c:crossAx val="2144348288"/>
        <c:crosses val="autoZero"/>
        <c:auto val="1"/>
        <c:lblAlgn val="ctr"/>
        <c:lblOffset val="100"/>
        <c:noMultiLvlLbl val="0"/>
      </c:catAx>
      <c:valAx>
        <c:axId val="2144348288"/>
        <c:scaling>
          <c:orientation val="minMax"/>
          <c:max val="45"/>
          <c:min val="0"/>
        </c:scaling>
        <c:delete val="0"/>
        <c:axPos val="l"/>
        <c:numFmt formatCode="#,##0" sourceLinked="1"/>
        <c:majorTickMark val="none"/>
        <c:minorTickMark val="none"/>
        <c:tickLblPos val="nextTo"/>
        <c:spPr>
          <a:noFill/>
          <a:ln>
            <a:solidFill>
              <a:schemeClr val="bg2"/>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pt-BR"/>
          </a:p>
        </c:txPr>
        <c:crossAx val="214434972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78679766752913"/>
          <c:y val="0.16333279299724429"/>
          <c:w val="0.29088443603842234"/>
          <c:h val="0.83298718741832944"/>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616-488E-B776-B1B35DC0CCC9}"/>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F616-488E-B776-B1B35DC0CCC9}"/>
              </c:ext>
            </c:extLst>
          </c:dPt>
          <c:dLbls>
            <c:dLbl>
              <c:idx val="0"/>
              <c:layout>
                <c:manualLayout>
                  <c:x val="1.2979556453457502E-2"/>
                  <c:y val="4.53935245681997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616-488E-B776-B1B35DC0CCC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showLegendKey val="0"/>
            <c:showVal val="0"/>
            <c:showCatName val="0"/>
            <c:showSerName val="0"/>
            <c:showPercent val="1"/>
            <c:showBubbleSize val="0"/>
            <c:showLeaderLines val="0"/>
            <c:extLst>
              <c:ext xmlns:c15="http://schemas.microsoft.com/office/drawing/2012/chart" uri="{CE6537A1-D6FC-4f65-9D91-7224C49458BB}"/>
            </c:extLst>
          </c:dLbls>
          <c:cat>
            <c:strRef>
              <c:f>'[Emissões 2024-05.xlsx]Resultados'!$B$22:$B$23</c:f>
              <c:strCache>
                <c:ptCount val="2"/>
                <c:pt idx="0">
                  <c:v>Lemon</c:v>
                </c:pt>
                <c:pt idx="1">
                  <c:v>Copernico</c:v>
                </c:pt>
              </c:strCache>
            </c:strRef>
          </c:cat>
          <c:val>
            <c:numRef>
              <c:f>'[Emissões 2024-05.xlsx]Resultados'!$C$22:$C$23</c:f>
              <c:numCache>
                <c:formatCode>General</c:formatCode>
                <c:ptCount val="2"/>
                <c:pt idx="0">
                  <c:v>426</c:v>
                </c:pt>
                <c:pt idx="1">
                  <c:v>3845</c:v>
                </c:pt>
              </c:numCache>
            </c:numRef>
          </c:val>
          <c:extLst>
            <c:ext xmlns:c16="http://schemas.microsoft.com/office/drawing/2014/chart" uri="{C3380CC4-5D6E-409C-BE32-E72D297353CC}">
              <c16:uniqueId val="{00000004-F616-488E-B776-B1B35DC0CCC9}"/>
            </c:ext>
          </c:extLst>
        </c:ser>
        <c:dLbls>
          <c:showLegendKey val="0"/>
          <c:showVal val="0"/>
          <c:showCatName val="0"/>
          <c:showSerName val="0"/>
          <c:showPercent val="0"/>
          <c:showBubbleSize val="0"/>
          <c:showLeaderLines val="0"/>
        </c:dLbls>
        <c:firstSliceAng val="0"/>
      </c:pieChart>
      <c:spPr>
        <a:noFill/>
        <a:ln>
          <a:noFill/>
        </a:ln>
        <a:effectLst/>
      </c:spPr>
    </c:plotArea>
    <c:legend>
      <c:legendPos val="r"/>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legendEntry>
      <c:layout>
        <c:manualLayout>
          <c:xMode val="edge"/>
          <c:yMode val="edge"/>
          <c:x val="0.63172550445759978"/>
          <c:y val="0.20947462791243904"/>
          <c:w val="0.29198260489441824"/>
          <c:h val="0.55198838167135877"/>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F2F2F2"/>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32415902140673E-2"/>
          <c:y val="7.6673437566032732E-2"/>
          <c:w val="0.97553516819571862"/>
          <c:h val="0.70707563557449904"/>
        </c:manualLayout>
      </c:layout>
      <c:barChart>
        <c:barDir val="col"/>
        <c:grouping val="clustered"/>
        <c:varyColors val="0"/>
        <c:ser>
          <c:idx val="0"/>
          <c:order val="0"/>
          <c:tx>
            <c:strRef>
              <c:f>Sheet1!$B$1</c:f>
              <c:strCache>
                <c:ptCount val="1"/>
                <c:pt idx="0">
                  <c:v>EBITDA</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Sheet1!$A$2:$A$23</c:f>
              <c:numCache>
                <c:formatCode>General</c:formatCode>
                <c:ptCount val="22"/>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numCache>
            </c:numRef>
          </c:cat>
          <c:val>
            <c:numRef>
              <c:f>Sheet1!$B$2:$B$23</c:f>
              <c:numCache>
                <c:formatCode>#,##0.00;\(#,##0.00\);"-"</c:formatCode>
                <c:ptCount val="22"/>
                <c:pt idx="0">
                  <c:v>26055613.613884144</c:v>
                </c:pt>
                <c:pt idx="1">
                  <c:v>26063699.125783756</c:v>
                </c:pt>
                <c:pt idx="2">
                  <c:v>26861633.466183215</c:v>
                </c:pt>
                <c:pt idx="3">
                  <c:v>27632029.969924077</c:v>
                </c:pt>
                <c:pt idx="4">
                  <c:v>28423666.164072495</c:v>
                </c:pt>
                <c:pt idx="5">
                  <c:v>29237668.56824648</c:v>
                </c:pt>
                <c:pt idx="6">
                  <c:v>30077314.702984303</c:v>
                </c:pt>
                <c:pt idx="7">
                  <c:v>30940542.071451824</c:v>
                </c:pt>
                <c:pt idx="8">
                  <c:v>31829231.257826585</c:v>
                </c:pt>
                <c:pt idx="9">
                  <c:v>32741945.88862054</c:v>
                </c:pt>
                <c:pt idx="10">
                  <c:v>33680508.108165741</c:v>
                </c:pt>
                <c:pt idx="11">
                  <c:v>34645729.227863632</c:v>
                </c:pt>
                <c:pt idx="12">
                  <c:v>35638776.34272287</c:v>
                </c:pt>
                <c:pt idx="13">
                  <c:v>36659977.688598998</c:v>
                </c:pt>
                <c:pt idx="14">
                  <c:v>37710001.934543818</c:v>
                </c:pt>
                <c:pt idx="15">
                  <c:v>38789820.064996496</c:v>
                </c:pt>
                <c:pt idx="16">
                  <c:v>39900267.210202828</c:v>
                </c:pt>
                <c:pt idx="17">
                  <c:v>41042201.531732738</c:v>
                </c:pt>
                <c:pt idx="18">
                  <c:v>42216564.120428242</c:v>
                </c:pt>
                <c:pt idx="19">
                  <c:v>43424249.279833153</c:v>
                </c:pt>
                <c:pt idx="20">
                  <c:v>44666044.531923205</c:v>
                </c:pt>
                <c:pt idx="21">
                  <c:v>45943003.108020499</c:v>
                </c:pt>
              </c:numCache>
            </c:numRef>
          </c:val>
          <c:extLst>
            <c:ext xmlns:c16="http://schemas.microsoft.com/office/drawing/2014/chart" uri="{C3380CC4-5D6E-409C-BE32-E72D297353CC}">
              <c16:uniqueId val="{00000000-6D63-4AA6-A43B-E0FAE801DBA4}"/>
            </c:ext>
          </c:extLst>
        </c:ser>
        <c:dLbls>
          <c:showLegendKey val="0"/>
          <c:showVal val="0"/>
          <c:showCatName val="0"/>
          <c:showSerName val="0"/>
          <c:showPercent val="0"/>
          <c:showBubbleSize val="0"/>
        </c:dLbls>
        <c:gapWidth val="69"/>
        <c:overlap val="-27"/>
        <c:axId val="478154367"/>
        <c:axId val="478169247"/>
      </c:barChart>
      <c:lineChart>
        <c:grouping val="stacked"/>
        <c:varyColors val="0"/>
        <c:ser>
          <c:idx val="1"/>
          <c:order val="1"/>
          <c:tx>
            <c:strRef>
              <c:f>Sheet1!$C$1</c:f>
              <c:strCache>
                <c:ptCount val="1"/>
                <c:pt idx="0">
                  <c:v>Margem EBITDA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Sheet1!$A$2:$A$23</c:f>
              <c:numCache>
                <c:formatCode>General</c:formatCode>
                <c:ptCount val="22"/>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numCache>
            </c:numRef>
          </c:cat>
          <c:val>
            <c:numRef>
              <c:f>Sheet1!$C$2:$C$23</c:f>
              <c:numCache>
                <c:formatCode>0.00%</c:formatCode>
                <c:ptCount val="22"/>
                <c:pt idx="0">
                  <c:v>0.75390154324858383</c:v>
                </c:pt>
                <c:pt idx="1">
                  <c:v>0.74901760855533006</c:v>
                </c:pt>
                <c:pt idx="2">
                  <c:v>0.74842144307181713</c:v>
                </c:pt>
                <c:pt idx="3">
                  <c:v>0.74762208755993997</c:v>
                </c:pt>
                <c:pt idx="4">
                  <c:v>0.74679135319116074</c:v>
                </c:pt>
                <c:pt idx="5">
                  <c:v>0.74595306828485353</c:v>
                </c:pt>
                <c:pt idx="6">
                  <c:v>0.74515620285909878</c:v>
                </c:pt>
                <c:pt idx="7">
                  <c:v>0.74433904272572848</c:v>
                </c:pt>
                <c:pt idx="8">
                  <c:v>0.74352753216189627</c:v>
                </c:pt>
                <c:pt idx="9">
                  <c:v>0.74268378777506683</c:v>
                </c:pt>
                <c:pt idx="10">
                  <c:v>0.74183386284505859</c:v>
                </c:pt>
                <c:pt idx="11">
                  <c:v>0.74097967883190552</c:v>
                </c:pt>
                <c:pt idx="12">
                  <c:v>0.74012758951004243</c:v>
                </c:pt>
                <c:pt idx="13">
                  <c:v>0.73926911386092165</c:v>
                </c:pt>
                <c:pt idx="14">
                  <c:v>0.73840313698043902</c:v>
                </c:pt>
                <c:pt idx="15">
                  <c:v>0.73753282841068735</c:v>
                </c:pt>
                <c:pt idx="16">
                  <c:v>0.73665816648419191</c:v>
                </c:pt>
                <c:pt idx="17">
                  <c:v>0.73577912942509571</c:v>
                </c:pt>
                <c:pt idx="18">
                  <c:v>0.73489672722725385</c:v>
                </c:pt>
                <c:pt idx="19">
                  <c:v>0.73401064871321176</c:v>
                </c:pt>
                <c:pt idx="20">
                  <c:v>0.73311844887169297</c:v>
                </c:pt>
                <c:pt idx="21">
                  <c:v>0.73222178617144584</c:v>
                </c:pt>
              </c:numCache>
            </c:numRef>
          </c:val>
          <c:smooth val="0"/>
          <c:extLst>
            <c:ext xmlns:c16="http://schemas.microsoft.com/office/drawing/2014/chart" uri="{C3380CC4-5D6E-409C-BE32-E72D297353CC}">
              <c16:uniqueId val="{00000001-6D63-4AA6-A43B-E0FAE801DBA4}"/>
            </c:ext>
          </c:extLst>
        </c:ser>
        <c:dLbls>
          <c:showLegendKey val="0"/>
          <c:showVal val="0"/>
          <c:showCatName val="0"/>
          <c:showSerName val="0"/>
          <c:showPercent val="0"/>
          <c:showBubbleSize val="0"/>
        </c:dLbls>
        <c:marker val="1"/>
        <c:smooth val="0"/>
        <c:axId val="492272703"/>
        <c:axId val="492282783"/>
      </c:lineChart>
      <c:catAx>
        <c:axId val="478154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478169247"/>
        <c:crosses val="autoZero"/>
        <c:auto val="1"/>
        <c:lblAlgn val="ctr"/>
        <c:lblOffset val="100"/>
        <c:noMultiLvlLbl val="0"/>
      </c:catAx>
      <c:valAx>
        <c:axId val="478169247"/>
        <c:scaling>
          <c:orientation val="minMax"/>
          <c:max val="70000000"/>
        </c:scaling>
        <c:delete val="0"/>
        <c:axPos val="l"/>
        <c:numFmt formatCode="#,##0.00;\(#,##0.00\);&quot;-&quot;"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478154367"/>
        <c:crosses val="autoZero"/>
        <c:crossBetween val="between"/>
        <c:dispUnits>
          <c:builtInUnit val="millions"/>
        </c:dispUnits>
      </c:valAx>
      <c:valAx>
        <c:axId val="492282783"/>
        <c:scaling>
          <c:orientation val="minMax"/>
          <c:min val="0"/>
        </c:scaling>
        <c:delete val="0"/>
        <c:axPos val="r"/>
        <c:numFmt formatCode="0.00%" sourceLinked="1"/>
        <c:majorTickMark val="out"/>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492272703"/>
        <c:crosses val="max"/>
        <c:crossBetween val="between"/>
      </c:valAx>
      <c:catAx>
        <c:axId val="492272703"/>
        <c:scaling>
          <c:orientation val="minMax"/>
        </c:scaling>
        <c:delete val="1"/>
        <c:axPos val="b"/>
        <c:numFmt formatCode="General" sourceLinked="1"/>
        <c:majorTickMark val="out"/>
        <c:minorTickMark val="none"/>
        <c:tickLblPos val="nextTo"/>
        <c:crossAx val="492282783"/>
        <c:crosses val="autoZero"/>
        <c:auto val="1"/>
        <c:lblAlgn val="ctr"/>
        <c:lblOffset val="100"/>
        <c:noMultiLvlLbl val="0"/>
      </c:catAx>
      <c:spPr>
        <a:noFill/>
        <a:ln>
          <a:noFill/>
        </a:ln>
        <a:effectLst/>
      </c:spPr>
    </c:plotArea>
    <c:legend>
      <c:legendPos val="b"/>
      <c:layout>
        <c:manualLayout>
          <c:xMode val="edge"/>
          <c:yMode val="edge"/>
          <c:x val="0.37877522607422198"/>
          <c:y val="0.87985705919771151"/>
          <c:w val="0.24244946028952385"/>
          <c:h val="0.1201429408022884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'Gráficos Apresentação'!$C$18</c:f>
              <c:strCache>
                <c:ptCount val="1"/>
                <c:pt idx="0">
                  <c:v>Receita Total</c:v>
                </c:pt>
              </c:strCache>
            </c:strRef>
          </c:tx>
          <c:spPr>
            <a:solidFill>
              <a:srgbClr val="F2292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'Gráficos Apresentação'!$I$4:$AD$4</c:f>
              <c:numCache>
                <c:formatCode>0"E"</c:formatCode>
                <c:ptCount val="22"/>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numCache>
              <c:extLst/>
            </c:numRef>
          </c:cat>
          <c:val>
            <c:numRef>
              <c:f>'Gráficos Apresentação'!$I$22:$AD$22</c:f>
              <c:numCache>
                <c:formatCode>0.0</c:formatCode>
                <c:ptCount val="22"/>
                <c:pt idx="0">
                  <c:v>34.561029682483131</c:v>
                </c:pt>
                <c:pt idx="1">
                  <c:v>34.797178101131955</c:v>
                </c:pt>
                <c:pt idx="2">
                  <c:v>35.891052714807934</c:v>
                </c:pt>
                <c:pt idx="3">
                  <c:v>36.959889802224048</c:v>
                </c:pt>
                <c:pt idx="4">
                  <c:v>38.061054192196458</c:v>
                </c:pt>
                <c:pt idx="5">
                  <c:v>39.195051017715812</c:v>
                </c:pt>
                <c:pt idx="6">
                  <c:v>40.363771498620416</c:v>
                </c:pt>
                <c:pt idx="7">
                  <c:v>41.567807538550262</c:v>
                </c:pt>
                <c:pt idx="8">
                  <c:v>42.808409750852455</c:v>
                </c:pt>
                <c:pt idx="9">
                  <c:v>44.085984408935204</c:v>
                </c:pt>
                <c:pt idx="10">
                  <c:v>45.401686004188711</c:v>
                </c:pt>
                <c:pt idx="11">
                  <c:v>46.756652331518488</c:v>
                </c:pt>
                <c:pt idx="12">
                  <c:v>48.15220625178344</c:v>
                </c:pt>
                <c:pt idx="13">
                  <c:v>49.589489133582042</c:v>
                </c:pt>
                <c:pt idx="14">
                  <c:v>51.069666481580498</c:v>
                </c:pt>
                <c:pt idx="15">
                  <c:v>52.594025066768687</c:v>
                </c:pt>
                <c:pt idx="16">
                  <c:v>54.163883637688627</c:v>
                </c:pt>
                <c:pt idx="17">
                  <c:v>55.780600305693966</c:v>
                </c:pt>
                <c:pt idx="18">
                  <c:v>57.445573719875227</c:v>
                </c:pt>
                <c:pt idx="19">
                  <c:v>59.160244277054922</c:v>
                </c:pt>
                <c:pt idx="20">
                  <c:v>60.926095367899343</c:v>
                </c:pt>
                <c:pt idx="21">
                  <c:v>62.744654660225017</c:v>
                </c:pt>
              </c:numCache>
              <c:extLst/>
            </c:numRef>
          </c:val>
          <c:extLst>
            <c:ext xmlns:c16="http://schemas.microsoft.com/office/drawing/2014/chart" uri="{C3380CC4-5D6E-409C-BE32-E72D297353CC}">
              <c16:uniqueId val="{00000000-28F9-4DE4-B362-A0C4EE4102DA}"/>
            </c:ext>
          </c:extLst>
        </c:ser>
        <c:dLbls>
          <c:dLblPos val="outEnd"/>
          <c:showLegendKey val="0"/>
          <c:showVal val="1"/>
          <c:showCatName val="0"/>
          <c:showSerName val="0"/>
          <c:showPercent val="0"/>
          <c:showBubbleSize val="0"/>
        </c:dLbls>
        <c:gapWidth val="30"/>
        <c:axId val="35036032"/>
        <c:axId val="35034112"/>
      </c:barChart>
      <c:catAx>
        <c:axId val="35036032"/>
        <c:scaling>
          <c:orientation val="minMax"/>
        </c:scaling>
        <c:delete val="0"/>
        <c:axPos val="b"/>
        <c:numFmt formatCode="0&quot;E&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solidFill>
                <a:latin typeface="+mn-lt"/>
                <a:ea typeface="+mn-ea"/>
                <a:cs typeface="+mn-cs"/>
              </a:defRPr>
            </a:pPr>
            <a:endParaRPr lang="pt-BR"/>
          </a:p>
        </c:txPr>
        <c:crossAx val="35034112"/>
        <c:crosses val="autoZero"/>
        <c:auto val="1"/>
        <c:lblAlgn val="ctr"/>
        <c:lblOffset val="100"/>
        <c:noMultiLvlLbl val="0"/>
      </c:catAx>
      <c:valAx>
        <c:axId val="35034112"/>
        <c:scaling>
          <c:orientation val="minMax"/>
        </c:scaling>
        <c:delete val="0"/>
        <c:axPos val="l"/>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5036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Dividendos e Redução de Capital</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numCache>
            </c:numRef>
          </c:cat>
          <c:val>
            <c:numRef>
              <c:f>Sheet1!$B$2:$B$22</c:f>
              <c:numCache>
                <c:formatCode>General</c:formatCode>
                <c:ptCount val="21"/>
                <c:pt idx="0">
                  <c:v>32901217.921553452</c:v>
                </c:pt>
                <c:pt idx="1">
                  <c:v>23143489.583975881</c:v>
                </c:pt>
                <c:pt idx="2">
                  <c:v>23963337.960488115</c:v>
                </c:pt>
                <c:pt idx="3">
                  <c:v>24798772.865849432</c:v>
                </c:pt>
                <c:pt idx="4">
                  <c:v>25645281.195756674</c:v>
                </c:pt>
                <c:pt idx="5">
                  <c:v>26494098.60755128</c:v>
                </c:pt>
                <c:pt idx="6">
                  <c:v>27388166.563785374</c:v>
                </c:pt>
                <c:pt idx="7">
                  <c:v>28304794.95230649</c:v>
                </c:pt>
                <c:pt idx="8">
                  <c:v>29238655.687174495</c:v>
                </c:pt>
                <c:pt idx="9">
                  <c:v>30195024.483451106</c:v>
                </c:pt>
                <c:pt idx="10">
                  <c:v>31185457.749961928</c:v>
                </c:pt>
                <c:pt idx="11">
                  <c:v>32200799.662830893</c:v>
                </c:pt>
                <c:pt idx="12">
                  <c:v>33241600.420040347</c:v>
                </c:pt>
                <c:pt idx="13">
                  <c:v>34309450.759217791</c:v>
                </c:pt>
                <c:pt idx="14">
                  <c:v>35404424.145586953</c:v>
                </c:pt>
                <c:pt idx="15">
                  <c:v>36526053.339067779</c:v>
                </c:pt>
                <c:pt idx="16">
                  <c:v>37677331.647404</c:v>
                </c:pt>
                <c:pt idx="17">
                  <c:v>38857917.243912384</c:v>
                </c:pt>
                <c:pt idx="18">
                  <c:v>40068764.57618551</c:v>
                </c:pt>
                <c:pt idx="19">
                  <c:v>41310799.199649893</c:v>
                </c:pt>
                <c:pt idx="20">
                  <c:v>42584991.799742624</c:v>
                </c:pt>
              </c:numCache>
            </c:numRef>
          </c:val>
          <c:extLst>
            <c:ext xmlns:c16="http://schemas.microsoft.com/office/drawing/2014/chart" uri="{C3380CC4-5D6E-409C-BE32-E72D297353CC}">
              <c16:uniqueId val="{00000000-D930-4E75-B026-4825FDC7A2AE}"/>
            </c:ext>
          </c:extLst>
        </c:ser>
        <c:dLbls>
          <c:showLegendKey val="0"/>
          <c:showVal val="0"/>
          <c:showCatName val="0"/>
          <c:showSerName val="0"/>
          <c:showPercent val="0"/>
          <c:showBubbleSize val="0"/>
        </c:dLbls>
        <c:gapWidth val="69"/>
        <c:overlap val="-27"/>
        <c:axId val="478153887"/>
        <c:axId val="478165887"/>
      </c:barChart>
      <c:lineChart>
        <c:grouping val="stacked"/>
        <c:varyColors val="0"/>
        <c:ser>
          <c:idx val="1"/>
          <c:order val="1"/>
          <c:tx>
            <c:strRef>
              <c:f>Sheet1!$C$1</c:f>
              <c:strCache>
                <c:ptCount val="1"/>
                <c:pt idx="0">
                  <c:v>Dividend Yield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tx>
                <c:rich>
                  <a:bodyPr/>
                  <a:lstStyle/>
                  <a:p>
                    <a:r>
                      <a:rPr lang="en-US"/>
                      <a:t>16.5%</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487-4421-A40B-85619CC34488}"/>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numCache>
            </c:numRef>
          </c:cat>
          <c:val>
            <c:numRef>
              <c:f>Sheet1!$C$2:$C$22</c:f>
              <c:numCache>
                <c:formatCode>0.0%</c:formatCode>
                <c:ptCount val="21"/>
                <c:pt idx="0">
                  <c:v>0.160056031075519</c:v>
                </c:pt>
                <c:pt idx="1">
                  <c:v>0.10825812188285255</c:v>
                </c:pt>
                <c:pt idx="2">
                  <c:v>0.10829931505980847</c:v>
                </c:pt>
                <c:pt idx="3">
                  <c:v>0.10828091338003336</c:v>
                </c:pt>
                <c:pt idx="4">
                  <c:v>0.10818693095552895</c:v>
                </c:pt>
                <c:pt idx="5">
                  <c:v>0.10798655556976819</c:v>
                </c:pt>
                <c:pt idx="6">
                  <c:v>0.1078549031709263</c:v>
                </c:pt>
                <c:pt idx="7">
                  <c:v>0.10769450820831254</c:v>
                </c:pt>
                <c:pt idx="8">
                  <c:v>0.10748497492272507</c:v>
                </c:pt>
                <c:pt idx="9">
                  <c:v>0.10724726798175849</c:v>
                </c:pt>
                <c:pt idx="10">
                  <c:v>0.10702012909740613</c:v>
                </c:pt>
                <c:pt idx="11">
                  <c:v>0.10676822176484232</c:v>
                </c:pt>
                <c:pt idx="12">
                  <c:v>0.10649241337488791</c:v>
                </c:pt>
                <c:pt idx="13">
                  <c:v>0.10619691691209919</c:v>
                </c:pt>
                <c:pt idx="14">
                  <c:v>0.10588075655906388</c:v>
                </c:pt>
                <c:pt idx="15">
                  <c:v>0.10554147478255167</c:v>
                </c:pt>
                <c:pt idx="16">
                  <c:v>0.10518687780328177</c:v>
                </c:pt>
                <c:pt idx="17">
                  <c:v>0.10481457072425052</c:v>
                </c:pt>
                <c:pt idx="18">
                  <c:v>0.10442597153107021</c:v>
                </c:pt>
                <c:pt idx="19">
                  <c:v>0.1040222947077933</c:v>
                </c:pt>
                <c:pt idx="20">
                  <c:v>0.10360473432534141</c:v>
                </c:pt>
              </c:numCache>
            </c:numRef>
          </c:val>
          <c:smooth val="0"/>
          <c:extLst>
            <c:ext xmlns:c16="http://schemas.microsoft.com/office/drawing/2014/chart" uri="{C3380CC4-5D6E-409C-BE32-E72D297353CC}">
              <c16:uniqueId val="{00000001-D930-4E75-B026-4825FDC7A2AE}"/>
            </c:ext>
          </c:extLst>
        </c:ser>
        <c:dLbls>
          <c:showLegendKey val="0"/>
          <c:showVal val="0"/>
          <c:showCatName val="0"/>
          <c:showSerName val="0"/>
          <c:showPercent val="0"/>
          <c:showBubbleSize val="0"/>
        </c:dLbls>
        <c:marker val="1"/>
        <c:smooth val="0"/>
        <c:axId val="478205247"/>
        <c:axId val="478192287"/>
      </c:lineChart>
      <c:catAx>
        <c:axId val="47815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478165887"/>
        <c:crosses val="autoZero"/>
        <c:auto val="1"/>
        <c:lblAlgn val="ctr"/>
        <c:lblOffset val="100"/>
        <c:noMultiLvlLbl val="0"/>
      </c:catAx>
      <c:valAx>
        <c:axId val="478165887"/>
        <c:scaling>
          <c:orientation val="minMax"/>
          <c:max val="65000000"/>
          <c:min val="0"/>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478153887"/>
        <c:crosses val="autoZero"/>
        <c:crossBetween val="between"/>
        <c:dispUnits>
          <c:builtInUnit val="millions"/>
        </c:dispUnits>
      </c:valAx>
      <c:valAx>
        <c:axId val="478192287"/>
        <c:scaling>
          <c:orientation val="minMax"/>
          <c:min val="-0.5"/>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478205247"/>
        <c:crosses val="max"/>
        <c:crossBetween val="between"/>
      </c:valAx>
      <c:catAx>
        <c:axId val="478205247"/>
        <c:scaling>
          <c:orientation val="minMax"/>
        </c:scaling>
        <c:delete val="1"/>
        <c:axPos val="b"/>
        <c:numFmt formatCode="General" sourceLinked="1"/>
        <c:majorTickMark val="out"/>
        <c:minorTickMark val="none"/>
        <c:tickLblPos val="nextTo"/>
        <c:crossAx val="47819228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chemeClr val="accent1"/>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5-487E-4623-8F20-CBD9C02B35F4}"/>
              </c:ext>
            </c:extLst>
          </c:dPt>
          <c:dPt>
            <c:idx val="2"/>
            <c:invertIfNegative val="0"/>
            <c:bubble3D val="0"/>
            <c:spPr>
              <a:noFill/>
              <a:ln>
                <a:noFill/>
              </a:ln>
              <a:effectLst/>
            </c:spPr>
            <c:extLst>
              <c:ext xmlns:c16="http://schemas.microsoft.com/office/drawing/2014/chart" uri="{C3380CC4-5D6E-409C-BE32-E72D297353CC}">
                <c16:uniqueId val="{00000006-487E-4623-8F20-CBD9C02B35F4}"/>
              </c:ext>
            </c:extLst>
          </c:dPt>
          <c:cat>
            <c:strRef>
              <c:f>Sheet1!$A$2:$A$5</c:f>
              <c:strCache>
                <c:ptCount val="4"/>
                <c:pt idx="0">
                  <c:v>2022</c:v>
                </c:pt>
                <c:pt idx="1">
                  <c:v>23-27E</c:v>
                </c:pt>
                <c:pt idx="2">
                  <c:v>28-32E</c:v>
                </c:pt>
                <c:pt idx="3">
                  <c:v>2032E</c:v>
                </c:pt>
              </c:strCache>
            </c:strRef>
          </c:cat>
          <c:val>
            <c:numRef>
              <c:f>Sheet1!$B$2:$B$5</c:f>
              <c:numCache>
                <c:formatCode>#,##0</c:formatCode>
                <c:ptCount val="4"/>
                <c:pt idx="0">
                  <c:v>179297</c:v>
                </c:pt>
                <c:pt idx="1">
                  <c:v>179297</c:v>
                </c:pt>
                <c:pt idx="2">
                  <c:v>197083</c:v>
                </c:pt>
                <c:pt idx="3">
                  <c:v>220757</c:v>
                </c:pt>
              </c:numCache>
            </c:numRef>
          </c:val>
          <c:extLst>
            <c:ext xmlns:c16="http://schemas.microsoft.com/office/drawing/2014/chart" uri="{C3380CC4-5D6E-409C-BE32-E72D297353CC}">
              <c16:uniqueId val="{00000000-487E-4623-8F20-CBD9C02B35F4}"/>
            </c:ext>
          </c:extLst>
        </c:ser>
        <c:ser>
          <c:idx val="1"/>
          <c:order val="1"/>
          <c:tx>
            <c:strRef>
              <c:f>Sheet1!$C$1</c:f>
              <c:strCache>
                <c:ptCount val="1"/>
                <c:pt idx="0">
                  <c:v>Column2</c:v>
                </c:pt>
              </c:strCache>
            </c:strRef>
          </c:tx>
          <c:spPr>
            <a:solidFill>
              <a:schemeClr val="accent2"/>
            </a:solidFill>
            <a:ln>
              <a:noFill/>
            </a:ln>
            <a:effectLst/>
          </c:spPr>
          <c:invertIfNegative val="0"/>
          <c:dLbls>
            <c:spPr>
              <a:solidFill>
                <a:srgbClr val="F29732"/>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2022</c:v>
                </c:pt>
                <c:pt idx="1">
                  <c:v>23-27E</c:v>
                </c:pt>
                <c:pt idx="2">
                  <c:v>28-32E</c:v>
                </c:pt>
                <c:pt idx="3">
                  <c:v>2032E</c:v>
                </c:pt>
              </c:strCache>
            </c:strRef>
          </c:cat>
          <c:val>
            <c:numRef>
              <c:f>Sheet1!$C$2:$C$5</c:f>
              <c:numCache>
                <c:formatCode>#,##0</c:formatCode>
                <c:ptCount val="4"/>
                <c:pt idx="1">
                  <c:v>17786</c:v>
                </c:pt>
                <c:pt idx="2">
                  <c:v>23674</c:v>
                </c:pt>
              </c:numCache>
            </c:numRef>
          </c:val>
          <c:extLst>
            <c:ext xmlns:c16="http://schemas.microsoft.com/office/drawing/2014/chart" uri="{C3380CC4-5D6E-409C-BE32-E72D297353CC}">
              <c16:uniqueId val="{00000001-487E-4623-8F20-CBD9C02B35F4}"/>
            </c:ext>
          </c:extLst>
        </c:ser>
        <c:ser>
          <c:idx val="2"/>
          <c:order val="2"/>
          <c:tx>
            <c:strRef>
              <c:f>Sheet1!$D$1</c:f>
              <c:strCache>
                <c:ptCount val="1"/>
                <c:pt idx="0">
                  <c:v>(=) Total</c:v>
                </c:pt>
              </c:strCache>
            </c:strRef>
          </c:tx>
          <c:spPr>
            <a:no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487E-4623-8F20-CBD9C02B35F4}"/>
                </c:ext>
              </c:extLst>
            </c:dLbl>
            <c:dLbl>
              <c:idx val="2"/>
              <c:delete val="1"/>
              <c:extLst>
                <c:ext xmlns:c15="http://schemas.microsoft.com/office/drawing/2012/chart" uri="{CE6537A1-D6FC-4f65-9D91-7224C49458BB}"/>
                <c:ext xmlns:c16="http://schemas.microsoft.com/office/drawing/2014/chart" uri="{C3380CC4-5D6E-409C-BE32-E72D297353CC}">
                  <c16:uniqueId val="{00000004-487E-4623-8F20-CBD9C02B35F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2022</c:v>
                </c:pt>
                <c:pt idx="1">
                  <c:v>23-27E</c:v>
                </c:pt>
                <c:pt idx="2">
                  <c:v>28-32E</c:v>
                </c:pt>
                <c:pt idx="3">
                  <c:v>2032E</c:v>
                </c:pt>
              </c:strCache>
            </c:strRef>
          </c:cat>
          <c:val>
            <c:numRef>
              <c:f>Sheet1!$D$2:$D$5</c:f>
              <c:numCache>
                <c:formatCode>#,##0</c:formatCode>
                <c:ptCount val="4"/>
                <c:pt idx="0">
                  <c:v>179297</c:v>
                </c:pt>
                <c:pt idx="1">
                  <c:v>197083</c:v>
                </c:pt>
                <c:pt idx="2">
                  <c:v>220757</c:v>
                </c:pt>
                <c:pt idx="3">
                  <c:v>220757</c:v>
                </c:pt>
              </c:numCache>
            </c:numRef>
          </c:val>
          <c:extLst>
            <c:ext xmlns:c16="http://schemas.microsoft.com/office/drawing/2014/chart" uri="{C3380CC4-5D6E-409C-BE32-E72D297353CC}">
              <c16:uniqueId val="{00000002-487E-4623-8F20-CBD9C02B35F4}"/>
            </c:ext>
          </c:extLst>
        </c:ser>
        <c:dLbls>
          <c:showLegendKey val="0"/>
          <c:showVal val="0"/>
          <c:showCatName val="0"/>
          <c:showSerName val="0"/>
          <c:showPercent val="0"/>
          <c:showBubbleSize val="0"/>
        </c:dLbls>
        <c:gapWidth val="60"/>
        <c:overlap val="100"/>
        <c:axId val="714427695"/>
        <c:axId val="714428655"/>
      </c:barChart>
      <c:catAx>
        <c:axId val="714427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714428655"/>
        <c:crosses val="autoZero"/>
        <c:auto val="1"/>
        <c:lblAlgn val="ctr"/>
        <c:lblOffset val="100"/>
        <c:noMultiLvlLbl val="0"/>
      </c:catAx>
      <c:valAx>
        <c:axId val="714428655"/>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714427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921197041867978E-2"/>
          <c:y val="0.10744500846023688"/>
          <c:w val="0.89415760591626403"/>
          <c:h val="0.56917243500999848"/>
        </c:manualLayout>
      </c:layout>
      <c:barChart>
        <c:barDir val="col"/>
        <c:grouping val="clustered"/>
        <c:varyColors val="0"/>
        <c:ser>
          <c:idx val="0"/>
          <c:order val="0"/>
          <c:tx>
            <c:strRef>
              <c:f>Sheet1!$B$1</c:f>
              <c:strCache>
                <c:ptCount val="1"/>
                <c:pt idx="0">
                  <c:v>DEC (hr)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2017</c:v>
                </c:pt>
                <c:pt idx="1">
                  <c:v>2020</c:v>
                </c:pt>
                <c:pt idx="2">
                  <c:v>2023</c:v>
                </c:pt>
              </c:numCache>
              <c:extLst/>
            </c:numRef>
          </c:cat>
          <c:val>
            <c:numRef>
              <c:f>Sheet1!$B$2:$B$8</c:f>
              <c:numCache>
                <c:formatCode>0.0</c:formatCode>
                <c:ptCount val="3"/>
                <c:pt idx="0">
                  <c:v>14.48</c:v>
                </c:pt>
                <c:pt idx="1">
                  <c:v>11.54</c:v>
                </c:pt>
                <c:pt idx="2">
                  <c:v>10.43</c:v>
                </c:pt>
              </c:numCache>
              <c:extLst/>
            </c:numRef>
          </c:val>
          <c:extLst>
            <c:ext xmlns:c16="http://schemas.microsoft.com/office/drawing/2014/chart" uri="{C3380CC4-5D6E-409C-BE32-E72D297353CC}">
              <c16:uniqueId val="{00000000-6D9F-48A9-8868-F7B12500F9D4}"/>
            </c:ext>
          </c:extLst>
        </c:ser>
        <c:ser>
          <c:idx val="1"/>
          <c:order val="1"/>
          <c:tx>
            <c:strRef>
              <c:f>Sheet1!$C$1</c:f>
              <c:strCache>
                <c:ptCount val="1"/>
                <c:pt idx="0">
                  <c:v>FEC (x)</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2017</c:v>
                </c:pt>
                <c:pt idx="1">
                  <c:v>2020</c:v>
                </c:pt>
                <c:pt idx="2">
                  <c:v>2023</c:v>
                </c:pt>
              </c:numCache>
              <c:extLst/>
            </c:numRef>
          </c:cat>
          <c:val>
            <c:numRef>
              <c:f>Sheet1!$C$2:$C$8</c:f>
              <c:numCache>
                <c:formatCode>0.0</c:formatCode>
                <c:ptCount val="3"/>
                <c:pt idx="0">
                  <c:v>8.27</c:v>
                </c:pt>
                <c:pt idx="1">
                  <c:v>6.06</c:v>
                </c:pt>
                <c:pt idx="2">
                  <c:v>5.24</c:v>
                </c:pt>
              </c:numCache>
              <c:extLst/>
            </c:numRef>
          </c:val>
          <c:extLst>
            <c:ext xmlns:c16="http://schemas.microsoft.com/office/drawing/2014/chart" uri="{C3380CC4-5D6E-409C-BE32-E72D297353CC}">
              <c16:uniqueId val="{00000003-6D9F-48A9-8868-F7B12500F9D4}"/>
            </c:ext>
          </c:extLst>
        </c:ser>
        <c:dLbls>
          <c:showLegendKey val="0"/>
          <c:showVal val="0"/>
          <c:showCatName val="0"/>
          <c:showSerName val="0"/>
          <c:showPercent val="0"/>
          <c:showBubbleSize val="0"/>
        </c:dLbls>
        <c:gapWidth val="60"/>
        <c:overlap val="-12"/>
        <c:axId val="86328927"/>
        <c:axId val="86331327"/>
      </c:barChart>
      <c:catAx>
        <c:axId val="8632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86331327"/>
        <c:crosses val="autoZero"/>
        <c:auto val="1"/>
        <c:lblAlgn val="ctr"/>
        <c:lblOffset val="100"/>
        <c:noMultiLvlLbl val="0"/>
      </c:catAx>
      <c:valAx>
        <c:axId val="86331327"/>
        <c:scaling>
          <c:orientation val="minMax"/>
          <c:max val="20"/>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pt-BR"/>
          </a:p>
        </c:txPr>
        <c:crossAx val="86328927"/>
        <c:crosses val="autoZero"/>
        <c:crossBetween val="between"/>
      </c:valAx>
      <c:spPr>
        <a:noFill/>
        <a:ln>
          <a:noFill/>
        </a:ln>
        <a:effectLst/>
      </c:spPr>
    </c:plotArea>
    <c:legend>
      <c:legendPos val="b"/>
      <c:layout>
        <c:manualLayout>
          <c:xMode val="edge"/>
          <c:yMode val="edge"/>
          <c:x val="0.35866214304709421"/>
          <c:y val="0.8354568527918782"/>
          <c:w val="0.37982797012168468"/>
          <c:h val="0.134226272881095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0.55039</cdr:x>
      <cdr:y>0.07998</cdr:y>
    </cdr:from>
    <cdr:to>
      <cdr:x>0.55039</cdr:x>
      <cdr:y>0.95105</cdr:y>
    </cdr:to>
    <cdr:cxnSp macro="">
      <cdr:nvCxnSpPr>
        <cdr:cNvPr id="3" name="Straight Connector 2">
          <a:extLst xmlns:a="http://schemas.openxmlformats.org/drawingml/2006/main">
            <a:ext uri="{FF2B5EF4-FFF2-40B4-BE49-F238E27FC236}">
              <a16:creationId xmlns:a16="http://schemas.microsoft.com/office/drawing/2014/main" id="{10B7E955-BE4C-40D1-8410-8537BAD2ADDF}"/>
            </a:ext>
          </a:extLst>
        </cdr:cNvPr>
        <cdr:cNvCxnSpPr/>
      </cdr:nvCxnSpPr>
      <cdr:spPr>
        <a:xfrm xmlns:a="http://schemas.openxmlformats.org/drawingml/2006/main" flipV="1">
          <a:off x="2519858" y="356985"/>
          <a:ext cx="0" cy="3888014"/>
        </a:xfrm>
        <a:prstGeom xmlns:a="http://schemas.openxmlformats.org/drawingml/2006/main" prst="line">
          <a:avLst/>
        </a:prstGeom>
        <a:ln xmlns:a="http://schemas.openxmlformats.org/drawingml/2006/main">
          <a:solidFill>
            <a:srgbClr val="4DB184"/>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4B844F-C469-A2F1-A321-8E7C93D46023}"/>
              </a:ext>
            </a:extLst>
          </p:cNvPr>
          <p:cNvSpPr>
            <a:spLocks noGrp="1"/>
          </p:cNvSpPr>
          <p:nvPr>
            <p:ph type="hdr" sz="quarter"/>
          </p:nvPr>
        </p:nvSpPr>
        <p:spPr>
          <a:xfrm>
            <a:off x="0" y="0"/>
            <a:ext cx="3076575" cy="469900"/>
          </a:xfrm>
          <a:prstGeom prst="rect">
            <a:avLst/>
          </a:prstGeom>
        </p:spPr>
        <p:txBody>
          <a:bodyPr vert="horz" lIns="91440" tIns="45720" rIns="91440" bIns="45720" rtlCol="0"/>
          <a:lstStyle>
            <a:lvl1pPr algn="l">
              <a:defRPr sz="1200"/>
            </a:lvl1pPr>
          </a:lstStyle>
          <a:p>
            <a:endParaRPr lang="pt-BR" dirty="0"/>
          </a:p>
        </p:txBody>
      </p:sp>
      <p:sp>
        <p:nvSpPr>
          <p:cNvPr id="3" name="Date Placeholder 2">
            <a:extLst>
              <a:ext uri="{FF2B5EF4-FFF2-40B4-BE49-F238E27FC236}">
                <a16:creationId xmlns:a16="http://schemas.microsoft.com/office/drawing/2014/main" id="{A29FDE1D-E1CA-1AAF-8EBD-8B5C19EA8520}"/>
              </a:ext>
            </a:extLst>
          </p:cNvPr>
          <p:cNvSpPr>
            <a:spLocks noGrp="1"/>
          </p:cNvSpPr>
          <p:nvPr>
            <p:ph type="dt" sz="quarter" idx="1"/>
          </p:nvPr>
        </p:nvSpPr>
        <p:spPr>
          <a:xfrm>
            <a:off x="4021138" y="0"/>
            <a:ext cx="3076575" cy="469900"/>
          </a:xfrm>
          <a:prstGeom prst="rect">
            <a:avLst/>
          </a:prstGeom>
        </p:spPr>
        <p:txBody>
          <a:bodyPr vert="horz" lIns="91440" tIns="45720" rIns="91440" bIns="45720" rtlCol="0"/>
          <a:lstStyle>
            <a:lvl1pPr algn="r">
              <a:defRPr sz="1200"/>
            </a:lvl1pPr>
          </a:lstStyle>
          <a:p>
            <a:fld id="{FE8B0E2C-8D32-4303-B8E1-21034737700F}" type="datetimeFigureOut">
              <a:rPr lang="pt-BR" smtClean="0"/>
              <a:t>23/06/2024</a:t>
            </a:fld>
            <a:endParaRPr lang="pt-BR" dirty="0"/>
          </a:p>
        </p:txBody>
      </p:sp>
      <p:sp>
        <p:nvSpPr>
          <p:cNvPr id="4" name="Footer Placeholder 3">
            <a:extLst>
              <a:ext uri="{FF2B5EF4-FFF2-40B4-BE49-F238E27FC236}">
                <a16:creationId xmlns:a16="http://schemas.microsoft.com/office/drawing/2014/main" id="{3A0674CD-85BA-CF64-2B22-DF8DE269DEB8}"/>
              </a:ext>
            </a:extLst>
          </p:cNvPr>
          <p:cNvSpPr>
            <a:spLocks noGrp="1"/>
          </p:cNvSpPr>
          <p:nvPr>
            <p:ph type="ftr" sz="quarter" idx="2"/>
          </p:nvPr>
        </p:nvSpPr>
        <p:spPr>
          <a:xfrm>
            <a:off x="0" y="8915400"/>
            <a:ext cx="3076575" cy="469900"/>
          </a:xfrm>
          <a:prstGeom prst="rect">
            <a:avLst/>
          </a:prstGeom>
        </p:spPr>
        <p:txBody>
          <a:bodyPr vert="horz" lIns="91440" tIns="45720" rIns="91440" bIns="45720" rtlCol="0" anchor="b"/>
          <a:lstStyle>
            <a:lvl1pPr algn="l">
              <a:defRPr sz="1200"/>
            </a:lvl1pPr>
          </a:lstStyle>
          <a:p>
            <a:endParaRPr lang="pt-BR" dirty="0"/>
          </a:p>
        </p:txBody>
      </p:sp>
      <p:sp>
        <p:nvSpPr>
          <p:cNvPr id="5" name="Slide Number Placeholder 4">
            <a:extLst>
              <a:ext uri="{FF2B5EF4-FFF2-40B4-BE49-F238E27FC236}">
                <a16:creationId xmlns:a16="http://schemas.microsoft.com/office/drawing/2014/main" id="{607DF105-2E4B-8C8E-2563-844A11FF6A71}"/>
              </a:ext>
            </a:extLst>
          </p:cNvPr>
          <p:cNvSpPr>
            <a:spLocks noGrp="1"/>
          </p:cNvSpPr>
          <p:nvPr>
            <p:ph type="sldNum" sz="quarter" idx="3"/>
          </p:nvPr>
        </p:nvSpPr>
        <p:spPr>
          <a:xfrm>
            <a:off x="4021138" y="8915400"/>
            <a:ext cx="3076575" cy="469900"/>
          </a:xfrm>
          <a:prstGeom prst="rect">
            <a:avLst/>
          </a:prstGeom>
        </p:spPr>
        <p:txBody>
          <a:bodyPr vert="horz" lIns="91440" tIns="45720" rIns="91440" bIns="45720" rtlCol="0" anchor="b"/>
          <a:lstStyle>
            <a:lvl1pPr algn="r">
              <a:defRPr sz="1200"/>
            </a:lvl1pPr>
          </a:lstStyle>
          <a:p>
            <a:fld id="{AD5EAFF8-1F14-4E5D-8601-5CA67330BE67}" type="slidenum">
              <a:rPr lang="pt-BR" smtClean="0"/>
              <a:t>‹#›</a:t>
            </a:fld>
            <a:endParaRPr lang="pt-BR" dirty="0"/>
          </a:p>
        </p:txBody>
      </p:sp>
    </p:spTree>
    <p:extLst>
      <p:ext uri="{BB962C8B-B14F-4D97-AF65-F5344CB8AC3E}">
        <p14:creationId xmlns:p14="http://schemas.microsoft.com/office/powerpoint/2010/main" val="16063599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pt-BR" dirty="0"/>
          </a:p>
        </p:txBody>
      </p:sp>
      <p:sp>
        <p:nvSpPr>
          <p:cNvPr id="3" name="Espaço Reservado para Data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CABAE63F-CDC3-AB4A-830B-28DE52425694}" type="datetimeFigureOut">
              <a:rPr lang="pt-BR" smtClean="0"/>
              <a:t>23/06/2024</a:t>
            </a:fld>
            <a:endParaRPr lang="pt-BR" dirty="0"/>
          </a:p>
        </p:txBody>
      </p:sp>
      <p:sp>
        <p:nvSpPr>
          <p:cNvPr id="4" name="Espaço Reservado para Imagem de Slide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pt-BR" dirty="0"/>
          </a:p>
        </p:txBody>
      </p:sp>
      <p:sp>
        <p:nvSpPr>
          <p:cNvPr id="5" name="Espaço Reservado para Anotações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337AEB66-455D-F140-8780-A477E7F22F67}" type="slidenum">
              <a:rPr lang="pt-BR" smtClean="0"/>
              <a:t>‹#›</a:t>
            </a:fld>
            <a:endParaRPr lang="pt-BR" dirty="0"/>
          </a:p>
        </p:txBody>
      </p:sp>
    </p:spTree>
    <p:extLst>
      <p:ext uri="{BB962C8B-B14F-4D97-AF65-F5344CB8AC3E}">
        <p14:creationId xmlns:p14="http://schemas.microsoft.com/office/powerpoint/2010/main" val="33313451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endParaRPr lang="pt-BR" dirty="0"/>
          </a:p>
        </p:txBody>
      </p:sp>
      <p:sp>
        <p:nvSpPr>
          <p:cNvPr id="4" name="Date Placeholder 3"/>
          <p:cNvSpPr>
            <a:spLocks noGrp="1"/>
          </p:cNvSpPr>
          <p:nvPr>
            <p:ph type="dt" idx="10"/>
          </p:nvPr>
        </p:nvSpPr>
        <p:spPr/>
        <p:txBody>
          <a:bodyPr/>
          <a:lstStyle/>
          <a:p>
            <a:pPr defTabSz="1103413">
              <a:defRPr/>
            </a:pPr>
            <a:fld id="{46D68E07-C791-4085-99A6-F32B404184CF}" type="datetime4">
              <a:rPr lang="pt-BR" sz="1300">
                <a:solidFill>
                  <a:prstClr val="black"/>
                </a:solidFill>
                <a:latin typeface="Arial" pitchFamily="34" charset="0"/>
              </a:rPr>
              <a:pPr defTabSz="1103413">
                <a:defRPr/>
              </a:pPr>
              <a:t>23 de junho de 2024</a:t>
            </a:fld>
            <a:endParaRPr lang="pt-BR" sz="1300" dirty="0">
              <a:solidFill>
                <a:prstClr val="black"/>
              </a:solidFill>
              <a:latin typeface="Arial" pitchFamily="34" charset="0"/>
            </a:endParaRPr>
          </a:p>
        </p:txBody>
      </p:sp>
      <p:sp>
        <p:nvSpPr>
          <p:cNvPr id="5" name="Slide Number Placeholder 4"/>
          <p:cNvSpPr>
            <a:spLocks noGrp="1"/>
          </p:cNvSpPr>
          <p:nvPr>
            <p:ph type="sldNum" sz="quarter" idx="11"/>
          </p:nvPr>
        </p:nvSpPr>
        <p:spPr/>
        <p:txBody>
          <a:bodyPr/>
          <a:lstStyle/>
          <a:p>
            <a:pPr defTabSz="1103413">
              <a:defRPr/>
            </a:pPr>
            <a:fld id="{75610976-4A59-4D28-B775-E9825212CFAE}" type="slidenum">
              <a:rPr lang="pt-BR" sz="1300">
                <a:solidFill>
                  <a:prstClr val="black"/>
                </a:solidFill>
                <a:latin typeface="Arial" pitchFamily="34" charset="0"/>
              </a:rPr>
              <a:pPr defTabSz="1103413">
                <a:defRPr/>
              </a:pPr>
              <a:t>1</a:t>
            </a:fld>
            <a:endParaRPr lang="pt-BR" sz="1300" dirty="0">
              <a:solidFill>
                <a:prstClr val="black"/>
              </a:solidFill>
              <a:latin typeface="Arial" pitchFamily="34" charset="0"/>
            </a:endParaRPr>
          </a:p>
        </p:txBody>
      </p:sp>
    </p:spTree>
    <p:extLst>
      <p:ext uri="{BB962C8B-B14F-4D97-AF65-F5344CB8AC3E}">
        <p14:creationId xmlns:p14="http://schemas.microsoft.com/office/powerpoint/2010/main" val="2534148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https://solucoes.edp.com.br/blog/geracao-distribuida/</a:t>
            </a:r>
          </a:p>
        </p:txBody>
      </p:sp>
      <p:sp>
        <p:nvSpPr>
          <p:cNvPr id="4" name="Slide Number Placeholder 3"/>
          <p:cNvSpPr>
            <a:spLocks noGrp="1"/>
          </p:cNvSpPr>
          <p:nvPr>
            <p:ph type="sldNum" sz="quarter" idx="5"/>
          </p:nvPr>
        </p:nvSpPr>
        <p:spPr/>
        <p:txBody>
          <a:bodyPr/>
          <a:lstStyle/>
          <a:p>
            <a:pPr defTabSz="470962">
              <a:defRPr/>
            </a:pPr>
            <a:fld id="{337AEB66-455D-F140-8780-A477E7F22F67}" type="slidenum">
              <a:rPr lang="pt-BR">
                <a:solidFill>
                  <a:prstClr val="black"/>
                </a:solidFill>
                <a:latin typeface="Calibri" panose="020F0502020204030204"/>
              </a:rPr>
              <a:pPr defTabSz="470962">
                <a:defRPr/>
              </a:pPr>
              <a:t>35</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3500055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37AEB66-455D-F140-8780-A477E7F22F67}" type="slidenum">
              <a:rPr lang="pt-BR" smtClean="0"/>
              <a:t>9</a:t>
            </a:fld>
            <a:endParaRPr lang="pt-BR" dirty="0"/>
          </a:p>
        </p:txBody>
      </p:sp>
    </p:spTree>
    <p:extLst>
      <p:ext uri="{BB962C8B-B14F-4D97-AF65-F5344CB8AC3E}">
        <p14:creationId xmlns:p14="http://schemas.microsoft.com/office/powerpoint/2010/main" val="183572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37AEB66-455D-F140-8780-A477E7F22F67}" type="slidenum">
              <a:rPr lang="pt-BR" smtClean="0"/>
              <a:t>10</a:t>
            </a:fld>
            <a:endParaRPr lang="pt-BR" dirty="0"/>
          </a:p>
        </p:txBody>
      </p:sp>
    </p:spTree>
    <p:extLst>
      <p:ext uri="{BB962C8B-B14F-4D97-AF65-F5344CB8AC3E}">
        <p14:creationId xmlns:p14="http://schemas.microsoft.com/office/powerpoint/2010/main" val="2253819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677A4-2B19-4143-A553-6710E1E2EE4C}" type="slidenum">
              <a:rPr lang="en-US" smtClean="0"/>
              <a:t>15</a:t>
            </a:fld>
            <a:endParaRPr lang="en-US" dirty="0"/>
          </a:p>
        </p:txBody>
      </p:sp>
    </p:spTree>
    <p:extLst>
      <p:ext uri="{BB962C8B-B14F-4D97-AF65-F5344CB8AC3E}">
        <p14:creationId xmlns:p14="http://schemas.microsoft.com/office/powerpoint/2010/main" val="1434430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https://www.poder360.com.br/brasil/brasil-e-o-6o-maior-produtor-de-energia-solar-do-mundo/#:~:text=Pa%C3%ADs%20produziu%2037%20GW%20em,e%20Jap%C3%A3o%20lideram%20a%20lista&amp;text=O%20Brasil%20ficou%20em%206%C2%BA,divulgado%20na%202%C2%AA%20feira%20(8.</a:t>
            </a:r>
          </a:p>
          <a:p>
            <a:r>
              <a:rPr lang="pt-BR" dirty="0"/>
              <a:t>https://valor.globo.com/brasil/noticia/2024/01/03/brasil-bate-recorde-na-expansao-da-capacidade-de-geracao-energetica-em-2023.ghtml</a:t>
            </a:r>
          </a:p>
        </p:txBody>
      </p:sp>
      <p:sp>
        <p:nvSpPr>
          <p:cNvPr id="4" name="Slide Number Placeholder 3"/>
          <p:cNvSpPr>
            <a:spLocks noGrp="1"/>
          </p:cNvSpPr>
          <p:nvPr>
            <p:ph type="sldNum" sz="quarter" idx="5"/>
          </p:nvPr>
        </p:nvSpPr>
        <p:spPr/>
        <p:txBody>
          <a:bodyPr/>
          <a:lstStyle/>
          <a:p>
            <a:pPr defTabSz="470962">
              <a:defRPr/>
            </a:pPr>
            <a:fld id="{337AEB66-455D-F140-8780-A477E7F22F67}" type="slidenum">
              <a:rPr lang="pt-BR">
                <a:solidFill>
                  <a:prstClr val="black"/>
                </a:solidFill>
                <a:latin typeface="Calibri" panose="020F0502020204030204"/>
              </a:rPr>
              <a:pPr defTabSz="470962">
                <a:defRPr/>
              </a:pPr>
              <a:t>30</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3838569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https://www.gov.br/aneel/pt-br/assuntos/noticias/2024/recorde-na-expansao-da-geracao-matriz-eletrica-brasileira-teve-aumento-de-10-3-gw-em-2023</a:t>
            </a:r>
          </a:p>
        </p:txBody>
      </p:sp>
      <p:sp>
        <p:nvSpPr>
          <p:cNvPr id="4" name="Slide Number Placeholder 3"/>
          <p:cNvSpPr>
            <a:spLocks noGrp="1"/>
          </p:cNvSpPr>
          <p:nvPr>
            <p:ph type="sldNum" sz="quarter" idx="5"/>
          </p:nvPr>
        </p:nvSpPr>
        <p:spPr/>
        <p:txBody>
          <a:bodyPr/>
          <a:lstStyle/>
          <a:p>
            <a:pPr defTabSz="470962">
              <a:defRPr/>
            </a:pPr>
            <a:fld id="{337AEB66-455D-F140-8780-A477E7F22F67}" type="slidenum">
              <a:rPr lang="pt-BR">
                <a:solidFill>
                  <a:prstClr val="black"/>
                </a:solidFill>
                <a:latin typeface="Calibri" panose="020F0502020204030204"/>
              </a:rPr>
              <a:pPr defTabSz="470962">
                <a:defRPr/>
              </a:pPr>
              <a:t>31</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1997735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37AEB66-455D-F140-8780-A477E7F22F67}" type="slidenum">
              <a:rPr lang="pt-BR" smtClean="0"/>
              <a:t>32</a:t>
            </a:fld>
            <a:endParaRPr lang="pt-BR" dirty="0"/>
          </a:p>
        </p:txBody>
      </p:sp>
    </p:spTree>
    <p:extLst>
      <p:ext uri="{BB962C8B-B14F-4D97-AF65-F5344CB8AC3E}">
        <p14:creationId xmlns:p14="http://schemas.microsoft.com/office/powerpoint/2010/main" val="250713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https://www.portalsolar.com.br/geracao-distribuida-de-energia.html</a:t>
            </a:r>
          </a:p>
        </p:txBody>
      </p:sp>
      <p:sp>
        <p:nvSpPr>
          <p:cNvPr id="4" name="Slide Number Placeholder 3"/>
          <p:cNvSpPr>
            <a:spLocks noGrp="1"/>
          </p:cNvSpPr>
          <p:nvPr>
            <p:ph type="sldNum" sz="quarter" idx="5"/>
          </p:nvPr>
        </p:nvSpPr>
        <p:spPr/>
        <p:txBody>
          <a:bodyPr/>
          <a:lstStyle/>
          <a:p>
            <a:pPr defTabSz="470962">
              <a:defRPr/>
            </a:pPr>
            <a:fld id="{337AEB66-455D-F140-8780-A477E7F22F67}" type="slidenum">
              <a:rPr lang="pt-BR">
                <a:solidFill>
                  <a:prstClr val="black"/>
                </a:solidFill>
                <a:latin typeface="Calibri" panose="020F0502020204030204"/>
              </a:rPr>
              <a:pPr defTabSz="470962">
                <a:defRPr/>
              </a:pPr>
              <a:t>33</a:t>
            </a:fld>
            <a:endParaRPr lang="pt-BR" dirty="0">
              <a:solidFill>
                <a:prstClr val="black"/>
              </a:solidFill>
              <a:latin typeface="Calibri" panose="020F0502020204030204"/>
            </a:endParaRPr>
          </a:p>
        </p:txBody>
      </p:sp>
    </p:spTree>
    <p:extLst>
      <p:ext uri="{BB962C8B-B14F-4D97-AF65-F5344CB8AC3E}">
        <p14:creationId xmlns:p14="http://schemas.microsoft.com/office/powerpoint/2010/main" val="279948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37AEB66-455D-F140-8780-A477E7F22F67}" type="slidenum">
              <a:rPr lang="pt-BR" smtClean="0"/>
              <a:t>34</a:t>
            </a:fld>
            <a:endParaRPr lang="pt-BR" dirty="0"/>
          </a:p>
        </p:txBody>
      </p:sp>
    </p:spTree>
    <p:extLst>
      <p:ext uri="{BB962C8B-B14F-4D97-AF65-F5344CB8AC3E}">
        <p14:creationId xmlns:p14="http://schemas.microsoft.com/office/powerpoint/2010/main" val="360295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Out - Base">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4C34050-3230-4740-822D-704A88B76BC2}"/>
              </a:ext>
            </a:extLst>
          </p:cNvPr>
          <p:cNvSpPr>
            <a:spLocks noGrp="1"/>
          </p:cNvSpPr>
          <p:nvPr>
            <p:ph type="body" sz="quarter" idx="119" hasCustomPrompt="1"/>
          </p:nvPr>
        </p:nvSpPr>
        <p:spPr>
          <a:xfrm>
            <a:off x="336358" y="5838316"/>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8" name="Rectangle 7">
            <a:extLst>
              <a:ext uri="{FF2B5EF4-FFF2-40B4-BE49-F238E27FC236}">
                <a16:creationId xmlns:a16="http://schemas.microsoft.com/office/drawing/2014/main" id="{37BB41E3-7A7C-C359-2196-191F7AA7C66F}"/>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72660ABF-7576-E9C9-FB19-2F9C6B17B148}"/>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3" name="Title 3">
            <a:extLst>
              <a:ext uri="{FF2B5EF4-FFF2-40B4-BE49-F238E27FC236}">
                <a16:creationId xmlns:a16="http://schemas.microsoft.com/office/drawing/2014/main" id="{A510DC3F-EBD4-E799-2C73-3016D3407784}"/>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1537924828"/>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all Out (c/1)">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11421179"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0"/>
            <a:ext cx="11421179"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36" name="Content Placeholder 13">
            <a:extLst>
              <a:ext uri="{FF2B5EF4-FFF2-40B4-BE49-F238E27FC236}">
                <a16:creationId xmlns:a16="http://schemas.microsoft.com/office/drawing/2014/main" id="{AA9852CD-1568-4512-94E3-437EA8CA0278}"/>
              </a:ext>
            </a:extLst>
          </p:cNvPr>
          <p:cNvSpPr>
            <a:spLocks noGrp="1"/>
          </p:cNvSpPr>
          <p:nvPr>
            <p:ph sz="quarter" idx="102"/>
          </p:nvPr>
        </p:nvSpPr>
        <p:spPr>
          <a:xfrm>
            <a:off x="391776" y="1724026"/>
            <a:ext cx="11421179" cy="3793826"/>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53338D46-1A50-4D73-1BBC-08887999F0CE}"/>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5946E677-B8EF-3DE6-097E-21FF870198CD}"/>
              </a:ext>
            </a:extLst>
          </p:cNvPr>
          <p:cNvSpPr>
            <a:spLocks noGrp="1"/>
          </p:cNvSpPr>
          <p:nvPr>
            <p:ph type="body" sz="quarter" idx="119" hasCustomPrompt="1"/>
          </p:nvPr>
        </p:nvSpPr>
        <p:spPr>
          <a:xfrm>
            <a:off x="336358" y="5865479"/>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FD795AEF-90B3-7640-779E-118A85AF472A}"/>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AEE38241-3713-B27B-77A8-83EA4A713D33}"/>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2650940607"/>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all Out (c/ 2)">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5604923"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0"/>
            <a:ext cx="5604923"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6" name="Text Placeholder 2">
            <a:extLst>
              <a:ext uri="{FF2B5EF4-FFF2-40B4-BE49-F238E27FC236}">
                <a16:creationId xmlns:a16="http://schemas.microsoft.com/office/drawing/2014/main" id="{67CF9F85-2BE9-492A-9404-B76E0CC2381B}"/>
              </a:ext>
            </a:extLst>
          </p:cNvPr>
          <p:cNvSpPr>
            <a:spLocks noGrp="1"/>
          </p:cNvSpPr>
          <p:nvPr>
            <p:ph type="body" sz="quarter" idx="98" hasCustomPrompt="1"/>
          </p:nvPr>
        </p:nvSpPr>
        <p:spPr>
          <a:xfrm>
            <a:off x="6206076" y="1340149"/>
            <a:ext cx="560687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7" name="Text Placeholder 2">
            <a:extLst>
              <a:ext uri="{FF2B5EF4-FFF2-40B4-BE49-F238E27FC236}">
                <a16:creationId xmlns:a16="http://schemas.microsoft.com/office/drawing/2014/main" id="{A806BA74-A79C-4C61-8E38-E315CA736B62}"/>
              </a:ext>
            </a:extLst>
          </p:cNvPr>
          <p:cNvSpPr>
            <a:spLocks noGrp="1"/>
          </p:cNvSpPr>
          <p:nvPr>
            <p:ph type="body" sz="quarter" idx="99" hasCustomPrompt="1"/>
          </p:nvPr>
        </p:nvSpPr>
        <p:spPr>
          <a:xfrm>
            <a:off x="6206076" y="1528560"/>
            <a:ext cx="560687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9" name="Content Placeholder 13">
            <a:extLst>
              <a:ext uri="{FF2B5EF4-FFF2-40B4-BE49-F238E27FC236}">
                <a16:creationId xmlns:a16="http://schemas.microsoft.com/office/drawing/2014/main" id="{A684378F-16CF-4EB5-8F34-97515256F9C5}"/>
              </a:ext>
            </a:extLst>
          </p:cNvPr>
          <p:cNvSpPr>
            <a:spLocks noGrp="1"/>
          </p:cNvSpPr>
          <p:nvPr>
            <p:ph sz="quarter" idx="102"/>
          </p:nvPr>
        </p:nvSpPr>
        <p:spPr>
          <a:xfrm>
            <a:off x="391777" y="1724026"/>
            <a:ext cx="5604922" cy="3882226"/>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25" name="Content Placeholder 13">
            <a:extLst>
              <a:ext uri="{FF2B5EF4-FFF2-40B4-BE49-F238E27FC236}">
                <a16:creationId xmlns:a16="http://schemas.microsoft.com/office/drawing/2014/main" id="{A44BF5C5-12C1-4DF2-8F5D-DD561E7F5FF2}"/>
              </a:ext>
            </a:extLst>
          </p:cNvPr>
          <p:cNvSpPr>
            <a:spLocks noGrp="1"/>
          </p:cNvSpPr>
          <p:nvPr>
            <p:ph sz="quarter" idx="103"/>
          </p:nvPr>
        </p:nvSpPr>
        <p:spPr>
          <a:xfrm>
            <a:off x="6207988" y="1724026"/>
            <a:ext cx="5604922" cy="3882226"/>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76E4C2E5-D767-03B8-B8CD-3E7998C77CAD}"/>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005F60E5-819A-C2CA-8A40-ADD5401CA99E}"/>
              </a:ext>
            </a:extLst>
          </p:cNvPr>
          <p:cNvSpPr>
            <a:spLocks noGrp="1"/>
          </p:cNvSpPr>
          <p:nvPr>
            <p:ph type="body" sz="quarter" idx="119" hasCustomPrompt="1"/>
          </p:nvPr>
        </p:nvSpPr>
        <p:spPr>
          <a:xfrm>
            <a:off x="336358" y="5838321"/>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FAB2C947-C6C5-C3FA-A902-7BDBAF0CC51E}"/>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C418A550-914A-CD4A-86A4-9486851AACA8}"/>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2332225297"/>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all Out (c/ 4)">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5604923"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0"/>
            <a:ext cx="5604923"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6" name="Text Placeholder 2">
            <a:extLst>
              <a:ext uri="{FF2B5EF4-FFF2-40B4-BE49-F238E27FC236}">
                <a16:creationId xmlns:a16="http://schemas.microsoft.com/office/drawing/2014/main" id="{67CF9F85-2BE9-492A-9404-B76E0CC2381B}"/>
              </a:ext>
            </a:extLst>
          </p:cNvPr>
          <p:cNvSpPr>
            <a:spLocks noGrp="1"/>
          </p:cNvSpPr>
          <p:nvPr>
            <p:ph type="body" sz="quarter" idx="98" hasCustomPrompt="1"/>
          </p:nvPr>
        </p:nvSpPr>
        <p:spPr>
          <a:xfrm>
            <a:off x="6206076" y="1340149"/>
            <a:ext cx="560687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7" name="Text Placeholder 2">
            <a:extLst>
              <a:ext uri="{FF2B5EF4-FFF2-40B4-BE49-F238E27FC236}">
                <a16:creationId xmlns:a16="http://schemas.microsoft.com/office/drawing/2014/main" id="{A806BA74-A79C-4C61-8E38-E315CA736B62}"/>
              </a:ext>
            </a:extLst>
          </p:cNvPr>
          <p:cNvSpPr>
            <a:spLocks noGrp="1"/>
          </p:cNvSpPr>
          <p:nvPr>
            <p:ph type="body" sz="quarter" idx="99" hasCustomPrompt="1"/>
          </p:nvPr>
        </p:nvSpPr>
        <p:spPr>
          <a:xfrm>
            <a:off x="6206076" y="1528560"/>
            <a:ext cx="560687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cxnSp>
        <p:nvCxnSpPr>
          <p:cNvPr id="27" name="Conector Reto 11">
            <a:extLst>
              <a:ext uri="{FF2B5EF4-FFF2-40B4-BE49-F238E27FC236}">
                <a16:creationId xmlns:a16="http://schemas.microsoft.com/office/drawing/2014/main" id="{64600A49-55D0-446C-8894-400A82406787}"/>
              </a:ext>
            </a:extLst>
          </p:cNvPr>
          <p:cNvCxnSpPr>
            <a:cxnSpLocks/>
          </p:cNvCxnSpPr>
          <p:nvPr/>
        </p:nvCxnSpPr>
        <p:spPr>
          <a:xfrm>
            <a:off x="6096000" y="1386070"/>
            <a:ext cx="0" cy="22857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13">
            <a:extLst>
              <a:ext uri="{FF2B5EF4-FFF2-40B4-BE49-F238E27FC236}">
                <a16:creationId xmlns:a16="http://schemas.microsoft.com/office/drawing/2014/main" id="{9524C196-7C30-4E4C-B5C0-7189D93E65AC}"/>
              </a:ext>
            </a:extLst>
          </p:cNvPr>
          <p:cNvSpPr>
            <a:spLocks noGrp="1"/>
          </p:cNvSpPr>
          <p:nvPr>
            <p:ph sz="quarter" idx="109"/>
          </p:nvPr>
        </p:nvSpPr>
        <p:spPr>
          <a:xfrm>
            <a:off x="391777" y="1724026"/>
            <a:ext cx="5604922" cy="1788719"/>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6" name="Content Placeholder 13">
            <a:extLst>
              <a:ext uri="{FF2B5EF4-FFF2-40B4-BE49-F238E27FC236}">
                <a16:creationId xmlns:a16="http://schemas.microsoft.com/office/drawing/2014/main" id="{86FD4598-7F74-4C0C-9C57-3BA62AC0EABC}"/>
              </a:ext>
            </a:extLst>
          </p:cNvPr>
          <p:cNvSpPr>
            <a:spLocks noGrp="1"/>
          </p:cNvSpPr>
          <p:nvPr>
            <p:ph sz="quarter" idx="110"/>
          </p:nvPr>
        </p:nvSpPr>
        <p:spPr>
          <a:xfrm>
            <a:off x="6208033" y="1724026"/>
            <a:ext cx="5604922" cy="1788719"/>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9" name="Text Placeholder 2">
            <a:extLst>
              <a:ext uri="{FF2B5EF4-FFF2-40B4-BE49-F238E27FC236}">
                <a16:creationId xmlns:a16="http://schemas.microsoft.com/office/drawing/2014/main" id="{2BDCD26A-63CB-4D6C-BBDC-36DD684E2145}"/>
              </a:ext>
            </a:extLst>
          </p:cNvPr>
          <p:cNvSpPr>
            <a:spLocks noGrp="1"/>
          </p:cNvSpPr>
          <p:nvPr>
            <p:ph type="body" sz="quarter" idx="111"/>
          </p:nvPr>
        </p:nvSpPr>
        <p:spPr>
          <a:xfrm>
            <a:off x="391775" y="3757734"/>
            <a:ext cx="5604923"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0" name="Text Placeholder 2">
            <a:extLst>
              <a:ext uri="{FF2B5EF4-FFF2-40B4-BE49-F238E27FC236}">
                <a16:creationId xmlns:a16="http://schemas.microsoft.com/office/drawing/2014/main" id="{76998BA4-5E8A-4689-85A0-CFAFADAC6671}"/>
              </a:ext>
            </a:extLst>
          </p:cNvPr>
          <p:cNvSpPr>
            <a:spLocks noGrp="1"/>
          </p:cNvSpPr>
          <p:nvPr>
            <p:ph type="body" sz="quarter" idx="112"/>
          </p:nvPr>
        </p:nvSpPr>
        <p:spPr>
          <a:xfrm>
            <a:off x="391775" y="3946145"/>
            <a:ext cx="5604923"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1" name="Text Placeholder 2">
            <a:extLst>
              <a:ext uri="{FF2B5EF4-FFF2-40B4-BE49-F238E27FC236}">
                <a16:creationId xmlns:a16="http://schemas.microsoft.com/office/drawing/2014/main" id="{CE879555-85D2-40D2-BD48-007A64BFB5D0}"/>
              </a:ext>
            </a:extLst>
          </p:cNvPr>
          <p:cNvSpPr>
            <a:spLocks noGrp="1"/>
          </p:cNvSpPr>
          <p:nvPr>
            <p:ph type="body" sz="quarter" idx="113" hasCustomPrompt="1"/>
          </p:nvPr>
        </p:nvSpPr>
        <p:spPr>
          <a:xfrm>
            <a:off x="6206076" y="3757734"/>
            <a:ext cx="560687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42" name="Text Placeholder 2">
            <a:extLst>
              <a:ext uri="{FF2B5EF4-FFF2-40B4-BE49-F238E27FC236}">
                <a16:creationId xmlns:a16="http://schemas.microsoft.com/office/drawing/2014/main" id="{6F9ADFF4-C3A2-4F4C-A0A3-2FBF7D230635}"/>
              </a:ext>
            </a:extLst>
          </p:cNvPr>
          <p:cNvSpPr>
            <a:spLocks noGrp="1"/>
          </p:cNvSpPr>
          <p:nvPr>
            <p:ph type="body" sz="quarter" idx="114" hasCustomPrompt="1"/>
          </p:nvPr>
        </p:nvSpPr>
        <p:spPr>
          <a:xfrm>
            <a:off x="6206076" y="3946145"/>
            <a:ext cx="560687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cxnSp>
        <p:nvCxnSpPr>
          <p:cNvPr id="43" name="Conector Reto 11">
            <a:extLst>
              <a:ext uri="{FF2B5EF4-FFF2-40B4-BE49-F238E27FC236}">
                <a16:creationId xmlns:a16="http://schemas.microsoft.com/office/drawing/2014/main" id="{6399CF3C-A53F-4169-AE0A-CB9760B6035A}"/>
              </a:ext>
            </a:extLst>
          </p:cNvPr>
          <p:cNvCxnSpPr>
            <a:cxnSpLocks/>
          </p:cNvCxnSpPr>
          <p:nvPr/>
        </p:nvCxnSpPr>
        <p:spPr>
          <a:xfrm>
            <a:off x="6096000" y="3722864"/>
            <a:ext cx="0" cy="18890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13">
            <a:extLst>
              <a:ext uri="{FF2B5EF4-FFF2-40B4-BE49-F238E27FC236}">
                <a16:creationId xmlns:a16="http://schemas.microsoft.com/office/drawing/2014/main" id="{8B689FDF-D4AF-4F0D-BDE1-6CB48CD4BA37}"/>
              </a:ext>
            </a:extLst>
          </p:cNvPr>
          <p:cNvSpPr>
            <a:spLocks noGrp="1"/>
          </p:cNvSpPr>
          <p:nvPr>
            <p:ph sz="quarter" idx="115"/>
          </p:nvPr>
        </p:nvSpPr>
        <p:spPr>
          <a:xfrm>
            <a:off x="391777" y="4141612"/>
            <a:ext cx="5604922" cy="1376240"/>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45" name="Content Placeholder 13">
            <a:extLst>
              <a:ext uri="{FF2B5EF4-FFF2-40B4-BE49-F238E27FC236}">
                <a16:creationId xmlns:a16="http://schemas.microsoft.com/office/drawing/2014/main" id="{F2A123E4-44BF-4F95-9C19-35B45387092C}"/>
              </a:ext>
            </a:extLst>
          </p:cNvPr>
          <p:cNvSpPr>
            <a:spLocks noGrp="1"/>
          </p:cNvSpPr>
          <p:nvPr>
            <p:ph sz="quarter" idx="116"/>
          </p:nvPr>
        </p:nvSpPr>
        <p:spPr>
          <a:xfrm>
            <a:off x="6208033" y="4141612"/>
            <a:ext cx="5604922" cy="1376240"/>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87C2314E-A204-8571-40DE-9F0D84C2F2B8}"/>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6C7C41E1-2A03-77EB-7268-A2A218A4FD95}"/>
              </a:ext>
            </a:extLst>
          </p:cNvPr>
          <p:cNvSpPr>
            <a:spLocks noGrp="1"/>
          </p:cNvSpPr>
          <p:nvPr>
            <p:ph type="body" sz="quarter" idx="119" hasCustomPrompt="1"/>
          </p:nvPr>
        </p:nvSpPr>
        <p:spPr>
          <a:xfrm>
            <a:off x="336358" y="5856427"/>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DB7B644A-2543-1021-2158-15A98575EC67}"/>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012919C4-9D00-D965-24FD-5E409F2D904F}"/>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3792069208"/>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all Out (c/ 2) horizontal">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1141658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1"/>
            <a:ext cx="1141658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3" name="Text Placeholder 2">
            <a:extLst>
              <a:ext uri="{FF2B5EF4-FFF2-40B4-BE49-F238E27FC236}">
                <a16:creationId xmlns:a16="http://schemas.microsoft.com/office/drawing/2014/main" id="{E2540287-64DD-4F95-B014-BC5CC5F22F7D}"/>
              </a:ext>
            </a:extLst>
          </p:cNvPr>
          <p:cNvSpPr>
            <a:spLocks noGrp="1"/>
          </p:cNvSpPr>
          <p:nvPr>
            <p:ph type="body" sz="quarter" idx="101"/>
          </p:nvPr>
        </p:nvSpPr>
        <p:spPr>
          <a:xfrm>
            <a:off x="391775" y="3754605"/>
            <a:ext cx="11421179"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4" name="Text Placeholder 2">
            <a:extLst>
              <a:ext uri="{FF2B5EF4-FFF2-40B4-BE49-F238E27FC236}">
                <a16:creationId xmlns:a16="http://schemas.microsoft.com/office/drawing/2014/main" id="{933C3C1D-0089-4AED-B333-6A1101FF0D2B}"/>
              </a:ext>
            </a:extLst>
          </p:cNvPr>
          <p:cNvSpPr>
            <a:spLocks noGrp="1"/>
          </p:cNvSpPr>
          <p:nvPr>
            <p:ph type="body" sz="quarter" idx="102"/>
          </p:nvPr>
        </p:nvSpPr>
        <p:spPr>
          <a:xfrm>
            <a:off x="391775" y="3943016"/>
            <a:ext cx="11421179"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31" name="Content Placeholder 13">
            <a:extLst>
              <a:ext uri="{FF2B5EF4-FFF2-40B4-BE49-F238E27FC236}">
                <a16:creationId xmlns:a16="http://schemas.microsoft.com/office/drawing/2014/main" id="{81E40F46-36BA-4180-AC29-9B4BA8F616F6}"/>
              </a:ext>
            </a:extLst>
          </p:cNvPr>
          <p:cNvSpPr>
            <a:spLocks noGrp="1"/>
          </p:cNvSpPr>
          <p:nvPr>
            <p:ph sz="quarter" idx="109"/>
          </p:nvPr>
        </p:nvSpPr>
        <p:spPr>
          <a:xfrm>
            <a:off x="391776" y="1724026"/>
            <a:ext cx="11416586" cy="1788719"/>
          </a:xfrm>
          <a:prstGeom prst="rect">
            <a:avLst/>
          </a:prstGeom>
        </p:spPr>
        <p:txBody>
          <a:bodyPr lIns="0"/>
          <a:lstStyle>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4" name="Content Placeholder 13">
            <a:extLst>
              <a:ext uri="{FF2B5EF4-FFF2-40B4-BE49-F238E27FC236}">
                <a16:creationId xmlns:a16="http://schemas.microsoft.com/office/drawing/2014/main" id="{1604867D-FE17-4F6D-880B-063E301976F0}"/>
              </a:ext>
            </a:extLst>
          </p:cNvPr>
          <p:cNvSpPr>
            <a:spLocks noGrp="1"/>
          </p:cNvSpPr>
          <p:nvPr>
            <p:ph sz="quarter" idx="111"/>
          </p:nvPr>
        </p:nvSpPr>
        <p:spPr>
          <a:xfrm>
            <a:off x="391777" y="4148813"/>
            <a:ext cx="11421178" cy="1457437"/>
          </a:xfrm>
          <a:prstGeom prst="rect">
            <a:avLst/>
          </a:prstGeom>
        </p:spPr>
        <p:txBody>
          <a:bodyPr lIns="0"/>
          <a:lstStyle>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A1331405-E9EF-384F-05DE-6EB434B5C33F}"/>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5228E2E7-A19E-0472-0B9E-0F50BA985951}"/>
              </a:ext>
            </a:extLst>
          </p:cNvPr>
          <p:cNvSpPr>
            <a:spLocks noGrp="1"/>
          </p:cNvSpPr>
          <p:nvPr>
            <p:ph type="body" sz="quarter" idx="119" hasCustomPrompt="1"/>
          </p:nvPr>
        </p:nvSpPr>
        <p:spPr>
          <a:xfrm>
            <a:off x="336358" y="5856428"/>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B1DA0584-C2F8-FDE4-E550-ED4A59439AB7}"/>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E0012E7E-A04B-F22A-C86B-06D6EA7E8FBC}"/>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2813905900"/>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ÍNDIC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691B07-E494-0DDB-4FAA-A0FE213A93CE}"/>
              </a:ext>
            </a:extLst>
          </p:cNvPr>
          <p:cNvSpPr/>
          <p:nvPr/>
        </p:nvSpPr>
        <p:spPr>
          <a:xfrm>
            <a:off x="154792" y="1270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02F159BC-840C-EED0-DE0C-0D108A751014}"/>
              </a:ext>
            </a:extLst>
          </p:cNvPr>
          <p:cNvSpPr>
            <a:spLocks noGrp="1"/>
          </p:cNvSpPr>
          <p:nvPr>
            <p:ph type="body" sz="quarter" idx="119" hasCustomPrompt="1"/>
          </p:nvPr>
        </p:nvSpPr>
        <p:spPr>
          <a:xfrm>
            <a:off x="336358" y="5829257"/>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E39624D4-7A4D-6638-E1CF-6C1D35FCD8DA}"/>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7" name="Title 3">
            <a:extLst>
              <a:ext uri="{FF2B5EF4-FFF2-40B4-BE49-F238E27FC236}">
                <a16:creationId xmlns:a16="http://schemas.microsoft.com/office/drawing/2014/main" id="{AC52BF12-5335-5A29-DAFF-873597FD9E35}"/>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16124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PRESENTAÇÃO DE RESULTADOS" preserve="1">
  <p:cSld name="APRESENTAÇÃO DE RESULTADOS">
    <p:spTree>
      <p:nvGrpSpPr>
        <p:cNvPr id="1" name="Shape 11"/>
        <p:cNvGrpSpPr/>
        <p:nvPr/>
      </p:nvGrpSpPr>
      <p:grpSpPr>
        <a:xfrm>
          <a:off x="0" y="0"/>
          <a:ext cx="0" cy="0"/>
          <a:chOff x="0" y="0"/>
          <a:chExt cx="0" cy="0"/>
        </a:xfrm>
      </p:grpSpPr>
      <p:sp>
        <p:nvSpPr>
          <p:cNvPr id="9" name="Rectangle 8">
            <a:extLst>
              <a:ext uri="{FF2B5EF4-FFF2-40B4-BE49-F238E27FC236}">
                <a16:creationId xmlns:a16="http://schemas.microsoft.com/office/drawing/2014/main" id="{7F3F0282-DD69-1180-E34A-079436FF5697}"/>
              </a:ext>
            </a:extLst>
          </p:cNvPr>
          <p:cNvSpPr/>
          <p:nvPr/>
        </p:nvSpPr>
        <p:spPr>
          <a:xfrm>
            <a:off x="154792" y="1270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3" name="Text Placeholder 2">
            <a:extLst>
              <a:ext uri="{FF2B5EF4-FFF2-40B4-BE49-F238E27FC236}">
                <a16:creationId xmlns:a16="http://schemas.microsoft.com/office/drawing/2014/main" id="{286D80E9-CB33-824B-9B65-BC3D0DC3ACB7}"/>
              </a:ext>
            </a:extLst>
          </p:cNvPr>
          <p:cNvSpPr>
            <a:spLocks noGrp="1"/>
          </p:cNvSpPr>
          <p:nvPr>
            <p:ph type="body" sz="quarter" idx="119" hasCustomPrompt="1"/>
          </p:nvPr>
        </p:nvSpPr>
        <p:spPr>
          <a:xfrm>
            <a:off x="336358" y="5856428"/>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0093E285-6762-838B-17F8-39E31ACCAAF7}"/>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7" name="Title 3">
            <a:extLst>
              <a:ext uri="{FF2B5EF4-FFF2-40B4-BE49-F238E27FC236}">
                <a16:creationId xmlns:a16="http://schemas.microsoft.com/office/drawing/2014/main" id="{1FBB8B97-6B14-8E7E-34AC-6C2D21CEE5A1}"/>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514629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 Out - Bas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85F915-9EB4-4F6C-89E5-985966D6C4F3}"/>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11" name="Text Placeholder 2">
            <a:extLst>
              <a:ext uri="{FF2B5EF4-FFF2-40B4-BE49-F238E27FC236}">
                <a16:creationId xmlns:a16="http://schemas.microsoft.com/office/drawing/2014/main" id="{34C34050-3230-4740-822D-704A88B76BC2}"/>
              </a:ext>
            </a:extLst>
          </p:cNvPr>
          <p:cNvSpPr>
            <a:spLocks noGrp="1"/>
          </p:cNvSpPr>
          <p:nvPr>
            <p:ph type="body" sz="quarter" idx="119" hasCustomPrompt="1"/>
          </p:nvPr>
        </p:nvSpPr>
        <p:spPr>
          <a:xfrm>
            <a:off x="391775" y="6504793"/>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7" name="Text Placeholder 2">
            <a:extLst>
              <a:ext uri="{FF2B5EF4-FFF2-40B4-BE49-F238E27FC236}">
                <a16:creationId xmlns:a16="http://schemas.microsoft.com/office/drawing/2014/main" id="{A3F9C552-2009-408F-8EC3-DA50A9C33F0E}"/>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19" name="Title 3">
            <a:extLst>
              <a:ext uri="{FF2B5EF4-FFF2-40B4-BE49-F238E27FC236}">
                <a16:creationId xmlns:a16="http://schemas.microsoft.com/office/drawing/2014/main" id="{EACCC30F-51FC-4B05-A8E2-4C9D28762BF8}"/>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412519471"/>
      </p:ext>
    </p:extLst>
  </p:cSld>
  <p:clrMapOvr>
    <a:masterClrMapping/>
  </p:clrMapOvr>
  <p:extLst>
    <p:ext uri="{DCECCB84-F9BA-43D5-87BE-67443E8EF086}">
      <p15:sldGuideLst xmlns:p15="http://schemas.microsoft.com/office/powerpoint/2012/main">
        <p15:guide id="3" pos="194">
          <p15:clr>
            <a:srgbClr val="F26B43"/>
          </p15:clr>
        </p15:guide>
        <p15:guide id="13" pos="6046">
          <p15:clr>
            <a:srgbClr val="F26B43"/>
          </p15:clr>
        </p15:guide>
        <p15:guide id="14" orient="horz" pos="268">
          <p15:clr>
            <a:srgbClr val="F26B43"/>
          </p15:clr>
        </p15:guide>
        <p15:guide id="15" orient="horz" pos="3952">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ítuto e Ms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192436"/>
      </p:ext>
    </p:extLst>
  </p:cSld>
  <p:clrMapOvr>
    <a:masterClrMapping/>
  </p:clrMapOvr>
  <p:extLst>
    <p:ext uri="{DCECCB84-F9BA-43D5-87BE-67443E8EF086}">
      <p15:sldGuideLst xmlns:p15="http://schemas.microsoft.com/office/powerpoint/2012/main">
        <p15:guide id="3" pos="194">
          <p15:clr>
            <a:srgbClr val="F26B43"/>
          </p15:clr>
        </p15:guide>
        <p15:guide id="13" pos="6046">
          <p15:clr>
            <a:srgbClr val="F26B43"/>
          </p15:clr>
        </p15:guide>
        <p15:guide id="14" orient="horz" pos="268">
          <p15:clr>
            <a:srgbClr val="F26B43"/>
          </p15:clr>
        </p15:guide>
        <p15:guide id="15" orient="horz" pos="386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ll Out (c/ 2)">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5604923"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0"/>
            <a:ext cx="5604923"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6" name="Text Placeholder 2">
            <a:extLst>
              <a:ext uri="{FF2B5EF4-FFF2-40B4-BE49-F238E27FC236}">
                <a16:creationId xmlns:a16="http://schemas.microsoft.com/office/drawing/2014/main" id="{67CF9F85-2BE9-492A-9404-B76E0CC2381B}"/>
              </a:ext>
            </a:extLst>
          </p:cNvPr>
          <p:cNvSpPr>
            <a:spLocks noGrp="1"/>
          </p:cNvSpPr>
          <p:nvPr>
            <p:ph type="body" sz="quarter" idx="98" hasCustomPrompt="1"/>
          </p:nvPr>
        </p:nvSpPr>
        <p:spPr>
          <a:xfrm>
            <a:off x="6206076" y="1340149"/>
            <a:ext cx="560687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7" name="Text Placeholder 2">
            <a:extLst>
              <a:ext uri="{FF2B5EF4-FFF2-40B4-BE49-F238E27FC236}">
                <a16:creationId xmlns:a16="http://schemas.microsoft.com/office/drawing/2014/main" id="{A806BA74-A79C-4C61-8E38-E315CA736B62}"/>
              </a:ext>
            </a:extLst>
          </p:cNvPr>
          <p:cNvSpPr>
            <a:spLocks noGrp="1"/>
          </p:cNvSpPr>
          <p:nvPr>
            <p:ph type="body" sz="quarter" idx="99" hasCustomPrompt="1"/>
          </p:nvPr>
        </p:nvSpPr>
        <p:spPr>
          <a:xfrm>
            <a:off x="6206076" y="1528560"/>
            <a:ext cx="560687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8" name="Rectangle 17">
            <a:extLst>
              <a:ext uri="{FF2B5EF4-FFF2-40B4-BE49-F238E27FC236}">
                <a16:creationId xmlns:a16="http://schemas.microsoft.com/office/drawing/2014/main" id="{BE85F915-9EB4-4F6C-89E5-985966D6C4F3}"/>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19" name="Content Placeholder 13">
            <a:extLst>
              <a:ext uri="{FF2B5EF4-FFF2-40B4-BE49-F238E27FC236}">
                <a16:creationId xmlns:a16="http://schemas.microsoft.com/office/drawing/2014/main" id="{A684378F-16CF-4EB5-8F34-97515256F9C5}"/>
              </a:ext>
            </a:extLst>
          </p:cNvPr>
          <p:cNvSpPr>
            <a:spLocks noGrp="1"/>
          </p:cNvSpPr>
          <p:nvPr>
            <p:ph sz="quarter" idx="102"/>
          </p:nvPr>
        </p:nvSpPr>
        <p:spPr>
          <a:xfrm>
            <a:off x="391777" y="1724025"/>
            <a:ext cx="5604922" cy="4405313"/>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25" name="Content Placeholder 13">
            <a:extLst>
              <a:ext uri="{FF2B5EF4-FFF2-40B4-BE49-F238E27FC236}">
                <a16:creationId xmlns:a16="http://schemas.microsoft.com/office/drawing/2014/main" id="{A44BF5C5-12C1-4DF2-8F5D-DD561E7F5FF2}"/>
              </a:ext>
            </a:extLst>
          </p:cNvPr>
          <p:cNvSpPr>
            <a:spLocks noGrp="1"/>
          </p:cNvSpPr>
          <p:nvPr>
            <p:ph sz="quarter" idx="103"/>
          </p:nvPr>
        </p:nvSpPr>
        <p:spPr>
          <a:xfrm>
            <a:off x="6208033" y="1724025"/>
            <a:ext cx="5604922" cy="4405313"/>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5" name="Title 3">
            <a:extLst>
              <a:ext uri="{FF2B5EF4-FFF2-40B4-BE49-F238E27FC236}">
                <a16:creationId xmlns:a16="http://schemas.microsoft.com/office/drawing/2014/main" id="{B2E2EA34-7239-4843-828F-ED766E109880}"/>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
        <p:nvSpPr>
          <p:cNvPr id="20" name="Text Placeholder 2">
            <a:extLst>
              <a:ext uri="{FF2B5EF4-FFF2-40B4-BE49-F238E27FC236}">
                <a16:creationId xmlns:a16="http://schemas.microsoft.com/office/drawing/2014/main" id="{B89502A7-84A4-47F0-8FE3-241D6A78691A}"/>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rgbClr val="716F6F"/>
                </a:solidFill>
              </a:defRPr>
            </a:lvl1pPr>
          </a:lstStyle>
          <a:p>
            <a:pPr marL="171450" lvl="0" indent="-171450"/>
            <a:r>
              <a:rPr lang="en-US" dirty="0"/>
              <a:t>Click to edit Master text styles</a:t>
            </a:r>
          </a:p>
        </p:txBody>
      </p:sp>
      <p:sp>
        <p:nvSpPr>
          <p:cNvPr id="21" name="Text Placeholder 2">
            <a:extLst>
              <a:ext uri="{FF2B5EF4-FFF2-40B4-BE49-F238E27FC236}">
                <a16:creationId xmlns:a16="http://schemas.microsoft.com/office/drawing/2014/main" id="{183127A3-FB89-49EA-81DD-5089B5B11BC3}"/>
              </a:ext>
            </a:extLst>
          </p:cNvPr>
          <p:cNvSpPr>
            <a:spLocks noGrp="1"/>
          </p:cNvSpPr>
          <p:nvPr>
            <p:ph type="body" sz="quarter" idx="119" hasCustomPrompt="1"/>
          </p:nvPr>
        </p:nvSpPr>
        <p:spPr>
          <a:xfrm>
            <a:off x="391775" y="6504793"/>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Tree>
    <p:extLst>
      <p:ext uri="{BB962C8B-B14F-4D97-AF65-F5344CB8AC3E}">
        <p14:creationId xmlns:p14="http://schemas.microsoft.com/office/powerpoint/2010/main" val="4102554715"/>
      </p:ext>
    </p:extLst>
  </p:cSld>
  <p:clrMapOvr>
    <a:masterClrMapping/>
  </p:clrMapOvr>
  <p:extLst>
    <p:ext uri="{DCECCB84-F9BA-43D5-87BE-67443E8EF086}">
      <p15:sldGuideLst xmlns:p15="http://schemas.microsoft.com/office/powerpoint/2012/main">
        <p15:guide id="3" pos="194">
          <p15:clr>
            <a:srgbClr val="F26B43"/>
          </p15:clr>
        </p15:guide>
        <p15:guide id="13" pos="6046">
          <p15:clr>
            <a:srgbClr val="F26B43"/>
          </p15:clr>
        </p15:guide>
        <p15:guide id="14" orient="horz" pos="268">
          <p15:clr>
            <a:srgbClr val="F26B43"/>
          </p15:clr>
        </p15:guide>
        <p15:guide id="15" orient="horz" pos="3952">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all Out (c/ 2) horizontal">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1141658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1"/>
            <a:ext cx="1141658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BE85F915-9EB4-4F6C-89E5-985966D6C4F3}"/>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13" name="Text Placeholder 2">
            <a:extLst>
              <a:ext uri="{FF2B5EF4-FFF2-40B4-BE49-F238E27FC236}">
                <a16:creationId xmlns:a16="http://schemas.microsoft.com/office/drawing/2014/main" id="{E2540287-64DD-4F95-B014-BC5CC5F22F7D}"/>
              </a:ext>
            </a:extLst>
          </p:cNvPr>
          <p:cNvSpPr>
            <a:spLocks noGrp="1"/>
          </p:cNvSpPr>
          <p:nvPr>
            <p:ph type="body" sz="quarter" idx="101"/>
          </p:nvPr>
        </p:nvSpPr>
        <p:spPr>
          <a:xfrm>
            <a:off x="391775" y="3754605"/>
            <a:ext cx="11421179"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4" name="Text Placeholder 2">
            <a:extLst>
              <a:ext uri="{FF2B5EF4-FFF2-40B4-BE49-F238E27FC236}">
                <a16:creationId xmlns:a16="http://schemas.microsoft.com/office/drawing/2014/main" id="{933C3C1D-0089-4AED-B333-6A1101FF0D2B}"/>
              </a:ext>
            </a:extLst>
          </p:cNvPr>
          <p:cNvSpPr>
            <a:spLocks noGrp="1"/>
          </p:cNvSpPr>
          <p:nvPr>
            <p:ph type="body" sz="quarter" idx="102"/>
          </p:nvPr>
        </p:nvSpPr>
        <p:spPr>
          <a:xfrm>
            <a:off x="391775" y="3943016"/>
            <a:ext cx="11421179"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31" name="Content Placeholder 13">
            <a:extLst>
              <a:ext uri="{FF2B5EF4-FFF2-40B4-BE49-F238E27FC236}">
                <a16:creationId xmlns:a16="http://schemas.microsoft.com/office/drawing/2014/main" id="{81E40F46-36BA-4180-AC29-9B4BA8F616F6}"/>
              </a:ext>
            </a:extLst>
          </p:cNvPr>
          <p:cNvSpPr>
            <a:spLocks noGrp="1"/>
          </p:cNvSpPr>
          <p:nvPr>
            <p:ph sz="quarter" idx="109"/>
          </p:nvPr>
        </p:nvSpPr>
        <p:spPr>
          <a:xfrm>
            <a:off x="391776" y="1724026"/>
            <a:ext cx="11416586" cy="1788719"/>
          </a:xfrm>
          <a:prstGeom prst="rect">
            <a:avLst/>
          </a:prstGeom>
        </p:spPr>
        <p:txBody>
          <a:bodyPr lIns="0"/>
          <a:lstStyle>
            <a:lvl5pPr>
              <a:lnSpc>
                <a:spcPct val="100000"/>
              </a:lnSpc>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
        <p:nvSpPr>
          <p:cNvPr id="34" name="Content Placeholder 13">
            <a:extLst>
              <a:ext uri="{FF2B5EF4-FFF2-40B4-BE49-F238E27FC236}">
                <a16:creationId xmlns:a16="http://schemas.microsoft.com/office/drawing/2014/main" id="{1604867D-FE17-4F6D-880B-063E301976F0}"/>
              </a:ext>
            </a:extLst>
          </p:cNvPr>
          <p:cNvSpPr>
            <a:spLocks noGrp="1"/>
          </p:cNvSpPr>
          <p:nvPr>
            <p:ph sz="quarter" idx="111"/>
          </p:nvPr>
        </p:nvSpPr>
        <p:spPr>
          <a:xfrm>
            <a:off x="391777" y="4148813"/>
            <a:ext cx="11421178" cy="1976436"/>
          </a:xfrm>
          <a:prstGeom prst="rect">
            <a:avLst/>
          </a:prstGeom>
        </p:spPr>
        <p:txBody>
          <a:bodyPr lIns="0"/>
          <a:lstStyle>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6" name="Title 3">
            <a:extLst>
              <a:ext uri="{FF2B5EF4-FFF2-40B4-BE49-F238E27FC236}">
                <a16:creationId xmlns:a16="http://schemas.microsoft.com/office/drawing/2014/main" id="{1E4CBEF0-A2F1-4539-924C-7C57B43B4C74}"/>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
        <p:nvSpPr>
          <p:cNvPr id="19" name="Text Placeholder 2">
            <a:extLst>
              <a:ext uri="{FF2B5EF4-FFF2-40B4-BE49-F238E27FC236}">
                <a16:creationId xmlns:a16="http://schemas.microsoft.com/office/drawing/2014/main" id="{B749CE55-CBC9-4B50-8E21-7C28E089FF9A}"/>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rgbClr val="716F6F"/>
                </a:solidFill>
              </a:defRPr>
            </a:lvl1pPr>
          </a:lstStyle>
          <a:p>
            <a:pPr marL="171450" lvl="0" indent="-171450"/>
            <a:r>
              <a:rPr lang="en-US" dirty="0"/>
              <a:t>Click to edit Master text styles</a:t>
            </a:r>
          </a:p>
        </p:txBody>
      </p:sp>
      <p:sp>
        <p:nvSpPr>
          <p:cNvPr id="16" name="Text Placeholder 2">
            <a:extLst>
              <a:ext uri="{FF2B5EF4-FFF2-40B4-BE49-F238E27FC236}">
                <a16:creationId xmlns:a16="http://schemas.microsoft.com/office/drawing/2014/main" id="{74B8ED5A-E9A5-40C9-AAAF-92FAE03B9A6E}"/>
              </a:ext>
            </a:extLst>
          </p:cNvPr>
          <p:cNvSpPr>
            <a:spLocks noGrp="1"/>
          </p:cNvSpPr>
          <p:nvPr>
            <p:ph type="body" sz="quarter" idx="119" hasCustomPrompt="1"/>
          </p:nvPr>
        </p:nvSpPr>
        <p:spPr>
          <a:xfrm>
            <a:off x="391775" y="6504793"/>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Tree>
    <p:extLst>
      <p:ext uri="{BB962C8B-B14F-4D97-AF65-F5344CB8AC3E}">
        <p14:creationId xmlns:p14="http://schemas.microsoft.com/office/powerpoint/2010/main" val="1340598161"/>
      </p:ext>
    </p:extLst>
  </p:cSld>
  <p:clrMapOvr>
    <a:masterClrMapping/>
  </p:clrMapOvr>
  <p:extLst>
    <p:ext uri="{DCECCB84-F9BA-43D5-87BE-67443E8EF086}">
      <p15:sldGuideLst xmlns:p15="http://schemas.microsoft.com/office/powerpoint/2012/main">
        <p15:guide id="3" pos="194">
          <p15:clr>
            <a:srgbClr val="F26B43"/>
          </p15:clr>
        </p15:guide>
        <p15:guide id="13" pos="6046">
          <p15:clr>
            <a:srgbClr val="F26B43"/>
          </p15:clr>
        </p15:guide>
        <p15:guide id="14" orient="horz" pos="268">
          <p15:clr>
            <a:srgbClr val="F26B43"/>
          </p15:clr>
        </p15:guide>
        <p15:guide id="15" orient="horz" pos="3952">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all Out (c/1)">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11421179"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0"/>
            <a:ext cx="11421179"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36" name="Content Placeholder 13">
            <a:extLst>
              <a:ext uri="{FF2B5EF4-FFF2-40B4-BE49-F238E27FC236}">
                <a16:creationId xmlns:a16="http://schemas.microsoft.com/office/drawing/2014/main" id="{AA9852CD-1568-4512-94E3-437EA8CA0278}"/>
              </a:ext>
            </a:extLst>
          </p:cNvPr>
          <p:cNvSpPr>
            <a:spLocks noGrp="1"/>
          </p:cNvSpPr>
          <p:nvPr>
            <p:ph sz="quarter" idx="102"/>
          </p:nvPr>
        </p:nvSpPr>
        <p:spPr>
          <a:xfrm>
            <a:off x="391776" y="1724026"/>
            <a:ext cx="11421179" cy="3793826"/>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53338D46-1A50-4D73-1BBC-08887999F0CE}"/>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5946E677-B8EF-3DE6-097E-21FF870198CD}"/>
              </a:ext>
            </a:extLst>
          </p:cNvPr>
          <p:cNvSpPr>
            <a:spLocks noGrp="1"/>
          </p:cNvSpPr>
          <p:nvPr>
            <p:ph type="body" sz="quarter" idx="119" hasCustomPrompt="1"/>
          </p:nvPr>
        </p:nvSpPr>
        <p:spPr>
          <a:xfrm>
            <a:off x="336358" y="5865479"/>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D6E8EC98-A92F-D9A9-976A-BE5E7222E1F6}"/>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730462FF-EF8F-316C-B90F-0C9A20D130AE}"/>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2362168643"/>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all Out (c/ 2)">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5604923"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0"/>
            <a:ext cx="5604923"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6" name="Text Placeholder 2">
            <a:extLst>
              <a:ext uri="{FF2B5EF4-FFF2-40B4-BE49-F238E27FC236}">
                <a16:creationId xmlns:a16="http://schemas.microsoft.com/office/drawing/2014/main" id="{67CF9F85-2BE9-492A-9404-B76E0CC2381B}"/>
              </a:ext>
            </a:extLst>
          </p:cNvPr>
          <p:cNvSpPr>
            <a:spLocks noGrp="1"/>
          </p:cNvSpPr>
          <p:nvPr>
            <p:ph type="body" sz="quarter" idx="98" hasCustomPrompt="1"/>
          </p:nvPr>
        </p:nvSpPr>
        <p:spPr>
          <a:xfrm>
            <a:off x="6206076" y="1340149"/>
            <a:ext cx="560687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7" name="Text Placeholder 2">
            <a:extLst>
              <a:ext uri="{FF2B5EF4-FFF2-40B4-BE49-F238E27FC236}">
                <a16:creationId xmlns:a16="http://schemas.microsoft.com/office/drawing/2014/main" id="{A806BA74-A79C-4C61-8E38-E315CA736B62}"/>
              </a:ext>
            </a:extLst>
          </p:cNvPr>
          <p:cNvSpPr>
            <a:spLocks noGrp="1"/>
          </p:cNvSpPr>
          <p:nvPr>
            <p:ph type="body" sz="quarter" idx="99" hasCustomPrompt="1"/>
          </p:nvPr>
        </p:nvSpPr>
        <p:spPr>
          <a:xfrm>
            <a:off x="6206076" y="1528560"/>
            <a:ext cx="560687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9" name="Content Placeholder 13">
            <a:extLst>
              <a:ext uri="{FF2B5EF4-FFF2-40B4-BE49-F238E27FC236}">
                <a16:creationId xmlns:a16="http://schemas.microsoft.com/office/drawing/2014/main" id="{A684378F-16CF-4EB5-8F34-97515256F9C5}"/>
              </a:ext>
            </a:extLst>
          </p:cNvPr>
          <p:cNvSpPr>
            <a:spLocks noGrp="1"/>
          </p:cNvSpPr>
          <p:nvPr>
            <p:ph sz="quarter" idx="102"/>
          </p:nvPr>
        </p:nvSpPr>
        <p:spPr>
          <a:xfrm>
            <a:off x="391777" y="1724026"/>
            <a:ext cx="5604922" cy="3882226"/>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25" name="Content Placeholder 13">
            <a:extLst>
              <a:ext uri="{FF2B5EF4-FFF2-40B4-BE49-F238E27FC236}">
                <a16:creationId xmlns:a16="http://schemas.microsoft.com/office/drawing/2014/main" id="{A44BF5C5-12C1-4DF2-8F5D-DD561E7F5FF2}"/>
              </a:ext>
            </a:extLst>
          </p:cNvPr>
          <p:cNvSpPr>
            <a:spLocks noGrp="1"/>
          </p:cNvSpPr>
          <p:nvPr>
            <p:ph sz="quarter" idx="103"/>
          </p:nvPr>
        </p:nvSpPr>
        <p:spPr>
          <a:xfrm>
            <a:off x="6207988" y="1724026"/>
            <a:ext cx="5604922" cy="3882226"/>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76E4C2E5-D767-03B8-B8CD-3E7998C77CAD}"/>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005F60E5-819A-C2CA-8A40-ADD5401CA99E}"/>
              </a:ext>
            </a:extLst>
          </p:cNvPr>
          <p:cNvSpPr>
            <a:spLocks noGrp="1"/>
          </p:cNvSpPr>
          <p:nvPr>
            <p:ph type="body" sz="quarter" idx="119" hasCustomPrompt="1"/>
          </p:nvPr>
        </p:nvSpPr>
        <p:spPr>
          <a:xfrm>
            <a:off x="336358" y="5838321"/>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F3B655A1-575E-E29C-F058-B4330A4DCC64}"/>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DE20F0C3-C4AE-84DF-B486-1D190E1550F1}"/>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3758779971"/>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all Out (c/ 4)">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5604923"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0"/>
            <a:ext cx="5604923"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6" name="Text Placeholder 2">
            <a:extLst>
              <a:ext uri="{FF2B5EF4-FFF2-40B4-BE49-F238E27FC236}">
                <a16:creationId xmlns:a16="http://schemas.microsoft.com/office/drawing/2014/main" id="{67CF9F85-2BE9-492A-9404-B76E0CC2381B}"/>
              </a:ext>
            </a:extLst>
          </p:cNvPr>
          <p:cNvSpPr>
            <a:spLocks noGrp="1"/>
          </p:cNvSpPr>
          <p:nvPr>
            <p:ph type="body" sz="quarter" idx="98" hasCustomPrompt="1"/>
          </p:nvPr>
        </p:nvSpPr>
        <p:spPr>
          <a:xfrm>
            <a:off x="6206076" y="1340149"/>
            <a:ext cx="560687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7" name="Text Placeholder 2">
            <a:extLst>
              <a:ext uri="{FF2B5EF4-FFF2-40B4-BE49-F238E27FC236}">
                <a16:creationId xmlns:a16="http://schemas.microsoft.com/office/drawing/2014/main" id="{A806BA74-A79C-4C61-8E38-E315CA736B62}"/>
              </a:ext>
            </a:extLst>
          </p:cNvPr>
          <p:cNvSpPr>
            <a:spLocks noGrp="1"/>
          </p:cNvSpPr>
          <p:nvPr>
            <p:ph type="body" sz="quarter" idx="99" hasCustomPrompt="1"/>
          </p:nvPr>
        </p:nvSpPr>
        <p:spPr>
          <a:xfrm>
            <a:off x="6206076" y="1528560"/>
            <a:ext cx="560687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cxnSp>
        <p:nvCxnSpPr>
          <p:cNvPr id="27" name="Conector Reto 11">
            <a:extLst>
              <a:ext uri="{FF2B5EF4-FFF2-40B4-BE49-F238E27FC236}">
                <a16:creationId xmlns:a16="http://schemas.microsoft.com/office/drawing/2014/main" id="{64600A49-55D0-446C-8894-400A82406787}"/>
              </a:ext>
            </a:extLst>
          </p:cNvPr>
          <p:cNvCxnSpPr>
            <a:cxnSpLocks/>
          </p:cNvCxnSpPr>
          <p:nvPr/>
        </p:nvCxnSpPr>
        <p:spPr>
          <a:xfrm>
            <a:off x="6096000" y="1386070"/>
            <a:ext cx="0" cy="22857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13">
            <a:extLst>
              <a:ext uri="{FF2B5EF4-FFF2-40B4-BE49-F238E27FC236}">
                <a16:creationId xmlns:a16="http://schemas.microsoft.com/office/drawing/2014/main" id="{9524C196-7C30-4E4C-B5C0-7189D93E65AC}"/>
              </a:ext>
            </a:extLst>
          </p:cNvPr>
          <p:cNvSpPr>
            <a:spLocks noGrp="1"/>
          </p:cNvSpPr>
          <p:nvPr>
            <p:ph sz="quarter" idx="109"/>
          </p:nvPr>
        </p:nvSpPr>
        <p:spPr>
          <a:xfrm>
            <a:off x="391777" y="1724026"/>
            <a:ext cx="5604922" cy="1788719"/>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6" name="Content Placeholder 13">
            <a:extLst>
              <a:ext uri="{FF2B5EF4-FFF2-40B4-BE49-F238E27FC236}">
                <a16:creationId xmlns:a16="http://schemas.microsoft.com/office/drawing/2014/main" id="{86FD4598-7F74-4C0C-9C57-3BA62AC0EABC}"/>
              </a:ext>
            </a:extLst>
          </p:cNvPr>
          <p:cNvSpPr>
            <a:spLocks noGrp="1"/>
          </p:cNvSpPr>
          <p:nvPr>
            <p:ph sz="quarter" idx="110"/>
          </p:nvPr>
        </p:nvSpPr>
        <p:spPr>
          <a:xfrm>
            <a:off x="6208033" y="1724026"/>
            <a:ext cx="5604922" cy="1788719"/>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9" name="Text Placeholder 2">
            <a:extLst>
              <a:ext uri="{FF2B5EF4-FFF2-40B4-BE49-F238E27FC236}">
                <a16:creationId xmlns:a16="http://schemas.microsoft.com/office/drawing/2014/main" id="{2BDCD26A-63CB-4D6C-BBDC-36DD684E2145}"/>
              </a:ext>
            </a:extLst>
          </p:cNvPr>
          <p:cNvSpPr>
            <a:spLocks noGrp="1"/>
          </p:cNvSpPr>
          <p:nvPr>
            <p:ph type="body" sz="quarter" idx="111"/>
          </p:nvPr>
        </p:nvSpPr>
        <p:spPr>
          <a:xfrm>
            <a:off x="391775" y="3757734"/>
            <a:ext cx="5604923"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0" name="Text Placeholder 2">
            <a:extLst>
              <a:ext uri="{FF2B5EF4-FFF2-40B4-BE49-F238E27FC236}">
                <a16:creationId xmlns:a16="http://schemas.microsoft.com/office/drawing/2014/main" id="{76998BA4-5E8A-4689-85A0-CFAFADAC6671}"/>
              </a:ext>
            </a:extLst>
          </p:cNvPr>
          <p:cNvSpPr>
            <a:spLocks noGrp="1"/>
          </p:cNvSpPr>
          <p:nvPr>
            <p:ph type="body" sz="quarter" idx="112"/>
          </p:nvPr>
        </p:nvSpPr>
        <p:spPr>
          <a:xfrm>
            <a:off x="391775" y="3946145"/>
            <a:ext cx="5604923"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1" name="Text Placeholder 2">
            <a:extLst>
              <a:ext uri="{FF2B5EF4-FFF2-40B4-BE49-F238E27FC236}">
                <a16:creationId xmlns:a16="http://schemas.microsoft.com/office/drawing/2014/main" id="{CE879555-85D2-40D2-BD48-007A64BFB5D0}"/>
              </a:ext>
            </a:extLst>
          </p:cNvPr>
          <p:cNvSpPr>
            <a:spLocks noGrp="1"/>
          </p:cNvSpPr>
          <p:nvPr>
            <p:ph type="body" sz="quarter" idx="113" hasCustomPrompt="1"/>
          </p:nvPr>
        </p:nvSpPr>
        <p:spPr>
          <a:xfrm>
            <a:off x="6206076" y="3757734"/>
            <a:ext cx="560687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42" name="Text Placeholder 2">
            <a:extLst>
              <a:ext uri="{FF2B5EF4-FFF2-40B4-BE49-F238E27FC236}">
                <a16:creationId xmlns:a16="http://schemas.microsoft.com/office/drawing/2014/main" id="{6F9ADFF4-C3A2-4F4C-A0A3-2FBF7D230635}"/>
              </a:ext>
            </a:extLst>
          </p:cNvPr>
          <p:cNvSpPr>
            <a:spLocks noGrp="1"/>
          </p:cNvSpPr>
          <p:nvPr>
            <p:ph type="body" sz="quarter" idx="114" hasCustomPrompt="1"/>
          </p:nvPr>
        </p:nvSpPr>
        <p:spPr>
          <a:xfrm>
            <a:off x="6206076" y="3946145"/>
            <a:ext cx="560687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cxnSp>
        <p:nvCxnSpPr>
          <p:cNvPr id="43" name="Conector Reto 11">
            <a:extLst>
              <a:ext uri="{FF2B5EF4-FFF2-40B4-BE49-F238E27FC236}">
                <a16:creationId xmlns:a16="http://schemas.microsoft.com/office/drawing/2014/main" id="{6399CF3C-A53F-4169-AE0A-CB9760B6035A}"/>
              </a:ext>
            </a:extLst>
          </p:cNvPr>
          <p:cNvCxnSpPr>
            <a:cxnSpLocks/>
          </p:cNvCxnSpPr>
          <p:nvPr/>
        </p:nvCxnSpPr>
        <p:spPr>
          <a:xfrm>
            <a:off x="6096000" y="3722864"/>
            <a:ext cx="0" cy="18890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13">
            <a:extLst>
              <a:ext uri="{FF2B5EF4-FFF2-40B4-BE49-F238E27FC236}">
                <a16:creationId xmlns:a16="http://schemas.microsoft.com/office/drawing/2014/main" id="{8B689FDF-D4AF-4F0D-BDE1-6CB48CD4BA37}"/>
              </a:ext>
            </a:extLst>
          </p:cNvPr>
          <p:cNvSpPr>
            <a:spLocks noGrp="1"/>
          </p:cNvSpPr>
          <p:nvPr>
            <p:ph sz="quarter" idx="115"/>
          </p:nvPr>
        </p:nvSpPr>
        <p:spPr>
          <a:xfrm>
            <a:off x="391777" y="4141612"/>
            <a:ext cx="5604922" cy="1376240"/>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45" name="Content Placeholder 13">
            <a:extLst>
              <a:ext uri="{FF2B5EF4-FFF2-40B4-BE49-F238E27FC236}">
                <a16:creationId xmlns:a16="http://schemas.microsoft.com/office/drawing/2014/main" id="{F2A123E4-44BF-4F95-9C19-35B45387092C}"/>
              </a:ext>
            </a:extLst>
          </p:cNvPr>
          <p:cNvSpPr>
            <a:spLocks noGrp="1"/>
          </p:cNvSpPr>
          <p:nvPr>
            <p:ph sz="quarter" idx="116"/>
          </p:nvPr>
        </p:nvSpPr>
        <p:spPr>
          <a:xfrm>
            <a:off x="6208033" y="4141612"/>
            <a:ext cx="5604922" cy="1376240"/>
          </a:xfrm>
          <a:prstGeom prst="rect">
            <a:avLst/>
          </a:prstGeom>
        </p:spPr>
        <p:txBody>
          <a:bodyPr lIns="0"/>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87C2314E-A204-8571-40DE-9F0D84C2F2B8}"/>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6C7C41E1-2A03-77EB-7268-A2A218A4FD95}"/>
              </a:ext>
            </a:extLst>
          </p:cNvPr>
          <p:cNvSpPr>
            <a:spLocks noGrp="1"/>
          </p:cNvSpPr>
          <p:nvPr>
            <p:ph type="body" sz="quarter" idx="119" hasCustomPrompt="1"/>
          </p:nvPr>
        </p:nvSpPr>
        <p:spPr>
          <a:xfrm>
            <a:off x="336358" y="5856427"/>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B5B2D75D-3F5E-8536-667E-94F9CB36E594}"/>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816688B7-2F9A-D733-DD72-3CB8A3E0EEC0}"/>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1791941947"/>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all Out (c/ 2) horizontal">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230DBF6A-94AF-4F69-9FA2-BE16C311BA71}"/>
              </a:ext>
            </a:extLst>
          </p:cNvPr>
          <p:cNvSpPr>
            <a:spLocks noGrp="1"/>
          </p:cNvSpPr>
          <p:nvPr>
            <p:ph type="body" sz="quarter" idx="97"/>
          </p:nvPr>
        </p:nvSpPr>
        <p:spPr>
          <a:xfrm>
            <a:off x="391775" y="1340149"/>
            <a:ext cx="11416588"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2A4B844D-D2ED-43F3-9106-91E15A5F9C3E}"/>
              </a:ext>
            </a:extLst>
          </p:cNvPr>
          <p:cNvSpPr>
            <a:spLocks noGrp="1"/>
          </p:cNvSpPr>
          <p:nvPr>
            <p:ph type="body" sz="quarter" idx="96"/>
          </p:nvPr>
        </p:nvSpPr>
        <p:spPr>
          <a:xfrm>
            <a:off x="391775" y="1528561"/>
            <a:ext cx="11416588"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3" name="Text Placeholder 2">
            <a:extLst>
              <a:ext uri="{FF2B5EF4-FFF2-40B4-BE49-F238E27FC236}">
                <a16:creationId xmlns:a16="http://schemas.microsoft.com/office/drawing/2014/main" id="{E2540287-64DD-4F95-B014-BC5CC5F22F7D}"/>
              </a:ext>
            </a:extLst>
          </p:cNvPr>
          <p:cNvSpPr>
            <a:spLocks noGrp="1"/>
          </p:cNvSpPr>
          <p:nvPr>
            <p:ph type="body" sz="quarter" idx="101"/>
          </p:nvPr>
        </p:nvSpPr>
        <p:spPr>
          <a:xfrm>
            <a:off x="391775" y="3754605"/>
            <a:ext cx="11421179" cy="169277"/>
          </a:xfrm>
          <a:prstGeom prst="rect">
            <a:avLst/>
          </a:prstGeom>
        </p:spPr>
        <p:txBody>
          <a:bodyPr wrap="square" lIns="0" tIns="0" rIns="0" bIns="0">
            <a:spAutoFit/>
          </a:bodyPr>
          <a:lstStyle>
            <a:lvl1pPr marL="0" indent="0">
              <a:buNone/>
              <a:defRPr sz="1100" b="1">
                <a:solidFill>
                  <a:schemeClr val="accent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4" name="Text Placeholder 2">
            <a:extLst>
              <a:ext uri="{FF2B5EF4-FFF2-40B4-BE49-F238E27FC236}">
                <a16:creationId xmlns:a16="http://schemas.microsoft.com/office/drawing/2014/main" id="{933C3C1D-0089-4AED-B333-6A1101FF0D2B}"/>
              </a:ext>
            </a:extLst>
          </p:cNvPr>
          <p:cNvSpPr>
            <a:spLocks noGrp="1"/>
          </p:cNvSpPr>
          <p:nvPr>
            <p:ph type="body" sz="quarter" idx="102"/>
          </p:nvPr>
        </p:nvSpPr>
        <p:spPr>
          <a:xfrm>
            <a:off x="391775" y="3943016"/>
            <a:ext cx="11421179" cy="123111"/>
          </a:xfrm>
          <a:prstGeom prst="rect">
            <a:avLst/>
          </a:prstGeom>
        </p:spPr>
        <p:txBody>
          <a:bodyPr wrap="square" lIns="0" tIns="0" rIns="0" bIns="0">
            <a:spAutoFit/>
          </a:bodyPr>
          <a:lstStyle>
            <a:lvl1pPr marL="0" indent="0">
              <a:buNone/>
              <a:defRPr sz="800">
                <a:solidFill>
                  <a:schemeClr val="tx1"/>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31" name="Content Placeholder 13">
            <a:extLst>
              <a:ext uri="{FF2B5EF4-FFF2-40B4-BE49-F238E27FC236}">
                <a16:creationId xmlns:a16="http://schemas.microsoft.com/office/drawing/2014/main" id="{81E40F46-36BA-4180-AC29-9B4BA8F616F6}"/>
              </a:ext>
            </a:extLst>
          </p:cNvPr>
          <p:cNvSpPr>
            <a:spLocks noGrp="1"/>
          </p:cNvSpPr>
          <p:nvPr>
            <p:ph sz="quarter" idx="109"/>
          </p:nvPr>
        </p:nvSpPr>
        <p:spPr>
          <a:xfrm>
            <a:off x="391776" y="1724026"/>
            <a:ext cx="11416586" cy="1788719"/>
          </a:xfrm>
          <a:prstGeom prst="rect">
            <a:avLst/>
          </a:prstGeom>
        </p:spPr>
        <p:txBody>
          <a:bodyPr lIns="0"/>
          <a:lstStyle>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34" name="Content Placeholder 13">
            <a:extLst>
              <a:ext uri="{FF2B5EF4-FFF2-40B4-BE49-F238E27FC236}">
                <a16:creationId xmlns:a16="http://schemas.microsoft.com/office/drawing/2014/main" id="{1604867D-FE17-4F6D-880B-063E301976F0}"/>
              </a:ext>
            </a:extLst>
          </p:cNvPr>
          <p:cNvSpPr>
            <a:spLocks noGrp="1"/>
          </p:cNvSpPr>
          <p:nvPr>
            <p:ph sz="quarter" idx="111"/>
          </p:nvPr>
        </p:nvSpPr>
        <p:spPr>
          <a:xfrm>
            <a:off x="391777" y="4148813"/>
            <a:ext cx="11421178" cy="1457437"/>
          </a:xfrm>
          <a:prstGeom prst="rect">
            <a:avLst/>
          </a:prstGeom>
        </p:spPr>
        <p:txBody>
          <a:bodyPr lIns="0"/>
          <a:lstStyle>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9" name="Rectangle 8">
            <a:extLst>
              <a:ext uri="{FF2B5EF4-FFF2-40B4-BE49-F238E27FC236}">
                <a16:creationId xmlns:a16="http://schemas.microsoft.com/office/drawing/2014/main" id="{A1331405-E9EF-384F-05DE-6EB434B5C33F}"/>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5228E2E7-A19E-0472-0B9E-0F50BA985951}"/>
              </a:ext>
            </a:extLst>
          </p:cNvPr>
          <p:cNvSpPr>
            <a:spLocks noGrp="1"/>
          </p:cNvSpPr>
          <p:nvPr>
            <p:ph type="body" sz="quarter" idx="119" hasCustomPrompt="1"/>
          </p:nvPr>
        </p:nvSpPr>
        <p:spPr>
          <a:xfrm>
            <a:off x="336358" y="5856428"/>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31BE4889-1BB7-BED4-CDF5-C039E918897E}"/>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6" name="Title 3">
            <a:extLst>
              <a:ext uri="{FF2B5EF4-FFF2-40B4-BE49-F238E27FC236}">
                <a16:creationId xmlns:a16="http://schemas.microsoft.com/office/drawing/2014/main" id="{1B1141D5-D417-EBBF-A918-6085011AA488}"/>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937221551"/>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691B07-E494-0DDB-4FAA-A0FE213A93CE}"/>
              </a:ext>
            </a:extLst>
          </p:cNvPr>
          <p:cNvSpPr/>
          <p:nvPr/>
        </p:nvSpPr>
        <p:spPr>
          <a:xfrm>
            <a:off x="154792" y="1270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02F159BC-840C-EED0-DE0C-0D108A751014}"/>
              </a:ext>
            </a:extLst>
          </p:cNvPr>
          <p:cNvSpPr>
            <a:spLocks noGrp="1"/>
          </p:cNvSpPr>
          <p:nvPr>
            <p:ph type="body" sz="quarter" idx="119" hasCustomPrompt="1"/>
          </p:nvPr>
        </p:nvSpPr>
        <p:spPr>
          <a:xfrm>
            <a:off x="336358" y="5829257"/>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644E5661-9A7F-DE1A-54DD-9EAC0C4F6780}"/>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7" name="Title 3">
            <a:extLst>
              <a:ext uri="{FF2B5EF4-FFF2-40B4-BE49-F238E27FC236}">
                <a16:creationId xmlns:a16="http://schemas.microsoft.com/office/drawing/2014/main" id="{B6812582-6289-68E6-1509-484B1341F52B}"/>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4984089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PRESENTAÇÃO DE RESULTADOS" preserve="1" userDrawn="1">
  <p:cSld name="APRESENTAÇÃO DE RESULTADOS">
    <p:spTree>
      <p:nvGrpSpPr>
        <p:cNvPr id="1" name="Shape 11"/>
        <p:cNvGrpSpPr/>
        <p:nvPr/>
      </p:nvGrpSpPr>
      <p:grpSpPr>
        <a:xfrm>
          <a:off x="0" y="0"/>
          <a:ext cx="0" cy="0"/>
          <a:chOff x="0" y="0"/>
          <a:chExt cx="0" cy="0"/>
        </a:xfrm>
      </p:grpSpPr>
      <p:sp>
        <p:nvSpPr>
          <p:cNvPr id="9" name="Rectangle 8">
            <a:extLst>
              <a:ext uri="{FF2B5EF4-FFF2-40B4-BE49-F238E27FC236}">
                <a16:creationId xmlns:a16="http://schemas.microsoft.com/office/drawing/2014/main" id="{7F3F0282-DD69-1180-E34A-079436FF5697}"/>
              </a:ext>
            </a:extLst>
          </p:cNvPr>
          <p:cNvSpPr/>
          <p:nvPr/>
        </p:nvSpPr>
        <p:spPr>
          <a:xfrm>
            <a:off x="154792" y="1270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3" name="Text Placeholder 2">
            <a:extLst>
              <a:ext uri="{FF2B5EF4-FFF2-40B4-BE49-F238E27FC236}">
                <a16:creationId xmlns:a16="http://schemas.microsoft.com/office/drawing/2014/main" id="{286D80E9-CB33-824B-9B65-BC3D0DC3ACB7}"/>
              </a:ext>
            </a:extLst>
          </p:cNvPr>
          <p:cNvSpPr>
            <a:spLocks noGrp="1"/>
          </p:cNvSpPr>
          <p:nvPr>
            <p:ph type="body" sz="quarter" idx="119" hasCustomPrompt="1"/>
          </p:nvPr>
        </p:nvSpPr>
        <p:spPr>
          <a:xfrm>
            <a:off x="336358" y="5856428"/>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5" name="Text Placeholder 2">
            <a:extLst>
              <a:ext uri="{FF2B5EF4-FFF2-40B4-BE49-F238E27FC236}">
                <a16:creationId xmlns:a16="http://schemas.microsoft.com/office/drawing/2014/main" id="{5CC8980A-8A3E-DC38-F2B3-B4D98B3DEE19}"/>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7" name="Title 3">
            <a:extLst>
              <a:ext uri="{FF2B5EF4-FFF2-40B4-BE49-F238E27FC236}">
                <a16:creationId xmlns:a16="http://schemas.microsoft.com/office/drawing/2014/main" id="{E5B87996-9A06-91EF-E5E8-E42B30D6F050}"/>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706138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Out - Bas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85F915-9EB4-4F6C-89E5-985966D6C4F3}"/>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11" name="Text Placeholder 2">
            <a:extLst>
              <a:ext uri="{FF2B5EF4-FFF2-40B4-BE49-F238E27FC236}">
                <a16:creationId xmlns:a16="http://schemas.microsoft.com/office/drawing/2014/main" id="{34C34050-3230-4740-822D-704A88B76BC2}"/>
              </a:ext>
            </a:extLst>
          </p:cNvPr>
          <p:cNvSpPr>
            <a:spLocks noGrp="1"/>
          </p:cNvSpPr>
          <p:nvPr>
            <p:ph type="body" sz="quarter" idx="119" hasCustomPrompt="1"/>
          </p:nvPr>
        </p:nvSpPr>
        <p:spPr>
          <a:xfrm>
            <a:off x="391775" y="6504793"/>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4" name="Text Placeholder 2">
            <a:extLst>
              <a:ext uri="{FF2B5EF4-FFF2-40B4-BE49-F238E27FC236}">
                <a16:creationId xmlns:a16="http://schemas.microsoft.com/office/drawing/2014/main" id="{9645D32F-D6EA-82D7-6267-DD783D472F74}"/>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5" name="Title 3">
            <a:extLst>
              <a:ext uri="{FF2B5EF4-FFF2-40B4-BE49-F238E27FC236}">
                <a16:creationId xmlns:a16="http://schemas.microsoft.com/office/drawing/2014/main" id="{BE69050E-40E3-49A5-80D2-66FECAB61E47}"/>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1331739883"/>
      </p:ext>
    </p:extLst>
  </p:cSld>
  <p:clrMapOvr>
    <a:masterClrMapping/>
  </p:clrMapOvr>
  <p:extLst>
    <p:ext uri="{DCECCB84-F9BA-43D5-87BE-67443E8EF086}">
      <p15:sldGuideLst xmlns:p15="http://schemas.microsoft.com/office/powerpoint/2012/main">
        <p15:guide id="3" pos="194">
          <p15:clr>
            <a:srgbClr val="F26B43"/>
          </p15:clr>
        </p15:guide>
        <p15:guide id="13" pos="6046">
          <p15:clr>
            <a:srgbClr val="F26B43"/>
          </p15:clr>
        </p15:guide>
        <p15:guide id="14" orient="horz" pos="268">
          <p15:clr>
            <a:srgbClr val="F26B43"/>
          </p15:clr>
        </p15:guide>
        <p15:guide id="15" orient="horz" pos="3952">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all Out - Base">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4C34050-3230-4740-822D-704A88B76BC2}"/>
              </a:ext>
            </a:extLst>
          </p:cNvPr>
          <p:cNvSpPr>
            <a:spLocks noGrp="1"/>
          </p:cNvSpPr>
          <p:nvPr>
            <p:ph type="body" sz="quarter" idx="119" hasCustomPrompt="1"/>
          </p:nvPr>
        </p:nvSpPr>
        <p:spPr>
          <a:xfrm>
            <a:off x="336358" y="5838316"/>
            <a:ext cx="8518768" cy="107722"/>
          </a:xfrm>
          <a:prstGeom prst="rect">
            <a:avLst/>
          </a:prstGeom>
        </p:spPr>
        <p:txBody>
          <a:bodyPr wrap="square" lIns="0" tIns="0" rIns="0" bIns="0" anchor="b" anchorCtr="0">
            <a:noAutofit/>
          </a:bodyPr>
          <a:lstStyle>
            <a:lvl1pPr marL="0" indent="0">
              <a:buClr>
                <a:schemeClr val="tx2"/>
              </a:buClr>
              <a:buFont typeface="+mj-lt"/>
              <a:buNone/>
              <a:defRPr sz="700" b="0">
                <a:solidFill>
                  <a:schemeClr val="tx2"/>
                </a:solidFill>
                <a:latin typeface="+mj-lt"/>
              </a:defRPr>
            </a:lvl1pPr>
            <a:lvl2pPr marL="0" indent="-108000">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8" name="Rectangle 7">
            <a:extLst>
              <a:ext uri="{FF2B5EF4-FFF2-40B4-BE49-F238E27FC236}">
                <a16:creationId xmlns:a16="http://schemas.microsoft.com/office/drawing/2014/main" id="{37BB41E3-7A7C-C359-2196-191F7AA7C66F}"/>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2" name="Text Placeholder 2">
            <a:extLst>
              <a:ext uri="{FF2B5EF4-FFF2-40B4-BE49-F238E27FC236}">
                <a16:creationId xmlns:a16="http://schemas.microsoft.com/office/drawing/2014/main" id="{3F257976-8794-2191-339A-8D142CF2A2B3}"/>
              </a:ext>
            </a:extLst>
          </p:cNvPr>
          <p:cNvSpPr>
            <a:spLocks noGrp="1" noChangeAspect="1"/>
          </p:cNvSpPr>
          <p:nvPr>
            <p:ph type="body" sz="quarter" idx="100"/>
          </p:nvPr>
        </p:nvSpPr>
        <p:spPr>
          <a:xfrm>
            <a:off x="391774" y="732751"/>
            <a:ext cx="11421136" cy="184666"/>
          </a:xfrm>
          <a:prstGeom prst="rect">
            <a:avLst/>
          </a:prstGeom>
        </p:spPr>
        <p:txBody>
          <a:bodyPr vert="horz" wrap="square" lIns="0" tIns="0" rIns="0" bIns="0" rtlCol="0">
            <a:noAutofit/>
          </a:bodyPr>
          <a:lstStyle>
            <a:lvl1pPr marL="0" indent="0">
              <a:buClr>
                <a:schemeClr val="accent1"/>
              </a:buClr>
              <a:buFont typeface="Wingdings" panose="05000000000000000000" pitchFamily="2" charset="2"/>
              <a:buNone/>
              <a:defRPr lang="en-US" sz="1200" b="0">
                <a:solidFill>
                  <a:schemeClr val="accent6"/>
                </a:solidFill>
              </a:defRPr>
            </a:lvl1pPr>
          </a:lstStyle>
          <a:p>
            <a:pPr marL="171450" lvl="0" indent="-171450"/>
            <a:r>
              <a:rPr lang="en-US" dirty="0"/>
              <a:t>Click to edit Master text styles</a:t>
            </a:r>
          </a:p>
        </p:txBody>
      </p:sp>
      <p:sp>
        <p:nvSpPr>
          <p:cNvPr id="3" name="Title 3">
            <a:extLst>
              <a:ext uri="{FF2B5EF4-FFF2-40B4-BE49-F238E27FC236}">
                <a16:creationId xmlns:a16="http://schemas.microsoft.com/office/drawing/2014/main" id="{4A16AF8C-DA6F-B04A-D217-01AB75FC7A1A}"/>
              </a:ext>
            </a:extLst>
          </p:cNvPr>
          <p:cNvSpPr>
            <a:spLocks noGrp="1"/>
          </p:cNvSpPr>
          <p:nvPr>
            <p:ph type="title"/>
          </p:nvPr>
        </p:nvSpPr>
        <p:spPr>
          <a:xfrm>
            <a:off x="389994" y="276642"/>
            <a:ext cx="11422960" cy="430887"/>
          </a:xfrm>
          <a:prstGeom prst="rect">
            <a:avLst/>
          </a:prstGeom>
          <a:noFill/>
        </p:spPr>
        <p:txBody>
          <a:bodyPr wrap="square" lIns="0" rtlCol="0" anchor="b" anchorCtr="0">
            <a:spAutoFit/>
          </a:bodyPr>
          <a:lstStyle>
            <a:lvl1pPr>
              <a:defRPr kumimoji="0" lang="pt-BR" sz="2200" b="1" i="0" u="none" strike="noStrike" cap="none" spc="0" normalizeH="0" baseline="0" dirty="0">
                <a:ln>
                  <a:noFill/>
                </a:ln>
                <a:solidFill>
                  <a:schemeClr val="accent1"/>
                </a:solidFill>
                <a:effectLst/>
                <a:uLnTx/>
                <a:uFillTx/>
                <a:ea typeface="+mn-ea"/>
                <a:cs typeface="Calibri Light" panose="020F0302020204030204" pitchFamily="34" charset="0"/>
              </a:defRPr>
            </a:lvl1pPr>
          </a:lstStyle>
          <a:p>
            <a:pPr marL="0" marR="0" lvl="0" indent="0" defTabSz="457200" fontAlgn="auto">
              <a:lnSpc>
                <a:spcPct val="100000"/>
              </a:lnSpc>
              <a:spcBef>
                <a:spcPts val="0"/>
              </a:spcBef>
              <a:spcAft>
                <a:spcPts val="0"/>
              </a:spcAft>
              <a:buClrTx/>
              <a:buSzTx/>
              <a:buFontTx/>
              <a:tabLst/>
            </a:pPr>
            <a:r>
              <a:rPr lang="en-US" dirty="0"/>
              <a:t>Click to edit Master title style</a:t>
            </a:r>
            <a:endParaRPr lang="pt-BR" dirty="0"/>
          </a:p>
        </p:txBody>
      </p:sp>
    </p:spTree>
    <p:extLst>
      <p:ext uri="{BB962C8B-B14F-4D97-AF65-F5344CB8AC3E}">
        <p14:creationId xmlns:p14="http://schemas.microsoft.com/office/powerpoint/2010/main" val="1430027849"/>
      </p:ext>
    </p:extLst>
  </p:cSld>
  <p:clrMapOvr>
    <a:masterClrMapping/>
  </p:clrMapOvr>
  <p:extLst>
    <p:ext uri="{DCECCB84-F9BA-43D5-87BE-67443E8EF086}">
      <p15:sldGuideLst xmlns:p15="http://schemas.microsoft.com/office/powerpoint/2012/main">
        <p15:guide id="3" pos="239">
          <p15:clr>
            <a:srgbClr val="F26B43"/>
          </p15:clr>
        </p15:guide>
        <p15:guide id="13" pos="7441">
          <p15:clr>
            <a:srgbClr val="F26B43"/>
          </p15:clr>
        </p15:guide>
        <p15:guide id="16" pos="194">
          <p15:clr>
            <a:srgbClr val="F26B43"/>
          </p15:clr>
        </p15:guide>
        <p15:guide id="17" pos="6046">
          <p15:clr>
            <a:srgbClr val="F26B43"/>
          </p15:clr>
        </p15:guide>
        <p15:guide id="18" orient="horz" pos="268">
          <p15:clr>
            <a:srgbClr val="F26B43"/>
          </p15:clr>
        </p15:guide>
        <p15:guide id="19" orient="horz" pos="3952">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ags" Target="../tags/tag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2.jpe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482467D-A1AA-4942-AC64-DCE7B657D95C}"/>
              </a:ext>
            </a:extLst>
          </p:cNvPr>
          <p:cNvSpPr/>
          <p:nvPr/>
        </p:nvSpPr>
        <p:spPr>
          <a:xfrm>
            <a:off x="11351559" y="5505451"/>
            <a:ext cx="462665" cy="58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61" name="Slide Number Placeholder 5">
            <a:extLst>
              <a:ext uri="{FF2B5EF4-FFF2-40B4-BE49-F238E27FC236}">
                <a16:creationId xmlns:a16="http://schemas.microsoft.com/office/drawing/2014/main" id="{90F9ECC7-4890-4B4C-9ADA-1491CA23329F}"/>
              </a:ext>
            </a:extLst>
          </p:cNvPr>
          <p:cNvSpPr txBox="1">
            <a:spLocks noGrp="1"/>
          </p:cNvSpPr>
          <p:nvPr>
            <p:custDataLst>
              <p:tags r:id="rId10"/>
            </p:custDataLst>
          </p:nvPr>
        </p:nvSpPr>
        <p:spPr bwMode="auto">
          <a:xfrm>
            <a:off x="11354136" y="5648606"/>
            <a:ext cx="457510" cy="168275"/>
          </a:xfrm>
          <a:prstGeom prst="rect">
            <a:avLst/>
          </a:prstGeom>
          <a:noFill/>
          <a:ln w="9525">
            <a:noFill/>
            <a:miter lim="800000"/>
            <a:headEnd/>
            <a:tailEnd/>
          </a:ln>
        </p:spPr>
        <p:txBody>
          <a:bodyPr lIns="0" tIns="0" rIns="0" bIns="0" anchor="ctr"/>
          <a:lstStyle/>
          <a:p>
            <a:pPr algn="ctr" defTabSz="1006375" eaLnBrk="1" hangingPunct="1">
              <a:buClrTx/>
              <a:buFontTx/>
              <a:buNone/>
              <a:defRPr/>
            </a:pPr>
            <a:fld id="{C19A8275-F4EF-46A8-8743-E28548654E46}" type="slidenum">
              <a:rPr lang="pt-BR" sz="800" smtClean="0">
                <a:solidFill>
                  <a:schemeClr val="tx1"/>
                </a:solidFill>
                <a:latin typeface="+mj-lt"/>
              </a:rPr>
              <a:pPr algn="ctr" defTabSz="1006375" eaLnBrk="1" hangingPunct="1">
                <a:buClrTx/>
                <a:buFontTx/>
                <a:buNone/>
                <a:defRPr/>
              </a:pPr>
              <a:t>‹#›</a:t>
            </a:fld>
            <a:endParaRPr lang="pt-BR" sz="800" dirty="0">
              <a:solidFill>
                <a:schemeClr val="tx1"/>
              </a:solidFill>
              <a:latin typeface="+mj-lt"/>
            </a:endParaRPr>
          </a:p>
        </p:txBody>
      </p:sp>
      <p:pic>
        <p:nvPicPr>
          <p:cNvPr id="22" name="Picture 2" descr="Seja SOL">
            <a:extLst>
              <a:ext uri="{FF2B5EF4-FFF2-40B4-BE49-F238E27FC236}">
                <a16:creationId xmlns:a16="http://schemas.microsoft.com/office/drawing/2014/main" id="{3EC9EDAF-60BD-4D28-8754-31926BFB24D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8628" y="5419858"/>
            <a:ext cx="653556" cy="653556"/>
          </a:xfrm>
          <a:prstGeom prst="rect">
            <a:avLst/>
          </a:prstGeom>
          <a:noFill/>
          <a:extLst>
            <a:ext uri="{909E8E84-426E-40DD-AFC4-6F175D3DCCD1}">
              <a14:hiddenFill xmlns:a14="http://schemas.microsoft.com/office/drawing/2010/main">
                <a:solidFill>
                  <a:srgbClr val="FFFFFF"/>
                </a:solidFill>
              </a14:hiddenFill>
            </a:ext>
          </a:extLst>
        </p:spPr>
      </p:pic>
      <p:sp>
        <p:nvSpPr>
          <p:cNvPr id="23" name="Retângulo 12">
            <a:extLst>
              <a:ext uri="{FF2B5EF4-FFF2-40B4-BE49-F238E27FC236}">
                <a16:creationId xmlns:a16="http://schemas.microsoft.com/office/drawing/2014/main" id="{5C6DF4CA-14AF-42CA-848B-220F1642375B}"/>
              </a:ext>
            </a:extLst>
          </p:cNvPr>
          <p:cNvSpPr/>
          <p:nvPr/>
        </p:nvSpPr>
        <p:spPr>
          <a:xfrm>
            <a:off x="0" y="0"/>
            <a:ext cx="12192000" cy="49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95115" rtl="0" eaLnBrk="1" fontAlgn="auto" latinLnBrk="0" hangingPunct="1">
              <a:lnSpc>
                <a:spcPct val="100000"/>
              </a:lnSpc>
              <a:spcBef>
                <a:spcPts val="0"/>
              </a:spcBef>
              <a:spcAft>
                <a:spcPts val="0"/>
              </a:spcAft>
              <a:buClrTx/>
              <a:buSzTx/>
              <a:buFontTx/>
              <a:buNone/>
              <a:tabLst/>
              <a:defRPr/>
            </a:pPr>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24" name="Retângulo 5">
            <a:extLst>
              <a:ext uri="{FF2B5EF4-FFF2-40B4-BE49-F238E27FC236}">
                <a16:creationId xmlns:a16="http://schemas.microsoft.com/office/drawing/2014/main" id="{CDB71D79-92FC-4B9E-B20B-18D591C1DFC8}"/>
              </a:ext>
            </a:extLst>
          </p:cNvPr>
          <p:cNvSpPr/>
          <p:nvPr/>
        </p:nvSpPr>
        <p:spPr>
          <a:xfrm>
            <a:off x="0"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600" b="1" dirty="0">
                <a:solidFill>
                  <a:schemeClr val="tx1"/>
                </a:solidFill>
                <a:latin typeface="+mn-lt"/>
                <a:ea typeface="Verdana" panose="020B0604030504040204" pitchFamily="34" charset="0"/>
                <a:cs typeface="Arial" panose="020B0604020202020204" pitchFamily="34" charset="0"/>
              </a:rPr>
              <a:t>LEIA O REGULAMENTO DO FUNDO ANTES DE ACEITAR A OFERTA, EM ESPECIAL O ANEXO "FATORES DE RISCO"</a:t>
            </a:r>
          </a:p>
          <a:p>
            <a:pPr algn="ctr"/>
            <a:endParaRPr lang="pt-BR" sz="700" dirty="0">
              <a:solidFill>
                <a:schemeClr val="tx1"/>
              </a:solidFill>
              <a:latin typeface="+mn-lt"/>
            </a:endParaRPr>
          </a:p>
        </p:txBody>
      </p:sp>
      <p:sp>
        <p:nvSpPr>
          <p:cNvPr id="2" name="Text Placeholder 1">
            <a:extLst>
              <a:ext uri="{FF2B5EF4-FFF2-40B4-BE49-F238E27FC236}">
                <a16:creationId xmlns:a16="http://schemas.microsoft.com/office/drawing/2014/main" id="{66032A90-4ABC-4F99-8549-19C3359764BE}"/>
              </a:ext>
            </a:extLst>
          </p:cNvPr>
          <p:cNvSpPr>
            <a:spLocks noGrp="1"/>
          </p:cNvSpPr>
          <p:nvPr>
            <p:ph type="body" idx="1"/>
          </p:nvPr>
        </p:nvSpPr>
        <p:spPr>
          <a:xfrm>
            <a:off x="102781" y="69128"/>
            <a:ext cx="2983754" cy="9266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
        <p:nvSpPr>
          <p:cNvPr id="3" name="Footer Placeholder 2">
            <a:extLst>
              <a:ext uri="{FF2B5EF4-FFF2-40B4-BE49-F238E27FC236}">
                <a16:creationId xmlns:a16="http://schemas.microsoft.com/office/drawing/2014/main" id="{24722F25-45E4-4DD8-8138-0F7469773C79}"/>
              </a:ext>
            </a:extLst>
          </p:cNvPr>
          <p:cNvSpPr>
            <a:spLocks noGrp="1"/>
          </p:cNvSpPr>
          <p:nvPr>
            <p:ph type="ftr" sz="quarter" idx="3"/>
          </p:nvPr>
        </p:nvSpPr>
        <p:spPr>
          <a:xfrm>
            <a:off x="102782" y="6613753"/>
            <a:ext cx="4114800" cy="107722"/>
          </a:xfrm>
          <a:prstGeom prst="rect">
            <a:avLst/>
          </a:prstGeom>
        </p:spPr>
        <p:txBody>
          <a:bodyPr vert="horz" wrap="square" lIns="0" tIns="0" rIns="0" bIns="0" rtlCol="0" anchor="b" anchorCtr="0">
            <a:spAutoFit/>
          </a:bodyPr>
          <a:lstStyle>
            <a:lvl1pPr>
              <a:defRPr lang="pt-BR" sz="700" b="0" dirty="0">
                <a:solidFill>
                  <a:schemeClr val="tx2"/>
                </a:solidFill>
                <a:latin typeface="+mj-lt"/>
              </a:defRPr>
            </a:lvl1pPr>
          </a:lstStyle>
          <a:p>
            <a:pPr defTabSz="914400">
              <a:buClr>
                <a:schemeClr val="bg2"/>
              </a:buClr>
            </a:pPr>
            <a:endParaRPr lang="pt-BR" dirty="0"/>
          </a:p>
        </p:txBody>
      </p:sp>
      <p:sp>
        <p:nvSpPr>
          <p:cNvPr id="40" name="Retângulo 9">
            <a:extLst>
              <a:ext uri="{FF2B5EF4-FFF2-40B4-BE49-F238E27FC236}">
                <a16:creationId xmlns:a16="http://schemas.microsoft.com/office/drawing/2014/main" id="{91FAB51C-3CB5-4B30-A04A-4E4C90ACCCA1}"/>
              </a:ext>
            </a:extLst>
          </p:cNvPr>
          <p:cNvSpPr/>
          <p:nvPr/>
        </p:nvSpPr>
        <p:spPr>
          <a:xfrm>
            <a:off x="-1098513" y="1"/>
            <a:ext cx="900218" cy="169277"/>
          </a:xfrm>
          <a:prstGeom prst="rect">
            <a:avLst/>
          </a:prstGeom>
        </p:spPr>
        <p:txBody>
          <a:bodyPr wrap="square" lIns="0" tIns="0" rIns="0" bIns="0">
            <a:spAutoFit/>
          </a:bodyPr>
          <a:lstStyle/>
          <a:p>
            <a:pPr algn="l"/>
            <a:r>
              <a:rPr lang="pt-BR" sz="1100" dirty="0">
                <a:latin typeface="+mj-lt"/>
                <a:cs typeface="Calibri Light" panose="020F0302020204030204" pitchFamily="34" charset="0"/>
              </a:rPr>
              <a:t>Cores RGB</a:t>
            </a:r>
          </a:p>
        </p:txBody>
      </p:sp>
      <p:sp>
        <p:nvSpPr>
          <p:cNvPr id="41" name="Rectangle 40">
            <a:extLst>
              <a:ext uri="{FF2B5EF4-FFF2-40B4-BE49-F238E27FC236}">
                <a16:creationId xmlns:a16="http://schemas.microsoft.com/office/drawing/2014/main" id="{C9A547A7-6959-45CB-B421-FB6748EE46AC}"/>
              </a:ext>
            </a:extLst>
          </p:cNvPr>
          <p:cNvSpPr/>
          <p:nvPr/>
        </p:nvSpPr>
        <p:spPr>
          <a:xfrm>
            <a:off x="-1289997" y="2668709"/>
            <a:ext cx="1091702" cy="26458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algn="l"/>
            <a:r>
              <a:rPr lang="pt-BR" sz="900" b="1" dirty="0">
                <a:solidFill>
                  <a:schemeClr val="tx1"/>
                </a:solidFill>
                <a:latin typeface="+mj-lt"/>
              </a:rPr>
              <a:t>Título: </a:t>
            </a:r>
            <a:br>
              <a:rPr lang="pt-BR" sz="900" b="1" dirty="0">
                <a:solidFill>
                  <a:schemeClr val="tx1"/>
                </a:solidFill>
                <a:latin typeface="+mj-lt"/>
              </a:rPr>
            </a:br>
            <a:r>
              <a:rPr lang="pt-BR" sz="900" b="0" dirty="0">
                <a:solidFill>
                  <a:schemeClr val="tx1"/>
                </a:solidFill>
                <a:latin typeface="+mj-lt"/>
              </a:rPr>
              <a:t>Arial c/ bold 22</a:t>
            </a:r>
          </a:p>
          <a:p>
            <a:pPr algn="l"/>
            <a:endParaRPr lang="pt-BR" sz="900" b="1" dirty="0">
              <a:solidFill>
                <a:schemeClr val="tx1"/>
              </a:solidFill>
              <a:latin typeface="+mj-lt"/>
            </a:endParaRPr>
          </a:p>
          <a:p>
            <a:pPr algn="l"/>
            <a:br>
              <a:rPr lang="pt-BR" sz="900" b="1" dirty="0">
                <a:solidFill>
                  <a:schemeClr val="tx1"/>
                </a:solidFill>
                <a:latin typeface="+mj-lt"/>
              </a:rPr>
            </a:br>
            <a:r>
              <a:rPr lang="pt-BR" sz="900" b="1" dirty="0">
                <a:solidFill>
                  <a:schemeClr val="tx1"/>
                </a:solidFill>
                <a:latin typeface="+mj-lt"/>
              </a:rPr>
              <a:t>Mensagem: </a:t>
            </a:r>
            <a:br>
              <a:rPr lang="pt-BR" sz="900" b="1" dirty="0">
                <a:solidFill>
                  <a:schemeClr val="tx1"/>
                </a:solidFill>
                <a:latin typeface="+mj-lt"/>
              </a:rPr>
            </a:br>
            <a:r>
              <a:rPr lang="pt-BR" sz="900" b="0" dirty="0">
                <a:solidFill>
                  <a:schemeClr val="tx1"/>
                </a:solidFill>
                <a:latin typeface="+mj-lt"/>
              </a:rPr>
              <a:t>Arial 12</a:t>
            </a:r>
          </a:p>
          <a:p>
            <a:pPr algn="l"/>
            <a:endParaRPr lang="pt-BR" sz="900" b="0" dirty="0">
              <a:solidFill>
                <a:schemeClr val="tx1"/>
              </a:solidFill>
              <a:latin typeface="+mj-lt"/>
            </a:endParaRPr>
          </a:p>
          <a:p>
            <a:pPr algn="l"/>
            <a:endParaRPr lang="pt-BR" sz="900" b="0"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900" b="1" dirty="0">
                <a:solidFill>
                  <a:schemeClr val="tx1"/>
                </a:solidFill>
                <a:latin typeface="+mj-lt"/>
              </a:rPr>
              <a:t>Quadrantes: </a:t>
            </a:r>
            <a:br>
              <a:rPr lang="pt-BR" sz="900" b="1" dirty="0">
                <a:solidFill>
                  <a:schemeClr val="tx1"/>
                </a:solidFill>
                <a:latin typeface="+mj-lt"/>
              </a:rPr>
            </a:br>
            <a:r>
              <a:rPr lang="pt-BR" sz="900" b="0" dirty="0">
                <a:solidFill>
                  <a:schemeClr val="tx1"/>
                </a:solidFill>
                <a:latin typeface="+mj-lt"/>
              </a:rPr>
              <a:t>Arial c/ bold 11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pt-BR" sz="900" b="1"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br>
              <a:rPr lang="pt-BR" sz="900" b="1" dirty="0">
                <a:solidFill>
                  <a:schemeClr val="tx1"/>
                </a:solidFill>
                <a:latin typeface="+mj-lt"/>
              </a:rPr>
            </a:br>
            <a:r>
              <a:rPr lang="pt-BR" sz="900" b="1" dirty="0">
                <a:solidFill>
                  <a:schemeClr val="tx1"/>
                </a:solidFill>
                <a:latin typeface="+mj-lt"/>
              </a:rPr>
              <a:t>Texto: </a:t>
            </a:r>
            <a:br>
              <a:rPr lang="pt-BR" sz="900" b="1" dirty="0">
                <a:solidFill>
                  <a:schemeClr val="tx1"/>
                </a:solidFill>
                <a:latin typeface="+mj-lt"/>
              </a:rPr>
            </a:br>
            <a:r>
              <a:rPr lang="pt-BR" sz="900" b="0" dirty="0">
                <a:solidFill>
                  <a:schemeClr val="tx1"/>
                </a:solidFill>
                <a:latin typeface="+mj-lt"/>
              </a:rPr>
              <a:t>Arial 10 </a:t>
            </a:r>
          </a:p>
          <a:p>
            <a:pPr marL="0" marR="0" lvl="0" indent="0" algn="l" defTabSz="457200" rtl="0" eaLnBrk="1" fontAlgn="auto" latinLnBrk="0" hangingPunct="1">
              <a:lnSpc>
                <a:spcPct val="100000"/>
              </a:lnSpc>
              <a:spcBef>
                <a:spcPts val="0"/>
              </a:spcBef>
              <a:spcAft>
                <a:spcPts val="0"/>
              </a:spcAft>
              <a:buClrTx/>
              <a:buSzTx/>
              <a:buFontTx/>
              <a:buNone/>
              <a:tabLst/>
              <a:defRPr/>
            </a:pPr>
            <a:endParaRPr lang="pt-BR" sz="900" b="0"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pt-BR" sz="900" b="0"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900" b="1" dirty="0">
                <a:solidFill>
                  <a:schemeClr val="tx1"/>
                </a:solidFill>
                <a:latin typeface="+mj-lt"/>
              </a:rPr>
              <a:t>Footnotes:</a:t>
            </a:r>
            <a:br>
              <a:rPr lang="pt-BR" sz="900" b="1" dirty="0">
                <a:solidFill>
                  <a:schemeClr val="tx1"/>
                </a:solidFill>
                <a:latin typeface="+mj-lt"/>
              </a:rPr>
            </a:br>
            <a:r>
              <a:rPr lang="pt-BR" sz="900" b="0" dirty="0">
                <a:solidFill>
                  <a:schemeClr val="tx1"/>
                </a:solidFill>
                <a:latin typeface="+mj-lt"/>
              </a:rPr>
              <a:t>Arial 7</a:t>
            </a:r>
          </a:p>
          <a:p>
            <a:pPr algn="l"/>
            <a:endParaRPr lang="pt-BR" sz="900" b="0" dirty="0">
              <a:solidFill>
                <a:schemeClr val="tx1"/>
              </a:solidFill>
              <a:latin typeface="+mj-lt"/>
            </a:endParaRPr>
          </a:p>
        </p:txBody>
      </p:sp>
      <p:sp>
        <p:nvSpPr>
          <p:cNvPr id="42" name="Rectangle 41">
            <a:extLst>
              <a:ext uri="{FF2B5EF4-FFF2-40B4-BE49-F238E27FC236}">
                <a16:creationId xmlns:a16="http://schemas.microsoft.com/office/drawing/2014/main" id="{6A4B5E4C-D90D-4ACD-96ED-6C4EB13E4748}"/>
              </a:ext>
            </a:extLst>
          </p:cNvPr>
          <p:cNvSpPr/>
          <p:nvPr/>
        </p:nvSpPr>
        <p:spPr>
          <a:xfrm>
            <a:off x="-1212882" y="4113450"/>
            <a:ext cx="1089292" cy="135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242. 41. 32</a:t>
            </a:r>
          </a:p>
        </p:txBody>
      </p:sp>
      <p:sp>
        <p:nvSpPr>
          <p:cNvPr id="44" name="Rectangle 43">
            <a:extLst>
              <a:ext uri="{FF2B5EF4-FFF2-40B4-BE49-F238E27FC236}">
                <a16:creationId xmlns:a16="http://schemas.microsoft.com/office/drawing/2014/main" id="{DDCBFFCF-451D-4485-9F51-57679CD83B66}"/>
              </a:ext>
            </a:extLst>
          </p:cNvPr>
          <p:cNvSpPr/>
          <p:nvPr/>
        </p:nvSpPr>
        <p:spPr>
          <a:xfrm>
            <a:off x="-1212882" y="4667816"/>
            <a:ext cx="1089292" cy="1354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800" dirty="0">
                <a:solidFill>
                  <a:schemeClr val="bg1"/>
                </a:solidFill>
                <a:latin typeface="+mj-lt"/>
              </a:rPr>
              <a:t>0. 0. 0</a:t>
            </a:r>
          </a:p>
        </p:txBody>
      </p:sp>
      <p:sp>
        <p:nvSpPr>
          <p:cNvPr id="45" name="Rectangle 44">
            <a:extLst>
              <a:ext uri="{FF2B5EF4-FFF2-40B4-BE49-F238E27FC236}">
                <a16:creationId xmlns:a16="http://schemas.microsoft.com/office/drawing/2014/main" id="{9736BE12-2F3B-44DD-8AB6-4BD9589A8E72}"/>
              </a:ext>
            </a:extLst>
          </p:cNvPr>
          <p:cNvSpPr/>
          <p:nvPr/>
        </p:nvSpPr>
        <p:spPr>
          <a:xfrm>
            <a:off x="-1212882" y="5214562"/>
            <a:ext cx="1089292" cy="135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0" dirty="0">
                <a:latin typeface="+mj-lt"/>
              </a:rPr>
              <a:t>64. 64. 64</a:t>
            </a:r>
          </a:p>
        </p:txBody>
      </p:sp>
      <p:sp>
        <p:nvSpPr>
          <p:cNvPr id="46" name="Rectangle 45">
            <a:extLst>
              <a:ext uri="{FF2B5EF4-FFF2-40B4-BE49-F238E27FC236}">
                <a16:creationId xmlns:a16="http://schemas.microsoft.com/office/drawing/2014/main" id="{2290ECC7-5480-45CE-A465-74620822B432}"/>
              </a:ext>
            </a:extLst>
          </p:cNvPr>
          <p:cNvSpPr/>
          <p:nvPr/>
        </p:nvSpPr>
        <p:spPr>
          <a:xfrm>
            <a:off x="-1212882" y="3040602"/>
            <a:ext cx="1089292" cy="1324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242. 41. 32</a:t>
            </a:r>
          </a:p>
        </p:txBody>
      </p:sp>
      <p:sp>
        <p:nvSpPr>
          <p:cNvPr id="48" name="Rectangle 47">
            <a:extLst>
              <a:ext uri="{FF2B5EF4-FFF2-40B4-BE49-F238E27FC236}">
                <a16:creationId xmlns:a16="http://schemas.microsoft.com/office/drawing/2014/main" id="{C18DDF26-731C-427D-80B1-4FD8E5C44729}"/>
              </a:ext>
            </a:extLst>
          </p:cNvPr>
          <p:cNvSpPr/>
          <p:nvPr/>
        </p:nvSpPr>
        <p:spPr>
          <a:xfrm>
            <a:off x="-1212882" y="3574326"/>
            <a:ext cx="1089292" cy="1354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55. 122. 114</a:t>
            </a:r>
          </a:p>
        </p:txBody>
      </p:sp>
      <p:sp>
        <p:nvSpPr>
          <p:cNvPr id="49" name="Rectangle 48">
            <a:extLst>
              <a:ext uri="{FF2B5EF4-FFF2-40B4-BE49-F238E27FC236}">
                <a16:creationId xmlns:a16="http://schemas.microsoft.com/office/drawing/2014/main" id="{67A99193-3E70-4F61-95AC-07E06B5309CE}"/>
              </a:ext>
            </a:extLst>
          </p:cNvPr>
          <p:cNvSpPr/>
          <p:nvPr/>
        </p:nvSpPr>
        <p:spPr>
          <a:xfrm>
            <a:off x="-1215292" y="236761"/>
            <a:ext cx="1091702" cy="221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242. 41. 32</a:t>
            </a:r>
          </a:p>
        </p:txBody>
      </p:sp>
      <p:sp>
        <p:nvSpPr>
          <p:cNvPr id="50" name="Rectangle 49">
            <a:extLst>
              <a:ext uri="{FF2B5EF4-FFF2-40B4-BE49-F238E27FC236}">
                <a16:creationId xmlns:a16="http://schemas.microsoft.com/office/drawing/2014/main" id="{9777017A-D5AE-42E7-8C5D-A3319177836F}"/>
              </a:ext>
            </a:extLst>
          </p:cNvPr>
          <p:cNvSpPr/>
          <p:nvPr/>
        </p:nvSpPr>
        <p:spPr>
          <a:xfrm>
            <a:off x="-1215292" y="538116"/>
            <a:ext cx="1091702" cy="221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800" dirty="0">
                <a:solidFill>
                  <a:schemeClr val="bg1"/>
                </a:solidFill>
                <a:latin typeface="+mj-lt"/>
              </a:rPr>
              <a:t>242. 151. 50</a:t>
            </a:r>
          </a:p>
        </p:txBody>
      </p:sp>
      <p:sp>
        <p:nvSpPr>
          <p:cNvPr id="51" name="Rectangle 50">
            <a:extLst>
              <a:ext uri="{FF2B5EF4-FFF2-40B4-BE49-F238E27FC236}">
                <a16:creationId xmlns:a16="http://schemas.microsoft.com/office/drawing/2014/main" id="{9F49C227-2779-46E8-A57E-29E9E87F5492}"/>
              </a:ext>
            </a:extLst>
          </p:cNvPr>
          <p:cNvSpPr/>
          <p:nvPr/>
        </p:nvSpPr>
        <p:spPr>
          <a:xfrm>
            <a:off x="-1215292" y="839471"/>
            <a:ext cx="1091702" cy="221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255. 112. 72</a:t>
            </a:r>
          </a:p>
        </p:txBody>
      </p:sp>
      <p:sp>
        <p:nvSpPr>
          <p:cNvPr id="53" name="Rectangle 52">
            <a:extLst>
              <a:ext uri="{FF2B5EF4-FFF2-40B4-BE49-F238E27FC236}">
                <a16:creationId xmlns:a16="http://schemas.microsoft.com/office/drawing/2014/main" id="{4F363137-EB9E-43AE-97AB-46DBF9A96CCD}"/>
              </a:ext>
            </a:extLst>
          </p:cNvPr>
          <p:cNvSpPr/>
          <p:nvPr/>
        </p:nvSpPr>
        <p:spPr>
          <a:xfrm>
            <a:off x="-1215292" y="1743536"/>
            <a:ext cx="1091702" cy="2213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55. 122. 114</a:t>
            </a:r>
          </a:p>
        </p:txBody>
      </p:sp>
      <p:sp>
        <p:nvSpPr>
          <p:cNvPr id="54" name="Rectangle 53">
            <a:extLst>
              <a:ext uri="{FF2B5EF4-FFF2-40B4-BE49-F238E27FC236}">
                <a16:creationId xmlns:a16="http://schemas.microsoft.com/office/drawing/2014/main" id="{CF459FB7-E2E6-4D45-A10C-B0C52044684F}"/>
              </a:ext>
            </a:extLst>
          </p:cNvPr>
          <p:cNvSpPr/>
          <p:nvPr/>
        </p:nvSpPr>
        <p:spPr>
          <a:xfrm>
            <a:off x="-1215292" y="2044891"/>
            <a:ext cx="1091702" cy="221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158. 158. 158</a:t>
            </a:r>
          </a:p>
        </p:txBody>
      </p:sp>
      <p:sp>
        <p:nvSpPr>
          <p:cNvPr id="55" name="Rectangle 54">
            <a:extLst>
              <a:ext uri="{FF2B5EF4-FFF2-40B4-BE49-F238E27FC236}">
                <a16:creationId xmlns:a16="http://schemas.microsoft.com/office/drawing/2014/main" id="{4E790BDB-7540-40BC-A3F6-E8C16732C1D6}"/>
              </a:ext>
            </a:extLst>
          </p:cNvPr>
          <p:cNvSpPr/>
          <p:nvPr/>
        </p:nvSpPr>
        <p:spPr>
          <a:xfrm>
            <a:off x="-1215292" y="1140826"/>
            <a:ext cx="1091702" cy="221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0. 170. 128</a:t>
            </a:r>
          </a:p>
        </p:txBody>
      </p:sp>
      <p:sp>
        <p:nvSpPr>
          <p:cNvPr id="57" name="Rectangle 56">
            <a:extLst>
              <a:ext uri="{FF2B5EF4-FFF2-40B4-BE49-F238E27FC236}">
                <a16:creationId xmlns:a16="http://schemas.microsoft.com/office/drawing/2014/main" id="{54DA7E49-AD36-4074-9696-2C87196EB5C9}"/>
              </a:ext>
            </a:extLst>
          </p:cNvPr>
          <p:cNvSpPr/>
          <p:nvPr/>
        </p:nvSpPr>
        <p:spPr>
          <a:xfrm>
            <a:off x="-1215292" y="1442181"/>
            <a:ext cx="1091702" cy="221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240. 167. 20</a:t>
            </a:r>
          </a:p>
        </p:txBody>
      </p:sp>
      <p:sp>
        <p:nvSpPr>
          <p:cNvPr id="58" name="Rectangle 57">
            <a:extLst>
              <a:ext uri="{FF2B5EF4-FFF2-40B4-BE49-F238E27FC236}">
                <a16:creationId xmlns:a16="http://schemas.microsoft.com/office/drawing/2014/main" id="{5361D920-63B2-499B-89C8-1533D4F97096}"/>
              </a:ext>
            </a:extLst>
          </p:cNvPr>
          <p:cNvSpPr/>
          <p:nvPr/>
        </p:nvSpPr>
        <p:spPr>
          <a:xfrm>
            <a:off x="-1215292" y="2346243"/>
            <a:ext cx="1091702" cy="22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64. 64. 64</a:t>
            </a:r>
          </a:p>
        </p:txBody>
      </p:sp>
    </p:spTree>
    <p:extLst>
      <p:ext uri="{BB962C8B-B14F-4D97-AF65-F5344CB8AC3E}">
        <p14:creationId xmlns:p14="http://schemas.microsoft.com/office/powerpoint/2010/main" val="384998303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42"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tângulo 12">
            <a:extLst>
              <a:ext uri="{FF2B5EF4-FFF2-40B4-BE49-F238E27FC236}">
                <a16:creationId xmlns:a16="http://schemas.microsoft.com/office/drawing/2014/main" id="{5C6DF4CA-14AF-42CA-848B-220F1642375B}"/>
              </a:ext>
            </a:extLst>
          </p:cNvPr>
          <p:cNvSpPr/>
          <p:nvPr/>
        </p:nvSpPr>
        <p:spPr>
          <a:xfrm>
            <a:off x="0" y="0"/>
            <a:ext cx="12192000" cy="49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95115" rtl="0" eaLnBrk="1" fontAlgn="auto" latinLnBrk="0" hangingPunct="1">
              <a:lnSpc>
                <a:spcPct val="100000"/>
              </a:lnSpc>
              <a:spcBef>
                <a:spcPts val="0"/>
              </a:spcBef>
              <a:spcAft>
                <a:spcPts val="0"/>
              </a:spcAft>
              <a:buClrTx/>
              <a:buSzTx/>
              <a:buFontTx/>
              <a:buNone/>
              <a:tabLst/>
              <a:defRPr/>
            </a:pPr>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24" name="Retângulo 5">
            <a:extLst>
              <a:ext uri="{FF2B5EF4-FFF2-40B4-BE49-F238E27FC236}">
                <a16:creationId xmlns:a16="http://schemas.microsoft.com/office/drawing/2014/main" id="{CDB71D79-92FC-4B9E-B20B-18D591C1DFC8}"/>
              </a:ext>
            </a:extLst>
          </p:cNvPr>
          <p:cNvSpPr/>
          <p:nvPr/>
        </p:nvSpPr>
        <p:spPr>
          <a:xfrm>
            <a:off x="0"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600" b="1" dirty="0">
                <a:solidFill>
                  <a:schemeClr val="tx1"/>
                </a:solidFill>
                <a:latin typeface="+mn-lt"/>
                <a:ea typeface="Verdana" panose="020B0604030504040204" pitchFamily="34" charset="0"/>
                <a:cs typeface="Arial" panose="020B0604020202020204" pitchFamily="34" charset="0"/>
              </a:rPr>
              <a:t>LEIA O REGULAMENTO DO FUNDO ANTES DE ACEITAR A OFERTA, EM ESPECIAL O ANEXO "FATORES DE RISCO"</a:t>
            </a:r>
          </a:p>
          <a:p>
            <a:pPr algn="ctr"/>
            <a:endParaRPr lang="pt-BR" sz="700" dirty="0">
              <a:solidFill>
                <a:schemeClr val="tx1"/>
              </a:solidFill>
              <a:latin typeface="+mn-lt"/>
            </a:endParaRPr>
          </a:p>
        </p:txBody>
      </p:sp>
      <p:sp>
        <p:nvSpPr>
          <p:cNvPr id="2" name="Text Placeholder 1">
            <a:extLst>
              <a:ext uri="{FF2B5EF4-FFF2-40B4-BE49-F238E27FC236}">
                <a16:creationId xmlns:a16="http://schemas.microsoft.com/office/drawing/2014/main" id="{66032A90-4ABC-4F99-8549-19C3359764BE}"/>
              </a:ext>
            </a:extLst>
          </p:cNvPr>
          <p:cNvSpPr>
            <a:spLocks noGrp="1"/>
          </p:cNvSpPr>
          <p:nvPr>
            <p:ph type="body" idx="1"/>
          </p:nvPr>
        </p:nvSpPr>
        <p:spPr>
          <a:xfrm>
            <a:off x="102781" y="69128"/>
            <a:ext cx="2983754" cy="9266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BR" dirty="0"/>
          </a:p>
        </p:txBody>
      </p:sp>
      <p:sp>
        <p:nvSpPr>
          <p:cNvPr id="3" name="Footer Placeholder 2">
            <a:extLst>
              <a:ext uri="{FF2B5EF4-FFF2-40B4-BE49-F238E27FC236}">
                <a16:creationId xmlns:a16="http://schemas.microsoft.com/office/drawing/2014/main" id="{24722F25-45E4-4DD8-8138-0F7469773C79}"/>
              </a:ext>
            </a:extLst>
          </p:cNvPr>
          <p:cNvSpPr>
            <a:spLocks noGrp="1"/>
          </p:cNvSpPr>
          <p:nvPr>
            <p:ph type="ftr" sz="quarter" idx="3"/>
          </p:nvPr>
        </p:nvSpPr>
        <p:spPr>
          <a:xfrm>
            <a:off x="102782" y="6613753"/>
            <a:ext cx="4114800" cy="107722"/>
          </a:xfrm>
          <a:prstGeom prst="rect">
            <a:avLst/>
          </a:prstGeom>
        </p:spPr>
        <p:txBody>
          <a:bodyPr vert="horz" wrap="square" lIns="0" tIns="0" rIns="0" bIns="0" rtlCol="0" anchor="b" anchorCtr="0">
            <a:spAutoFit/>
          </a:bodyPr>
          <a:lstStyle>
            <a:lvl1pPr>
              <a:defRPr lang="pt-BR" sz="700" b="0" dirty="0">
                <a:solidFill>
                  <a:schemeClr val="tx2"/>
                </a:solidFill>
                <a:latin typeface="+mj-lt"/>
              </a:defRPr>
            </a:lvl1pPr>
          </a:lstStyle>
          <a:p>
            <a:pPr defTabSz="914400">
              <a:buClr>
                <a:schemeClr val="bg2"/>
              </a:buClr>
            </a:pPr>
            <a:endParaRPr lang="pt-BR" dirty="0"/>
          </a:p>
        </p:txBody>
      </p:sp>
      <p:sp>
        <p:nvSpPr>
          <p:cNvPr id="40" name="Retângulo 9">
            <a:extLst>
              <a:ext uri="{FF2B5EF4-FFF2-40B4-BE49-F238E27FC236}">
                <a16:creationId xmlns:a16="http://schemas.microsoft.com/office/drawing/2014/main" id="{91FAB51C-3CB5-4B30-A04A-4E4C90ACCCA1}"/>
              </a:ext>
            </a:extLst>
          </p:cNvPr>
          <p:cNvSpPr/>
          <p:nvPr/>
        </p:nvSpPr>
        <p:spPr>
          <a:xfrm>
            <a:off x="-1098513" y="1"/>
            <a:ext cx="900218" cy="169277"/>
          </a:xfrm>
          <a:prstGeom prst="rect">
            <a:avLst/>
          </a:prstGeom>
        </p:spPr>
        <p:txBody>
          <a:bodyPr wrap="square" lIns="0" tIns="0" rIns="0" bIns="0">
            <a:spAutoFit/>
          </a:bodyPr>
          <a:lstStyle/>
          <a:p>
            <a:pPr algn="l"/>
            <a:r>
              <a:rPr lang="pt-BR" sz="1100" dirty="0">
                <a:latin typeface="+mj-lt"/>
                <a:cs typeface="Calibri Light" panose="020F0302020204030204" pitchFamily="34" charset="0"/>
              </a:rPr>
              <a:t>Cores RGB</a:t>
            </a:r>
          </a:p>
        </p:txBody>
      </p:sp>
      <p:sp>
        <p:nvSpPr>
          <p:cNvPr id="41" name="Rectangle 40">
            <a:extLst>
              <a:ext uri="{FF2B5EF4-FFF2-40B4-BE49-F238E27FC236}">
                <a16:creationId xmlns:a16="http://schemas.microsoft.com/office/drawing/2014/main" id="{C9A547A7-6959-45CB-B421-FB6748EE46AC}"/>
              </a:ext>
            </a:extLst>
          </p:cNvPr>
          <p:cNvSpPr/>
          <p:nvPr/>
        </p:nvSpPr>
        <p:spPr>
          <a:xfrm>
            <a:off x="-1289997" y="2668709"/>
            <a:ext cx="1091702" cy="26458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algn="l"/>
            <a:r>
              <a:rPr lang="pt-BR" sz="900" b="1" dirty="0">
                <a:solidFill>
                  <a:schemeClr val="tx1"/>
                </a:solidFill>
                <a:latin typeface="+mj-lt"/>
              </a:rPr>
              <a:t>Título: </a:t>
            </a:r>
            <a:br>
              <a:rPr lang="pt-BR" sz="900" b="1" dirty="0">
                <a:solidFill>
                  <a:schemeClr val="tx1"/>
                </a:solidFill>
                <a:latin typeface="+mj-lt"/>
              </a:rPr>
            </a:br>
            <a:r>
              <a:rPr lang="pt-BR" sz="900" b="0" dirty="0">
                <a:solidFill>
                  <a:schemeClr val="tx1"/>
                </a:solidFill>
                <a:latin typeface="+mj-lt"/>
              </a:rPr>
              <a:t>Arial c/ bold 22</a:t>
            </a:r>
          </a:p>
          <a:p>
            <a:pPr algn="l"/>
            <a:endParaRPr lang="pt-BR" sz="900" b="1" dirty="0">
              <a:solidFill>
                <a:schemeClr val="tx1"/>
              </a:solidFill>
              <a:latin typeface="+mj-lt"/>
            </a:endParaRPr>
          </a:p>
          <a:p>
            <a:pPr algn="l"/>
            <a:br>
              <a:rPr lang="pt-BR" sz="900" b="1" dirty="0">
                <a:solidFill>
                  <a:schemeClr val="tx1"/>
                </a:solidFill>
                <a:latin typeface="+mj-lt"/>
              </a:rPr>
            </a:br>
            <a:r>
              <a:rPr lang="pt-BR" sz="900" b="1" dirty="0">
                <a:solidFill>
                  <a:schemeClr val="tx1"/>
                </a:solidFill>
                <a:latin typeface="+mj-lt"/>
              </a:rPr>
              <a:t>Mensagem: </a:t>
            </a:r>
            <a:br>
              <a:rPr lang="pt-BR" sz="900" b="1" dirty="0">
                <a:solidFill>
                  <a:schemeClr val="tx1"/>
                </a:solidFill>
                <a:latin typeface="+mj-lt"/>
              </a:rPr>
            </a:br>
            <a:r>
              <a:rPr lang="pt-BR" sz="900" b="0" dirty="0">
                <a:solidFill>
                  <a:schemeClr val="tx1"/>
                </a:solidFill>
                <a:latin typeface="+mj-lt"/>
              </a:rPr>
              <a:t>Arial 12</a:t>
            </a:r>
          </a:p>
          <a:p>
            <a:pPr algn="l"/>
            <a:endParaRPr lang="pt-BR" sz="900" b="0" dirty="0">
              <a:solidFill>
                <a:schemeClr val="tx1"/>
              </a:solidFill>
              <a:latin typeface="+mj-lt"/>
            </a:endParaRPr>
          </a:p>
          <a:p>
            <a:pPr algn="l"/>
            <a:endParaRPr lang="pt-BR" sz="900" b="0"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900" b="1" dirty="0">
                <a:solidFill>
                  <a:schemeClr val="tx1"/>
                </a:solidFill>
                <a:latin typeface="+mj-lt"/>
              </a:rPr>
              <a:t>Quadrantes: </a:t>
            </a:r>
            <a:br>
              <a:rPr lang="pt-BR" sz="900" b="1" dirty="0">
                <a:solidFill>
                  <a:schemeClr val="tx1"/>
                </a:solidFill>
                <a:latin typeface="+mj-lt"/>
              </a:rPr>
            </a:br>
            <a:r>
              <a:rPr lang="pt-BR" sz="900" b="0" dirty="0">
                <a:solidFill>
                  <a:schemeClr val="tx1"/>
                </a:solidFill>
                <a:latin typeface="+mj-lt"/>
              </a:rPr>
              <a:t>Arial c/ bold 11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pt-BR" sz="900" b="1"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br>
              <a:rPr lang="pt-BR" sz="900" b="1" dirty="0">
                <a:solidFill>
                  <a:schemeClr val="tx1"/>
                </a:solidFill>
                <a:latin typeface="+mj-lt"/>
              </a:rPr>
            </a:br>
            <a:r>
              <a:rPr lang="pt-BR" sz="900" b="1" dirty="0">
                <a:solidFill>
                  <a:schemeClr val="tx1"/>
                </a:solidFill>
                <a:latin typeface="+mj-lt"/>
              </a:rPr>
              <a:t>Texto: </a:t>
            </a:r>
            <a:br>
              <a:rPr lang="pt-BR" sz="900" b="1" dirty="0">
                <a:solidFill>
                  <a:schemeClr val="tx1"/>
                </a:solidFill>
                <a:latin typeface="+mj-lt"/>
              </a:rPr>
            </a:br>
            <a:r>
              <a:rPr lang="pt-BR" sz="900" b="0" dirty="0">
                <a:solidFill>
                  <a:schemeClr val="tx1"/>
                </a:solidFill>
                <a:latin typeface="+mj-lt"/>
              </a:rPr>
              <a:t>Arial 10 </a:t>
            </a:r>
          </a:p>
          <a:p>
            <a:pPr marL="0" marR="0" lvl="0" indent="0" algn="l" defTabSz="457200" rtl="0" eaLnBrk="1" fontAlgn="auto" latinLnBrk="0" hangingPunct="1">
              <a:lnSpc>
                <a:spcPct val="100000"/>
              </a:lnSpc>
              <a:spcBef>
                <a:spcPts val="0"/>
              </a:spcBef>
              <a:spcAft>
                <a:spcPts val="0"/>
              </a:spcAft>
              <a:buClrTx/>
              <a:buSzTx/>
              <a:buFontTx/>
              <a:buNone/>
              <a:tabLst/>
              <a:defRPr/>
            </a:pPr>
            <a:endParaRPr lang="pt-BR" sz="900" b="0"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pt-BR" sz="900" b="0" dirty="0">
              <a:solidFill>
                <a:schemeClr val="tx1"/>
              </a:solidFill>
              <a:latin typeface="+mj-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900" b="1" dirty="0">
                <a:solidFill>
                  <a:schemeClr val="tx1"/>
                </a:solidFill>
                <a:latin typeface="+mj-lt"/>
              </a:rPr>
              <a:t>Footnotes:</a:t>
            </a:r>
            <a:br>
              <a:rPr lang="pt-BR" sz="900" b="1" dirty="0">
                <a:solidFill>
                  <a:schemeClr val="tx1"/>
                </a:solidFill>
                <a:latin typeface="+mj-lt"/>
              </a:rPr>
            </a:br>
            <a:r>
              <a:rPr lang="pt-BR" sz="900" b="0" dirty="0">
                <a:solidFill>
                  <a:schemeClr val="tx1"/>
                </a:solidFill>
                <a:latin typeface="+mj-lt"/>
              </a:rPr>
              <a:t>Arial 7</a:t>
            </a:r>
          </a:p>
          <a:p>
            <a:pPr algn="l"/>
            <a:endParaRPr lang="pt-BR" sz="900" b="0" dirty="0">
              <a:solidFill>
                <a:schemeClr val="tx1"/>
              </a:solidFill>
              <a:latin typeface="+mj-lt"/>
            </a:endParaRPr>
          </a:p>
        </p:txBody>
      </p:sp>
      <p:sp>
        <p:nvSpPr>
          <p:cNvPr id="42" name="Rectangle 41">
            <a:extLst>
              <a:ext uri="{FF2B5EF4-FFF2-40B4-BE49-F238E27FC236}">
                <a16:creationId xmlns:a16="http://schemas.microsoft.com/office/drawing/2014/main" id="{6A4B5E4C-D90D-4ACD-96ED-6C4EB13E4748}"/>
              </a:ext>
            </a:extLst>
          </p:cNvPr>
          <p:cNvSpPr/>
          <p:nvPr/>
        </p:nvSpPr>
        <p:spPr>
          <a:xfrm>
            <a:off x="-1212882" y="4113450"/>
            <a:ext cx="1089292" cy="135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242. 41. 32</a:t>
            </a:r>
          </a:p>
        </p:txBody>
      </p:sp>
      <p:sp>
        <p:nvSpPr>
          <p:cNvPr id="44" name="Rectangle 43">
            <a:extLst>
              <a:ext uri="{FF2B5EF4-FFF2-40B4-BE49-F238E27FC236}">
                <a16:creationId xmlns:a16="http://schemas.microsoft.com/office/drawing/2014/main" id="{DDCBFFCF-451D-4485-9F51-57679CD83B66}"/>
              </a:ext>
            </a:extLst>
          </p:cNvPr>
          <p:cNvSpPr/>
          <p:nvPr/>
        </p:nvSpPr>
        <p:spPr>
          <a:xfrm>
            <a:off x="-1212882" y="4667816"/>
            <a:ext cx="1089292" cy="1354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800" dirty="0">
                <a:solidFill>
                  <a:schemeClr val="bg1"/>
                </a:solidFill>
                <a:latin typeface="+mj-lt"/>
              </a:rPr>
              <a:t>0. 0. 0</a:t>
            </a:r>
          </a:p>
        </p:txBody>
      </p:sp>
      <p:sp>
        <p:nvSpPr>
          <p:cNvPr id="45" name="Rectangle 44">
            <a:extLst>
              <a:ext uri="{FF2B5EF4-FFF2-40B4-BE49-F238E27FC236}">
                <a16:creationId xmlns:a16="http://schemas.microsoft.com/office/drawing/2014/main" id="{9736BE12-2F3B-44DD-8AB6-4BD9589A8E72}"/>
              </a:ext>
            </a:extLst>
          </p:cNvPr>
          <p:cNvSpPr/>
          <p:nvPr/>
        </p:nvSpPr>
        <p:spPr>
          <a:xfrm>
            <a:off x="-1212882" y="5214562"/>
            <a:ext cx="1089292" cy="135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0" dirty="0">
                <a:latin typeface="+mj-lt"/>
              </a:rPr>
              <a:t>64. 64. 64</a:t>
            </a:r>
          </a:p>
        </p:txBody>
      </p:sp>
      <p:sp>
        <p:nvSpPr>
          <p:cNvPr id="46" name="Rectangle 45">
            <a:extLst>
              <a:ext uri="{FF2B5EF4-FFF2-40B4-BE49-F238E27FC236}">
                <a16:creationId xmlns:a16="http://schemas.microsoft.com/office/drawing/2014/main" id="{2290ECC7-5480-45CE-A465-74620822B432}"/>
              </a:ext>
            </a:extLst>
          </p:cNvPr>
          <p:cNvSpPr/>
          <p:nvPr/>
        </p:nvSpPr>
        <p:spPr>
          <a:xfrm>
            <a:off x="-1212882" y="3040602"/>
            <a:ext cx="1089292" cy="1324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242. 41. 32</a:t>
            </a:r>
          </a:p>
        </p:txBody>
      </p:sp>
      <p:sp>
        <p:nvSpPr>
          <p:cNvPr id="48" name="Rectangle 47">
            <a:extLst>
              <a:ext uri="{FF2B5EF4-FFF2-40B4-BE49-F238E27FC236}">
                <a16:creationId xmlns:a16="http://schemas.microsoft.com/office/drawing/2014/main" id="{C18DDF26-731C-427D-80B1-4FD8E5C44729}"/>
              </a:ext>
            </a:extLst>
          </p:cNvPr>
          <p:cNvSpPr/>
          <p:nvPr/>
        </p:nvSpPr>
        <p:spPr>
          <a:xfrm>
            <a:off x="-1212882" y="3574326"/>
            <a:ext cx="1089292" cy="1354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55. 122. 114</a:t>
            </a:r>
          </a:p>
        </p:txBody>
      </p:sp>
      <p:sp>
        <p:nvSpPr>
          <p:cNvPr id="49" name="Rectangle 48">
            <a:extLst>
              <a:ext uri="{FF2B5EF4-FFF2-40B4-BE49-F238E27FC236}">
                <a16:creationId xmlns:a16="http://schemas.microsoft.com/office/drawing/2014/main" id="{67A99193-3E70-4F61-95AC-07E06B5309CE}"/>
              </a:ext>
            </a:extLst>
          </p:cNvPr>
          <p:cNvSpPr/>
          <p:nvPr/>
        </p:nvSpPr>
        <p:spPr>
          <a:xfrm>
            <a:off x="-1215292" y="236761"/>
            <a:ext cx="1091702" cy="221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242. 41. 32</a:t>
            </a:r>
          </a:p>
        </p:txBody>
      </p:sp>
      <p:sp>
        <p:nvSpPr>
          <p:cNvPr id="50" name="Rectangle 49">
            <a:extLst>
              <a:ext uri="{FF2B5EF4-FFF2-40B4-BE49-F238E27FC236}">
                <a16:creationId xmlns:a16="http://schemas.microsoft.com/office/drawing/2014/main" id="{9777017A-D5AE-42E7-8C5D-A3319177836F}"/>
              </a:ext>
            </a:extLst>
          </p:cNvPr>
          <p:cNvSpPr/>
          <p:nvPr/>
        </p:nvSpPr>
        <p:spPr>
          <a:xfrm>
            <a:off x="-1215292" y="538116"/>
            <a:ext cx="1091702" cy="221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800" dirty="0">
                <a:solidFill>
                  <a:schemeClr val="bg1"/>
                </a:solidFill>
                <a:latin typeface="+mj-lt"/>
              </a:rPr>
              <a:t>242. 151. 50</a:t>
            </a:r>
          </a:p>
        </p:txBody>
      </p:sp>
      <p:sp>
        <p:nvSpPr>
          <p:cNvPr id="51" name="Rectangle 50">
            <a:extLst>
              <a:ext uri="{FF2B5EF4-FFF2-40B4-BE49-F238E27FC236}">
                <a16:creationId xmlns:a16="http://schemas.microsoft.com/office/drawing/2014/main" id="{9F49C227-2779-46E8-A57E-29E9E87F5492}"/>
              </a:ext>
            </a:extLst>
          </p:cNvPr>
          <p:cNvSpPr/>
          <p:nvPr/>
        </p:nvSpPr>
        <p:spPr>
          <a:xfrm>
            <a:off x="-1215292" y="839471"/>
            <a:ext cx="1091702" cy="221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255. 112. 72</a:t>
            </a:r>
          </a:p>
        </p:txBody>
      </p:sp>
      <p:sp>
        <p:nvSpPr>
          <p:cNvPr id="53" name="Rectangle 52">
            <a:extLst>
              <a:ext uri="{FF2B5EF4-FFF2-40B4-BE49-F238E27FC236}">
                <a16:creationId xmlns:a16="http://schemas.microsoft.com/office/drawing/2014/main" id="{4F363137-EB9E-43AE-97AB-46DBF9A96CCD}"/>
              </a:ext>
            </a:extLst>
          </p:cNvPr>
          <p:cNvSpPr/>
          <p:nvPr/>
        </p:nvSpPr>
        <p:spPr>
          <a:xfrm>
            <a:off x="-1215292" y="1743536"/>
            <a:ext cx="1091702" cy="2213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55. 122. 114</a:t>
            </a:r>
          </a:p>
        </p:txBody>
      </p:sp>
      <p:sp>
        <p:nvSpPr>
          <p:cNvPr id="54" name="Rectangle 53">
            <a:extLst>
              <a:ext uri="{FF2B5EF4-FFF2-40B4-BE49-F238E27FC236}">
                <a16:creationId xmlns:a16="http://schemas.microsoft.com/office/drawing/2014/main" id="{CF459FB7-E2E6-4D45-A10C-B0C52044684F}"/>
              </a:ext>
            </a:extLst>
          </p:cNvPr>
          <p:cNvSpPr/>
          <p:nvPr/>
        </p:nvSpPr>
        <p:spPr>
          <a:xfrm>
            <a:off x="-1215292" y="2044891"/>
            <a:ext cx="1091702" cy="221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158. 158. 158</a:t>
            </a:r>
          </a:p>
        </p:txBody>
      </p:sp>
      <p:sp>
        <p:nvSpPr>
          <p:cNvPr id="55" name="Rectangle 54">
            <a:extLst>
              <a:ext uri="{FF2B5EF4-FFF2-40B4-BE49-F238E27FC236}">
                <a16:creationId xmlns:a16="http://schemas.microsoft.com/office/drawing/2014/main" id="{4E790BDB-7540-40BC-A3F6-E8C16732C1D6}"/>
              </a:ext>
            </a:extLst>
          </p:cNvPr>
          <p:cNvSpPr/>
          <p:nvPr/>
        </p:nvSpPr>
        <p:spPr>
          <a:xfrm>
            <a:off x="-1215292" y="1140826"/>
            <a:ext cx="1091702" cy="221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0. 170. 128</a:t>
            </a:r>
          </a:p>
        </p:txBody>
      </p:sp>
      <p:sp>
        <p:nvSpPr>
          <p:cNvPr id="57" name="Rectangle 56">
            <a:extLst>
              <a:ext uri="{FF2B5EF4-FFF2-40B4-BE49-F238E27FC236}">
                <a16:creationId xmlns:a16="http://schemas.microsoft.com/office/drawing/2014/main" id="{54DA7E49-AD36-4074-9696-2C87196EB5C9}"/>
              </a:ext>
            </a:extLst>
          </p:cNvPr>
          <p:cNvSpPr/>
          <p:nvPr/>
        </p:nvSpPr>
        <p:spPr>
          <a:xfrm>
            <a:off x="-1215292" y="1442181"/>
            <a:ext cx="1091702" cy="221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240. 167. 20</a:t>
            </a:r>
          </a:p>
        </p:txBody>
      </p:sp>
      <p:sp>
        <p:nvSpPr>
          <p:cNvPr id="58" name="Rectangle 57">
            <a:extLst>
              <a:ext uri="{FF2B5EF4-FFF2-40B4-BE49-F238E27FC236}">
                <a16:creationId xmlns:a16="http://schemas.microsoft.com/office/drawing/2014/main" id="{5361D920-63B2-499B-89C8-1533D4F97096}"/>
              </a:ext>
            </a:extLst>
          </p:cNvPr>
          <p:cNvSpPr/>
          <p:nvPr/>
        </p:nvSpPr>
        <p:spPr>
          <a:xfrm>
            <a:off x="-1215292" y="2346243"/>
            <a:ext cx="1091702" cy="22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64. 64. 64</a:t>
            </a:r>
          </a:p>
        </p:txBody>
      </p:sp>
      <p:sp>
        <p:nvSpPr>
          <p:cNvPr id="25" name="Slide Number Placeholder 5">
            <a:extLst>
              <a:ext uri="{FF2B5EF4-FFF2-40B4-BE49-F238E27FC236}">
                <a16:creationId xmlns:a16="http://schemas.microsoft.com/office/drawing/2014/main" id="{ADD23A4C-8F11-4DD6-8085-802979CC716E}"/>
              </a:ext>
            </a:extLst>
          </p:cNvPr>
          <p:cNvSpPr txBox="1">
            <a:spLocks noGrp="1"/>
          </p:cNvSpPr>
          <p:nvPr>
            <p:custDataLst>
              <p:tags r:id="rId13"/>
            </p:custDataLst>
          </p:nvPr>
        </p:nvSpPr>
        <p:spPr bwMode="auto">
          <a:xfrm>
            <a:off x="11809308" y="156304"/>
            <a:ext cx="312485" cy="168275"/>
          </a:xfrm>
          <a:prstGeom prst="rect">
            <a:avLst/>
          </a:prstGeom>
          <a:noFill/>
          <a:ln w="9525">
            <a:noFill/>
            <a:miter lim="800000"/>
            <a:headEnd/>
            <a:tailEnd/>
          </a:ln>
        </p:spPr>
        <p:txBody>
          <a:bodyPr lIns="0" tIns="0" rIns="0" bIns="0" anchor="ctr"/>
          <a:lstStyle/>
          <a:p>
            <a:pPr algn="ctr" defTabSz="1006375" eaLnBrk="1" hangingPunct="1">
              <a:buClrTx/>
              <a:buFontTx/>
              <a:buNone/>
              <a:defRPr/>
            </a:pPr>
            <a:fld id="{C19A8275-F4EF-46A8-8743-E28548654E46}" type="slidenum">
              <a:rPr lang="pt-BR" sz="800" smtClean="0">
                <a:solidFill>
                  <a:schemeClr val="tx1"/>
                </a:solidFill>
                <a:latin typeface="+mj-lt"/>
              </a:rPr>
              <a:pPr algn="ctr" defTabSz="1006375" eaLnBrk="1" hangingPunct="1">
                <a:buClrTx/>
                <a:buFontTx/>
                <a:buNone/>
                <a:defRPr/>
              </a:pPr>
              <a:t>‹#›</a:t>
            </a:fld>
            <a:endParaRPr lang="pt-BR" sz="800" dirty="0">
              <a:solidFill>
                <a:schemeClr val="tx1"/>
              </a:solidFill>
              <a:latin typeface="+mj-lt"/>
            </a:endParaRPr>
          </a:p>
        </p:txBody>
      </p:sp>
      <p:pic>
        <p:nvPicPr>
          <p:cNvPr id="26" name="Picture 2" descr="Seja SOL">
            <a:extLst>
              <a:ext uri="{FF2B5EF4-FFF2-40B4-BE49-F238E27FC236}">
                <a16:creationId xmlns:a16="http://schemas.microsoft.com/office/drawing/2014/main" id="{8873D8C2-E04E-4893-80BB-919731B9D570}"/>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58057" y="-17433"/>
            <a:ext cx="401987" cy="40198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AC2E4455-583B-4770-BF25-C6AAD70522DD}"/>
              </a:ext>
            </a:extLst>
          </p:cNvPr>
          <p:cNvCxnSpPr/>
          <p:nvPr/>
        </p:nvCxnSpPr>
        <p:spPr>
          <a:xfrm>
            <a:off x="11807416" y="132104"/>
            <a:ext cx="0" cy="2166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2" descr="Copernico">
            <a:extLst>
              <a:ext uri="{FF2B5EF4-FFF2-40B4-BE49-F238E27FC236}">
                <a16:creationId xmlns:a16="http://schemas.microsoft.com/office/drawing/2014/main" id="{550A044D-5BA1-94A5-C0F8-49CD4BA13985}"/>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66570" y="43395"/>
            <a:ext cx="392343" cy="39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82865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emf"/><Relationship Id="rId12" Type="http://schemas.openxmlformats.org/officeDocument/2006/relationships/image" Target="../media/image12.jpeg"/><Relationship Id="rId17" Type="http://schemas.openxmlformats.org/officeDocument/2006/relationships/image" Target="../media/image17.emf"/><Relationship Id="rId2" Type="http://schemas.openxmlformats.org/officeDocument/2006/relationships/notesSlide" Target="../notesSlides/notesSlide1.xml"/><Relationship Id="rId16" Type="http://schemas.openxmlformats.org/officeDocument/2006/relationships/image" Target="../media/image16.emf"/><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tiff"/><Relationship Id="rId4" Type="http://schemas.openxmlformats.org/officeDocument/2006/relationships/image" Target="../media/image4.png"/><Relationship Id="rId9" Type="http://schemas.openxmlformats.org/officeDocument/2006/relationships/image" Target="../media/image9.tiff"/><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jpe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43.jp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44.png"/><Relationship Id="rId7"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chart" Target="../charts/chart8.xml"/><Relationship Id="rId3" Type="http://schemas.microsoft.com/office/2007/relationships/hdphoto" Target="../media/hdphoto5.wdp"/><Relationship Id="rId7" Type="http://schemas.openxmlformats.org/officeDocument/2006/relationships/image" Target="../media/image63.svg"/><Relationship Id="rId12" Type="http://schemas.openxmlformats.org/officeDocument/2006/relationships/image" Target="../media/image68.png"/><Relationship Id="rId17" Type="http://schemas.microsoft.com/office/2007/relationships/hdphoto" Target="../media/hdphoto7.wdp"/><Relationship Id="rId2" Type="http://schemas.openxmlformats.org/officeDocument/2006/relationships/image" Target="../media/image60.png"/><Relationship Id="rId16" Type="http://schemas.openxmlformats.org/officeDocument/2006/relationships/image" Target="../media/image71.png"/><Relationship Id="rId20" Type="http://schemas.openxmlformats.org/officeDocument/2006/relationships/chart" Target="../charts/chart10.xml"/><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jpeg"/><Relationship Id="rId15" Type="http://schemas.microsoft.com/office/2007/relationships/hdphoto" Target="../media/hdphoto6.wdp"/><Relationship Id="rId10" Type="http://schemas.openxmlformats.org/officeDocument/2006/relationships/image" Target="../media/image66.png"/><Relationship Id="rId19" Type="http://schemas.openxmlformats.org/officeDocument/2006/relationships/chart" Target="../charts/chart9.xml"/><Relationship Id="rId4" Type="http://schemas.openxmlformats.org/officeDocument/2006/relationships/image" Target="../media/image33.png"/><Relationship Id="rId9" Type="http://schemas.openxmlformats.org/officeDocument/2006/relationships/image" Target="../media/image65.svg"/><Relationship Id="rId1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chart" Target="../charts/chart12.xml"/><Relationship Id="rId7" Type="http://schemas.openxmlformats.org/officeDocument/2006/relationships/image" Target="../media/image75.png"/><Relationship Id="rId12" Type="http://schemas.openxmlformats.org/officeDocument/2006/relationships/chart" Target="../charts/chart13.xml"/><Relationship Id="rId2" Type="http://schemas.openxmlformats.org/officeDocument/2006/relationships/chart" Target="../charts/chart11.xml"/><Relationship Id="rId1" Type="http://schemas.openxmlformats.org/officeDocument/2006/relationships/slideLayout" Target="../slideLayouts/slideLayout10.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75.png"/><Relationship Id="rId12" Type="http://schemas.openxmlformats.org/officeDocument/2006/relationships/image" Target="../media/image83.png"/><Relationship Id="rId17" Type="http://schemas.openxmlformats.org/officeDocument/2006/relationships/image" Target="../media/image87.png"/><Relationship Id="rId2" Type="http://schemas.openxmlformats.org/officeDocument/2006/relationships/notesSlide" Target="../notesSlides/notesSlide5.xml"/><Relationship Id="rId16" Type="http://schemas.openxmlformats.org/officeDocument/2006/relationships/image" Target="../media/image86.png"/><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82.png"/><Relationship Id="rId5" Type="http://schemas.openxmlformats.org/officeDocument/2006/relationships/image" Target="../media/image72.png"/><Relationship Id="rId15" Type="http://schemas.openxmlformats.org/officeDocument/2006/relationships/chart" Target="../charts/chart17.xml"/><Relationship Id="rId10" Type="http://schemas.openxmlformats.org/officeDocument/2006/relationships/image" Target="../media/image81.png"/><Relationship Id="rId4" Type="http://schemas.openxmlformats.org/officeDocument/2006/relationships/chart" Target="../charts/chart16.xml"/><Relationship Id="rId9" Type="http://schemas.openxmlformats.org/officeDocument/2006/relationships/image" Target="../media/image77.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chart" Target="../charts/chart18.xml"/><Relationship Id="rId7" Type="http://schemas.openxmlformats.org/officeDocument/2006/relationships/chart" Target="../charts/chart2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32.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95.svg"/><Relationship Id="rId26" Type="http://schemas.openxmlformats.org/officeDocument/2006/relationships/image" Target="../media/image103.svg"/><Relationship Id="rId21" Type="http://schemas.openxmlformats.org/officeDocument/2006/relationships/image" Target="../media/image98.png"/><Relationship Id="rId34" Type="http://schemas.openxmlformats.org/officeDocument/2006/relationships/image" Target="../media/image108.png"/><Relationship Id="rId7" Type="http://schemas.openxmlformats.org/officeDocument/2006/relationships/chart" Target="../charts/chart28.xml"/><Relationship Id="rId12" Type="http://schemas.openxmlformats.org/officeDocument/2006/relationships/image" Target="../media/image89.svg"/><Relationship Id="rId17" Type="http://schemas.openxmlformats.org/officeDocument/2006/relationships/image" Target="../media/image94.png"/><Relationship Id="rId25" Type="http://schemas.openxmlformats.org/officeDocument/2006/relationships/image" Target="../media/image102.png"/><Relationship Id="rId33" Type="http://schemas.openxmlformats.org/officeDocument/2006/relationships/image" Target="../media/image107.svg"/><Relationship Id="rId38" Type="http://schemas.openxmlformats.org/officeDocument/2006/relationships/image" Target="../media/image112.jpeg"/><Relationship Id="rId2" Type="http://schemas.openxmlformats.org/officeDocument/2006/relationships/notesSlide" Target="../notesSlides/notesSlide7.xml"/><Relationship Id="rId16" Type="http://schemas.openxmlformats.org/officeDocument/2006/relationships/image" Target="../media/image93.svg"/><Relationship Id="rId20" Type="http://schemas.openxmlformats.org/officeDocument/2006/relationships/image" Target="../media/image97.svg"/><Relationship Id="rId29" Type="http://schemas.openxmlformats.org/officeDocument/2006/relationships/chart" Target="../charts/chart32.xml"/><Relationship Id="rId1" Type="http://schemas.openxmlformats.org/officeDocument/2006/relationships/slideLayout" Target="../slideLayouts/slideLayout10.xml"/><Relationship Id="rId6" Type="http://schemas.openxmlformats.org/officeDocument/2006/relationships/chart" Target="../charts/chart27.xml"/><Relationship Id="rId11" Type="http://schemas.openxmlformats.org/officeDocument/2006/relationships/image" Target="../media/image88.png"/><Relationship Id="rId24" Type="http://schemas.openxmlformats.org/officeDocument/2006/relationships/image" Target="../media/image101.svg"/><Relationship Id="rId32" Type="http://schemas.openxmlformats.org/officeDocument/2006/relationships/image" Target="../media/image106.png"/><Relationship Id="rId37" Type="http://schemas.openxmlformats.org/officeDocument/2006/relationships/image" Target="../media/image111.svg"/><Relationship Id="rId5" Type="http://schemas.openxmlformats.org/officeDocument/2006/relationships/chart" Target="../charts/chart26.xml"/><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svg"/><Relationship Id="rId36" Type="http://schemas.openxmlformats.org/officeDocument/2006/relationships/image" Target="../media/image110.png"/><Relationship Id="rId10" Type="http://schemas.openxmlformats.org/officeDocument/2006/relationships/chart" Target="../charts/chart31.xml"/><Relationship Id="rId19" Type="http://schemas.openxmlformats.org/officeDocument/2006/relationships/image" Target="../media/image96.png"/><Relationship Id="rId31" Type="http://schemas.openxmlformats.org/officeDocument/2006/relationships/image" Target="../media/image63.svg"/><Relationship Id="rId4" Type="http://schemas.openxmlformats.org/officeDocument/2006/relationships/chart" Target="../charts/chart25.xml"/><Relationship Id="rId9" Type="http://schemas.openxmlformats.org/officeDocument/2006/relationships/chart" Target="../charts/chart30.xml"/><Relationship Id="rId14" Type="http://schemas.openxmlformats.org/officeDocument/2006/relationships/image" Target="../media/image91.svg"/><Relationship Id="rId22" Type="http://schemas.openxmlformats.org/officeDocument/2006/relationships/image" Target="../media/image99.svg"/><Relationship Id="rId27" Type="http://schemas.openxmlformats.org/officeDocument/2006/relationships/image" Target="../media/image104.png"/><Relationship Id="rId30" Type="http://schemas.openxmlformats.org/officeDocument/2006/relationships/image" Target="../media/image62.png"/><Relationship Id="rId35" Type="http://schemas.openxmlformats.org/officeDocument/2006/relationships/image" Target="../media/image109.svg"/><Relationship Id="rId8" Type="http://schemas.openxmlformats.org/officeDocument/2006/relationships/chart" Target="../charts/chart29.xml"/><Relationship Id="rId3" Type="http://schemas.openxmlformats.org/officeDocument/2006/relationships/chart" Target="../charts/char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14.emf"/></Relationships>
</file>

<file path=ppt/slides/_rels/slide34.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notesSlide" Target="../notesSlides/notesSlide9.xml"/><Relationship Id="rId7" Type="http://schemas.openxmlformats.org/officeDocument/2006/relationships/image" Target="../media/image117.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chart" Target="../charts/chart33.xml"/></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13" Type="http://schemas.microsoft.com/office/2007/relationships/hdphoto" Target="../media/hdphoto12.wdp"/><Relationship Id="rId3" Type="http://schemas.openxmlformats.org/officeDocument/2006/relationships/image" Target="../media/image119.png"/><Relationship Id="rId7" Type="http://schemas.microsoft.com/office/2007/relationships/hdphoto" Target="../media/hdphoto9.wdp"/><Relationship Id="rId12" Type="http://schemas.openxmlformats.org/officeDocument/2006/relationships/image" Target="../media/image124.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21.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123.png"/><Relationship Id="rId4" Type="http://schemas.openxmlformats.org/officeDocument/2006/relationships/image" Target="../media/image120.png"/><Relationship Id="rId9"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60BF3-91D8-AB5C-17A9-FF6EA77F91D9}"/>
              </a:ext>
            </a:extLst>
          </p:cNvPr>
          <p:cNvPicPr>
            <a:picLocks noChangeAspect="1"/>
          </p:cNvPicPr>
          <p:nvPr/>
        </p:nvPicPr>
        <p:blipFill>
          <a:blip r:embed="rId3"/>
          <a:stretch>
            <a:fillRect/>
          </a:stretch>
        </p:blipFill>
        <p:spPr>
          <a:xfrm>
            <a:off x="0" y="0"/>
            <a:ext cx="12192000" cy="6858000"/>
          </a:xfrm>
          <a:prstGeom prst="rect">
            <a:avLst/>
          </a:prstGeom>
        </p:spPr>
      </p:pic>
      <p:sp>
        <p:nvSpPr>
          <p:cNvPr id="18" name="Freeform 7">
            <a:extLst>
              <a:ext uri="{FF2B5EF4-FFF2-40B4-BE49-F238E27FC236}">
                <a16:creationId xmlns:a16="http://schemas.microsoft.com/office/drawing/2014/main" id="{0247B404-EF4F-4AC7-A55B-0B417AC62CFE}"/>
              </a:ext>
            </a:extLst>
          </p:cNvPr>
          <p:cNvSpPr>
            <a:spLocks/>
          </p:cNvSpPr>
          <p:nvPr/>
        </p:nvSpPr>
        <p:spPr bwMode="auto">
          <a:xfrm>
            <a:off x="700883" y="1782763"/>
            <a:ext cx="0" cy="3373438"/>
          </a:xfrm>
          <a:custGeom>
            <a:avLst/>
            <a:gdLst>
              <a:gd name="T0" fmla="*/ 0 h 999"/>
              <a:gd name="T1" fmla="*/ 496 h 999"/>
              <a:gd name="T2" fmla="*/ 999 h 999"/>
              <a:gd name="T3" fmla="*/ 496 h 999"/>
              <a:gd name="T4" fmla="*/ 0 h 999"/>
            </a:gdLst>
            <a:ahLst/>
            <a:cxnLst>
              <a:cxn ang="0">
                <a:pos x="0" y="T0"/>
              </a:cxn>
              <a:cxn ang="0">
                <a:pos x="0" y="T1"/>
              </a:cxn>
              <a:cxn ang="0">
                <a:pos x="0" y="T2"/>
              </a:cxn>
              <a:cxn ang="0">
                <a:pos x="0" y="T3"/>
              </a:cxn>
              <a:cxn ang="0">
                <a:pos x="0" y="T4"/>
              </a:cxn>
            </a:cxnLst>
            <a:rect l="0" t="0" r="r" b="b"/>
            <a:pathLst>
              <a:path h="999">
                <a:moveTo>
                  <a:pt x="0" y="0"/>
                </a:moveTo>
                <a:cubicBezTo>
                  <a:pt x="0" y="165"/>
                  <a:pt x="0" y="331"/>
                  <a:pt x="0" y="496"/>
                </a:cubicBezTo>
                <a:cubicBezTo>
                  <a:pt x="0" y="664"/>
                  <a:pt x="0" y="832"/>
                  <a:pt x="0" y="999"/>
                </a:cubicBezTo>
                <a:cubicBezTo>
                  <a:pt x="0" y="832"/>
                  <a:pt x="0" y="664"/>
                  <a:pt x="0" y="496"/>
                </a:cubicBezTo>
                <a:cubicBezTo>
                  <a:pt x="0" y="331"/>
                  <a:pt x="0" y="165"/>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dirty="0"/>
          </a:p>
        </p:txBody>
      </p:sp>
      <p:grpSp>
        <p:nvGrpSpPr>
          <p:cNvPr id="10" name="object 9">
            <a:extLst>
              <a:ext uri="{FF2B5EF4-FFF2-40B4-BE49-F238E27FC236}">
                <a16:creationId xmlns:a16="http://schemas.microsoft.com/office/drawing/2014/main" id="{806151EF-3384-4074-BDEA-EA7772BFCD00}"/>
              </a:ext>
            </a:extLst>
          </p:cNvPr>
          <p:cNvGrpSpPr/>
          <p:nvPr/>
        </p:nvGrpSpPr>
        <p:grpSpPr>
          <a:xfrm>
            <a:off x="9637153" y="715662"/>
            <a:ext cx="2186418" cy="1097452"/>
            <a:chOff x="17606316" y="9794512"/>
            <a:chExt cx="1973539" cy="990600"/>
          </a:xfrm>
        </p:grpSpPr>
        <p:sp>
          <p:nvSpPr>
            <p:cNvPr id="11" name="object 11">
              <a:extLst>
                <a:ext uri="{FF2B5EF4-FFF2-40B4-BE49-F238E27FC236}">
                  <a16:creationId xmlns:a16="http://schemas.microsoft.com/office/drawing/2014/main" id="{D81965E5-96F4-4937-9927-2005737578DE}"/>
                </a:ext>
              </a:extLst>
            </p:cNvPr>
            <p:cNvSpPr/>
            <p:nvPr/>
          </p:nvSpPr>
          <p:spPr>
            <a:xfrm>
              <a:off x="18194566" y="9794512"/>
              <a:ext cx="1281430" cy="699135"/>
            </a:xfrm>
            <a:custGeom>
              <a:avLst/>
              <a:gdLst/>
              <a:ahLst/>
              <a:cxnLst/>
              <a:rect l="l" t="t" r="r" b="b"/>
              <a:pathLst>
                <a:path w="1281430" h="699134">
                  <a:moveTo>
                    <a:pt x="693915" y="351917"/>
                  </a:moveTo>
                  <a:lnTo>
                    <a:pt x="690740" y="304787"/>
                  </a:lnTo>
                  <a:lnTo>
                    <a:pt x="681469" y="259600"/>
                  </a:lnTo>
                  <a:lnTo>
                    <a:pt x="666610" y="216776"/>
                  </a:lnTo>
                  <a:lnTo>
                    <a:pt x="646544" y="176644"/>
                  </a:lnTo>
                  <a:lnTo>
                    <a:pt x="621652" y="139687"/>
                  </a:lnTo>
                  <a:lnTo>
                    <a:pt x="592315" y="106413"/>
                  </a:lnTo>
                  <a:lnTo>
                    <a:pt x="558914" y="77076"/>
                  </a:lnTo>
                  <a:lnTo>
                    <a:pt x="522084" y="52057"/>
                  </a:lnTo>
                  <a:lnTo>
                    <a:pt x="515734" y="48882"/>
                  </a:lnTo>
                  <a:lnTo>
                    <a:pt x="515734" y="351917"/>
                  </a:lnTo>
                  <a:lnTo>
                    <a:pt x="509638" y="396798"/>
                  </a:lnTo>
                  <a:lnTo>
                    <a:pt x="492620" y="437146"/>
                  </a:lnTo>
                  <a:lnTo>
                    <a:pt x="466331" y="471309"/>
                  </a:lnTo>
                  <a:lnTo>
                    <a:pt x="432168" y="497713"/>
                  </a:lnTo>
                  <a:lnTo>
                    <a:pt x="391795" y="514731"/>
                  </a:lnTo>
                  <a:lnTo>
                    <a:pt x="346964" y="520763"/>
                  </a:lnTo>
                  <a:lnTo>
                    <a:pt x="302133" y="514731"/>
                  </a:lnTo>
                  <a:lnTo>
                    <a:pt x="261747" y="497713"/>
                  </a:lnTo>
                  <a:lnTo>
                    <a:pt x="227584" y="471309"/>
                  </a:lnTo>
                  <a:lnTo>
                    <a:pt x="201295" y="437146"/>
                  </a:lnTo>
                  <a:lnTo>
                    <a:pt x="184277" y="396798"/>
                  </a:lnTo>
                  <a:lnTo>
                    <a:pt x="178181" y="351917"/>
                  </a:lnTo>
                  <a:lnTo>
                    <a:pt x="184277" y="307009"/>
                  </a:lnTo>
                  <a:lnTo>
                    <a:pt x="201295" y="266661"/>
                  </a:lnTo>
                  <a:lnTo>
                    <a:pt x="227584" y="232524"/>
                  </a:lnTo>
                  <a:lnTo>
                    <a:pt x="261747" y="206108"/>
                  </a:lnTo>
                  <a:lnTo>
                    <a:pt x="302133" y="189090"/>
                  </a:lnTo>
                  <a:lnTo>
                    <a:pt x="346964" y="182994"/>
                  </a:lnTo>
                  <a:lnTo>
                    <a:pt x="391795" y="189090"/>
                  </a:lnTo>
                  <a:lnTo>
                    <a:pt x="432168" y="206108"/>
                  </a:lnTo>
                  <a:lnTo>
                    <a:pt x="466331" y="232524"/>
                  </a:lnTo>
                  <a:lnTo>
                    <a:pt x="492620" y="266661"/>
                  </a:lnTo>
                  <a:lnTo>
                    <a:pt x="509638" y="307009"/>
                  </a:lnTo>
                  <a:lnTo>
                    <a:pt x="515734" y="351917"/>
                  </a:lnTo>
                  <a:lnTo>
                    <a:pt x="515734" y="48882"/>
                  </a:lnTo>
                  <a:lnTo>
                    <a:pt x="481952" y="31991"/>
                  </a:lnTo>
                  <a:lnTo>
                    <a:pt x="439153" y="17005"/>
                  </a:lnTo>
                  <a:lnTo>
                    <a:pt x="394081" y="7861"/>
                  </a:lnTo>
                  <a:lnTo>
                    <a:pt x="346964" y="4699"/>
                  </a:lnTo>
                  <a:lnTo>
                    <a:pt x="299466" y="7861"/>
                  </a:lnTo>
                  <a:lnTo>
                    <a:pt x="253873" y="17259"/>
                  </a:lnTo>
                  <a:lnTo>
                    <a:pt x="210693" y="32499"/>
                  </a:lnTo>
                  <a:lnTo>
                    <a:pt x="170434" y="52946"/>
                  </a:lnTo>
                  <a:lnTo>
                    <a:pt x="133350" y="78346"/>
                  </a:lnTo>
                  <a:lnTo>
                    <a:pt x="99822" y="108191"/>
                  </a:lnTo>
                  <a:lnTo>
                    <a:pt x="70485" y="142100"/>
                  </a:lnTo>
                  <a:lnTo>
                    <a:pt x="46228" y="178803"/>
                  </a:lnTo>
                  <a:lnTo>
                    <a:pt x="26543" y="218427"/>
                  </a:lnTo>
                  <a:lnTo>
                    <a:pt x="12065" y="260781"/>
                  </a:lnTo>
                  <a:lnTo>
                    <a:pt x="3048" y="305409"/>
                  </a:lnTo>
                  <a:lnTo>
                    <a:pt x="0" y="351917"/>
                  </a:lnTo>
                  <a:lnTo>
                    <a:pt x="3048" y="398399"/>
                  </a:lnTo>
                  <a:lnTo>
                    <a:pt x="12065" y="443014"/>
                  </a:lnTo>
                  <a:lnTo>
                    <a:pt x="26543" y="485368"/>
                  </a:lnTo>
                  <a:lnTo>
                    <a:pt x="46228" y="525030"/>
                  </a:lnTo>
                  <a:lnTo>
                    <a:pt x="70485" y="561670"/>
                  </a:lnTo>
                  <a:lnTo>
                    <a:pt x="99822" y="595566"/>
                  </a:lnTo>
                  <a:lnTo>
                    <a:pt x="133350" y="625436"/>
                  </a:lnTo>
                  <a:lnTo>
                    <a:pt x="170434" y="650824"/>
                  </a:lnTo>
                  <a:lnTo>
                    <a:pt x="210693" y="671322"/>
                  </a:lnTo>
                  <a:lnTo>
                    <a:pt x="253873" y="686473"/>
                  </a:lnTo>
                  <a:lnTo>
                    <a:pt x="299466" y="695883"/>
                  </a:lnTo>
                  <a:lnTo>
                    <a:pt x="346964" y="699122"/>
                  </a:lnTo>
                  <a:lnTo>
                    <a:pt x="394081" y="695947"/>
                  </a:lnTo>
                  <a:lnTo>
                    <a:pt x="439153" y="686714"/>
                  </a:lnTo>
                  <a:lnTo>
                    <a:pt x="481952" y="671830"/>
                  </a:lnTo>
                  <a:lnTo>
                    <a:pt x="522084" y="651713"/>
                  </a:lnTo>
                  <a:lnTo>
                    <a:pt x="558914" y="626770"/>
                  </a:lnTo>
                  <a:lnTo>
                    <a:pt x="592315" y="597420"/>
                  </a:lnTo>
                  <a:lnTo>
                    <a:pt x="621652" y="564070"/>
                  </a:lnTo>
                  <a:lnTo>
                    <a:pt x="646544" y="527138"/>
                  </a:lnTo>
                  <a:lnTo>
                    <a:pt x="649732" y="520763"/>
                  </a:lnTo>
                  <a:lnTo>
                    <a:pt x="666610" y="487070"/>
                  </a:lnTo>
                  <a:lnTo>
                    <a:pt x="681469" y="444220"/>
                  </a:lnTo>
                  <a:lnTo>
                    <a:pt x="690740" y="399034"/>
                  </a:lnTo>
                  <a:lnTo>
                    <a:pt x="693915" y="351917"/>
                  </a:lnTo>
                  <a:close/>
                </a:path>
                <a:path w="1281430" h="699134">
                  <a:moveTo>
                    <a:pt x="1281404" y="517105"/>
                  </a:moveTo>
                  <a:lnTo>
                    <a:pt x="1065758" y="517105"/>
                  </a:lnTo>
                  <a:lnTo>
                    <a:pt x="1065758" y="517283"/>
                  </a:lnTo>
                  <a:lnTo>
                    <a:pt x="1021435" y="510705"/>
                  </a:lnTo>
                  <a:lnTo>
                    <a:pt x="981557" y="493395"/>
                  </a:lnTo>
                  <a:lnTo>
                    <a:pt x="947902" y="466902"/>
                  </a:lnTo>
                  <a:lnTo>
                    <a:pt x="921867" y="432790"/>
                  </a:lnTo>
                  <a:lnTo>
                    <a:pt x="905103" y="392658"/>
                  </a:lnTo>
                  <a:lnTo>
                    <a:pt x="899147" y="348056"/>
                  </a:lnTo>
                  <a:lnTo>
                    <a:pt x="897877" y="348056"/>
                  </a:lnTo>
                  <a:lnTo>
                    <a:pt x="897877" y="0"/>
                  </a:lnTo>
                  <a:lnTo>
                    <a:pt x="720585" y="0"/>
                  </a:lnTo>
                  <a:lnTo>
                    <a:pt x="720585" y="348056"/>
                  </a:lnTo>
                  <a:lnTo>
                    <a:pt x="723760" y="395058"/>
                  </a:lnTo>
                  <a:lnTo>
                    <a:pt x="732904" y="440143"/>
                  </a:lnTo>
                  <a:lnTo>
                    <a:pt x="747763" y="482904"/>
                  </a:lnTo>
                  <a:lnTo>
                    <a:pt x="767702" y="522909"/>
                  </a:lnTo>
                  <a:lnTo>
                    <a:pt x="792467" y="559803"/>
                  </a:lnTo>
                  <a:lnTo>
                    <a:pt x="821677" y="593140"/>
                  </a:lnTo>
                  <a:lnTo>
                    <a:pt x="854824" y="622541"/>
                  </a:lnTo>
                  <a:lnTo>
                    <a:pt x="891527" y="647560"/>
                  </a:lnTo>
                  <a:lnTo>
                    <a:pt x="931392" y="667804"/>
                  </a:lnTo>
                  <a:lnTo>
                    <a:pt x="973937" y="682866"/>
                  </a:lnTo>
                  <a:lnTo>
                    <a:pt x="1018895" y="692340"/>
                  </a:lnTo>
                  <a:lnTo>
                    <a:pt x="1065758" y="695820"/>
                  </a:lnTo>
                  <a:lnTo>
                    <a:pt x="1281404" y="695845"/>
                  </a:lnTo>
                  <a:lnTo>
                    <a:pt x="1281404" y="517105"/>
                  </a:lnTo>
                  <a:close/>
                </a:path>
              </a:pathLst>
            </a:custGeom>
            <a:solidFill>
              <a:srgbClr val="FFFFFF"/>
            </a:solidFill>
          </p:spPr>
          <p:txBody>
            <a:bodyPr wrap="square" lIns="0" tIns="0" rIns="0" bIns="0" rtlCol="0"/>
            <a:lstStyle/>
            <a:p>
              <a:endParaRPr dirty="0"/>
            </a:p>
          </p:txBody>
        </p:sp>
        <p:pic>
          <p:nvPicPr>
            <p:cNvPr id="12" name="object 12">
              <a:extLst>
                <a:ext uri="{FF2B5EF4-FFF2-40B4-BE49-F238E27FC236}">
                  <a16:creationId xmlns:a16="http://schemas.microsoft.com/office/drawing/2014/main" id="{30A439C0-44B0-47FD-A2C6-A22B32D90C54}"/>
                </a:ext>
              </a:extLst>
            </p:cNvPr>
            <p:cNvPicPr/>
            <p:nvPr/>
          </p:nvPicPr>
          <p:blipFill>
            <a:blip r:embed="rId4" cstate="print"/>
            <a:stretch>
              <a:fillRect/>
            </a:stretch>
          </p:blipFill>
          <p:spPr>
            <a:xfrm>
              <a:off x="18914363" y="10309599"/>
              <a:ext cx="174777" cy="181330"/>
            </a:xfrm>
            <a:prstGeom prst="rect">
              <a:avLst/>
            </a:prstGeom>
          </p:spPr>
        </p:pic>
        <p:pic>
          <p:nvPicPr>
            <p:cNvPr id="13" name="object 13">
              <a:extLst>
                <a:ext uri="{FF2B5EF4-FFF2-40B4-BE49-F238E27FC236}">
                  <a16:creationId xmlns:a16="http://schemas.microsoft.com/office/drawing/2014/main" id="{641C802A-F5A1-4783-8DD4-FF6D964664C4}"/>
                </a:ext>
              </a:extLst>
            </p:cNvPr>
            <p:cNvPicPr/>
            <p:nvPr/>
          </p:nvPicPr>
          <p:blipFill>
            <a:blip r:embed="rId5" cstate="print"/>
            <a:stretch>
              <a:fillRect/>
            </a:stretch>
          </p:blipFill>
          <p:spPr>
            <a:xfrm>
              <a:off x="17842230" y="10572273"/>
              <a:ext cx="177673" cy="177723"/>
            </a:xfrm>
            <a:prstGeom prst="rect">
              <a:avLst/>
            </a:prstGeom>
          </p:spPr>
        </p:pic>
        <p:sp>
          <p:nvSpPr>
            <p:cNvPr id="14" name="object 14">
              <a:extLst>
                <a:ext uri="{FF2B5EF4-FFF2-40B4-BE49-F238E27FC236}">
                  <a16:creationId xmlns:a16="http://schemas.microsoft.com/office/drawing/2014/main" id="{547DAEA6-7C11-4232-89C3-5D6B1583CCB9}"/>
                </a:ext>
              </a:extLst>
            </p:cNvPr>
            <p:cNvSpPr/>
            <p:nvPr/>
          </p:nvSpPr>
          <p:spPr>
            <a:xfrm>
              <a:off x="17606316" y="9794512"/>
              <a:ext cx="1303020" cy="990600"/>
            </a:xfrm>
            <a:custGeom>
              <a:avLst/>
              <a:gdLst/>
              <a:ahLst/>
              <a:cxnLst/>
              <a:rect l="l" t="t" r="r" b="b"/>
              <a:pathLst>
                <a:path w="1303019" h="990600">
                  <a:moveTo>
                    <a:pt x="560692" y="488124"/>
                  </a:moveTo>
                  <a:lnTo>
                    <a:pt x="556120" y="437210"/>
                  </a:lnTo>
                  <a:lnTo>
                    <a:pt x="542150" y="393674"/>
                  </a:lnTo>
                  <a:lnTo>
                    <a:pt x="519798" y="357936"/>
                  </a:lnTo>
                  <a:lnTo>
                    <a:pt x="489953" y="330276"/>
                  </a:lnTo>
                  <a:lnTo>
                    <a:pt x="454787" y="309435"/>
                  </a:lnTo>
                  <a:lnTo>
                    <a:pt x="416814" y="294144"/>
                  </a:lnTo>
                  <a:lnTo>
                    <a:pt x="374650" y="283146"/>
                  </a:lnTo>
                  <a:lnTo>
                    <a:pt x="326644" y="275183"/>
                  </a:lnTo>
                  <a:lnTo>
                    <a:pt x="265176" y="265620"/>
                  </a:lnTo>
                  <a:lnTo>
                    <a:pt x="221615" y="250863"/>
                  </a:lnTo>
                  <a:lnTo>
                    <a:pt x="195834" y="230873"/>
                  </a:lnTo>
                  <a:lnTo>
                    <a:pt x="187833" y="205727"/>
                  </a:lnTo>
                  <a:lnTo>
                    <a:pt x="187198" y="201409"/>
                  </a:lnTo>
                  <a:lnTo>
                    <a:pt x="187452" y="197091"/>
                  </a:lnTo>
                  <a:lnTo>
                    <a:pt x="208026" y="163309"/>
                  </a:lnTo>
                  <a:lnTo>
                    <a:pt x="242824" y="144894"/>
                  </a:lnTo>
                  <a:lnTo>
                    <a:pt x="283972" y="138925"/>
                  </a:lnTo>
                  <a:lnTo>
                    <a:pt x="419100" y="138925"/>
                  </a:lnTo>
                  <a:lnTo>
                    <a:pt x="419100" y="0"/>
                  </a:lnTo>
                  <a:lnTo>
                    <a:pt x="280289" y="0"/>
                  </a:lnTo>
                  <a:lnTo>
                    <a:pt x="280289" y="254"/>
                  </a:lnTo>
                  <a:lnTo>
                    <a:pt x="225171" y="3429"/>
                  </a:lnTo>
                  <a:lnTo>
                    <a:pt x="175260" y="14338"/>
                  </a:lnTo>
                  <a:lnTo>
                    <a:pt x="130556" y="32880"/>
                  </a:lnTo>
                  <a:lnTo>
                    <a:pt x="91186" y="58915"/>
                  </a:lnTo>
                  <a:lnTo>
                    <a:pt x="58547" y="91427"/>
                  </a:lnTo>
                  <a:lnTo>
                    <a:pt x="35306" y="128257"/>
                  </a:lnTo>
                  <a:lnTo>
                    <a:pt x="21336" y="169532"/>
                  </a:lnTo>
                  <a:lnTo>
                    <a:pt x="16637" y="214998"/>
                  </a:lnTo>
                  <a:lnTo>
                    <a:pt x="17272" y="230492"/>
                  </a:lnTo>
                  <a:lnTo>
                    <a:pt x="26289" y="273316"/>
                  </a:lnTo>
                  <a:lnTo>
                    <a:pt x="44069" y="308927"/>
                  </a:lnTo>
                  <a:lnTo>
                    <a:pt x="78613" y="344385"/>
                  </a:lnTo>
                  <a:lnTo>
                    <a:pt x="112522" y="365455"/>
                  </a:lnTo>
                  <a:lnTo>
                    <a:pt x="157861" y="384886"/>
                  </a:lnTo>
                  <a:lnTo>
                    <a:pt x="197485" y="396214"/>
                  </a:lnTo>
                  <a:lnTo>
                    <a:pt x="252730" y="406527"/>
                  </a:lnTo>
                  <a:lnTo>
                    <a:pt x="275717" y="409409"/>
                  </a:lnTo>
                  <a:lnTo>
                    <a:pt x="304673" y="414235"/>
                  </a:lnTo>
                  <a:lnTo>
                    <a:pt x="350774" y="427647"/>
                  </a:lnTo>
                  <a:lnTo>
                    <a:pt x="390271" y="458978"/>
                  </a:lnTo>
                  <a:lnTo>
                    <a:pt x="397891" y="489978"/>
                  </a:lnTo>
                  <a:lnTo>
                    <a:pt x="391033" y="517296"/>
                  </a:lnTo>
                  <a:lnTo>
                    <a:pt x="370586" y="536270"/>
                  </a:lnTo>
                  <a:lnTo>
                    <a:pt x="336423" y="546912"/>
                  </a:lnTo>
                  <a:lnTo>
                    <a:pt x="288671" y="549224"/>
                  </a:lnTo>
                  <a:lnTo>
                    <a:pt x="276098" y="548081"/>
                  </a:lnTo>
                  <a:lnTo>
                    <a:pt x="232029" y="538848"/>
                  </a:lnTo>
                  <a:lnTo>
                    <a:pt x="195199" y="518439"/>
                  </a:lnTo>
                  <a:lnTo>
                    <a:pt x="167132" y="482282"/>
                  </a:lnTo>
                  <a:lnTo>
                    <a:pt x="158242" y="452945"/>
                  </a:lnTo>
                  <a:lnTo>
                    <a:pt x="129159" y="464108"/>
                  </a:lnTo>
                  <a:lnTo>
                    <a:pt x="93218" y="477240"/>
                  </a:lnTo>
                  <a:lnTo>
                    <a:pt x="50165" y="492340"/>
                  </a:lnTo>
                  <a:lnTo>
                    <a:pt x="0" y="509409"/>
                  </a:lnTo>
                  <a:lnTo>
                    <a:pt x="15113" y="553897"/>
                  </a:lnTo>
                  <a:lnTo>
                    <a:pt x="37592" y="592531"/>
                  </a:lnTo>
                  <a:lnTo>
                    <a:pt x="67310" y="625309"/>
                  </a:lnTo>
                  <a:lnTo>
                    <a:pt x="104521" y="652233"/>
                  </a:lnTo>
                  <a:lnTo>
                    <a:pt x="148971" y="673290"/>
                  </a:lnTo>
                  <a:lnTo>
                    <a:pt x="217932" y="691591"/>
                  </a:lnTo>
                  <a:lnTo>
                    <a:pt x="295148" y="698296"/>
                  </a:lnTo>
                  <a:lnTo>
                    <a:pt x="325374" y="697407"/>
                  </a:lnTo>
                  <a:lnTo>
                    <a:pt x="381127" y="690232"/>
                  </a:lnTo>
                  <a:lnTo>
                    <a:pt x="430403" y="676021"/>
                  </a:lnTo>
                  <a:lnTo>
                    <a:pt x="472059" y="655662"/>
                  </a:lnTo>
                  <a:lnTo>
                    <a:pt x="505828" y="629221"/>
                  </a:lnTo>
                  <a:lnTo>
                    <a:pt x="531990" y="596341"/>
                  </a:lnTo>
                  <a:lnTo>
                    <a:pt x="550278" y="557149"/>
                  </a:lnTo>
                  <a:lnTo>
                    <a:pt x="559549" y="512457"/>
                  </a:lnTo>
                  <a:lnTo>
                    <a:pt x="560692" y="488124"/>
                  </a:lnTo>
                  <a:close/>
                </a:path>
                <a:path w="1303019" h="990600">
                  <a:moveTo>
                    <a:pt x="597522" y="866190"/>
                  </a:moveTo>
                  <a:lnTo>
                    <a:pt x="590537" y="831596"/>
                  </a:lnTo>
                  <a:lnTo>
                    <a:pt x="584822" y="822947"/>
                  </a:lnTo>
                  <a:lnTo>
                    <a:pt x="571487" y="803338"/>
                  </a:lnTo>
                  <a:lnTo>
                    <a:pt x="551929" y="790117"/>
                  </a:lnTo>
                  <a:lnTo>
                    <a:pt x="551929" y="866190"/>
                  </a:lnTo>
                  <a:lnTo>
                    <a:pt x="548500" y="883005"/>
                  </a:lnTo>
                  <a:lnTo>
                    <a:pt x="539229" y="896759"/>
                  </a:lnTo>
                  <a:lnTo>
                    <a:pt x="525513" y="906030"/>
                  </a:lnTo>
                  <a:lnTo>
                    <a:pt x="508749" y="909421"/>
                  </a:lnTo>
                  <a:lnTo>
                    <a:pt x="491858" y="906030"/>
                  </a:lnTo>
                  <a:lnTo>
                    <a:pt x="478155" y="896759"/>
                  </a:lnTo>
                  <a:lnTo>
                    <a:pt x="468884" y="883005"/>
                  </a:lnTo>
                  <a:lnTo>
                    <a:pt x="465582" y="866190"/>
                  </a:lnTo>
                  <a:lnTo>
                    <a:pt x="468884" y="849363"/>
                  </a:lnTo>
                  <a:lnTo>
                    <a:pt x="478155" y="835621"/>
                  </a:lnTo>
                  <a:lnTo>
                    <a:pt x="491858" y="826363"/>
                  </a:lnTo>
                  <a:lnTo>
                    <a:pt x="508749" y="822947"/>
                  </a:lnTo>
                  <a:lnTo>
                    <a:pt x="525513" y="826363"/>
                  </a:lnTo>
                  <a:lnTo>
                    <a:pt x="539229" y="835621"/>
                  </a:lnTo>
                  <a:lnTo>
                    <a:pt x="548500" y="849363"/>
                  </a:lnTo>
                  <a:lnTo>
                    <a:pt x="551929" y="866190"/>
                  </a:lnTo>
                  <a:lnTo>
                    <a:pt x="551929" y="790117"/>
                  </a:lnTo>
                  <a:lnTo>
                    <a:pt x="543293" y="784288"/>
                  </a:lnTo>
                  <a:lnTo>
                    <a:pt x="508749" y="777303"/>
                  </a:lnTo>
                  <a:lnTo>
                    <a:pt x="474218" y="784288"/>
                  </a:lnTo>
                  <a:lnTo>
                    <a:pt x="445897" y="803338"/>
                  </a:lnTo>
                  <a:lnTo>
                    <a:pt x="426847" y="831596"/>
                  </a:lnTo>
                  <a:lnTo>
                    <a:pt x="419862" y="866190"/>
                  </a:lnTo>
                  <a:lnTo>
                    <a:pt x="426847" y="900785"/>
                  </a:lnTo>
                  <a:lnTo>
                    <a:pt x="445897" y="929043"/>
                  </a:lnTo>
                  <a:lnTo>
                    <a:pt x="474218" y="948093"/>
                  </a:lnTo>
                  <a:lnTo>
                    <a:pt x="508749" y="955078"/>
                  </a:lnTo>
                  <a:lnTo>
                    <a:pt x="543293" y="948093"/>
                  </a:lnTo>
                  <a:lnTo>
                    <a:pt x="571487" y="929043"/>
                  </a:lnTo>
                  <a:lnTo>
                    <a:pt x="584822" y="909421"/>
                  </a:lnTo>
                  <a:lnTo>
                    <a:pt x="590537" y="900785"/>
                  </a:lnTo>
                  <a:lnTo>
                    <a:pt x="597522" y="866190"/>
                  </a:lnTo>
                  <a:close/>
                </a:path>
                <a:path w="1303019" h="990600">
                  <a:moveTo>
                    <a:pt x="784466" y="866711"/>
                  </a:moveTo>
                  <a:lnTo>
                    <a:pt x="777481" y="832129"/>
                  </a:lnTo>
                  <a:lnTo>
                    <a:pt x="758431" y="803871"/>
                  </a:lnTo>
                  <a:lnTo>
                    <a:pt x="738746" y="790638"/>
                  </a:lnTo>
                  <a:lnTo>
                    <a:pt x="738746" y="866711"/>
                  </a:lnTo>
                  <a:lnTo>
                    <a:pt x="735444" y="883526"/>
                  </a:lnTo>
                  <a:lnTo>
                    <a:pt x="726173" y="897280"/>
                  </a:lnTo>
                  <a:lnTo>
                    <a:pt x="712457" y="906551"/>
                  </a:lnTo>
                  <a:lnTo>
                    <a:pt x="695566" y="909942"/>
                  </a:lnTo>
                  <a:lnTo>
                    <a:pt x="678802" y="906551"/>
                  </a:lnTo>
                  <a:lnTo>
                    <a:pt x="665086" y="897280"/>
                  </a:lnTo>
                  <a:lnTo>
                    <a:pt x="655815" y="883526"/>
                  </a:lnTo>
                  <a:lnTo>
                    <a:pt x="652386" y="866711"/>
                  </a:lnTo>
                  <a:lnTo>
                    <a:pt x="655815" y="849884"/>
                  </a:lnTo>
                  <a:lnTo>
                    <a:pt x="665086" y="836142"/>
                  </a:lnTo>
                  <a:lnTo>
                    <a:pt x="678802" y="826884"/>
                  </a:lnTo>
                  <a:lnTo>
                    <a:pt x="695566" y="823468"/>
                  </a:lnTo>
                  <a:lnTo>
                    <a:pt x="712457" y="826884"/>
                  </a:lnTo>
                  <a:lnTo>
                    <a:pt x="726173" y="836142"/>
                  </a:lnTo>
                  <a:lnTo>
                    <a:pt x="735444" y="849884"/>
                  </a:lnTo>
                  <a:lnTo>
                    <a:pt x="738746" y="866711"/>
                  </a:lnTo>
                  <a:lnTo>
                    <a:pt x="738746" y="790638"/>
                  </a:lnTo>
                  <a:lnTo>
                    <a:pt x="730237" y="784834"/>
                  </a:lnTo>
                  <a:lnTo>
                    <a:pt x="695693" y="777824"/>
                  </a:lnTo>
                  <a:lnTo>
                    <a:pt x="661022" y="784834"/>
                  </a:lnTo>
                  <a:lnTo>
                    <a:pt x="632828" y="803871"/>
                  </a:lnTo>
                  <a:lnTo>
                    <a:pt x="613778" y="832129"/>
                  </a:lnTo>
                  <a:lnTo>
                    <a:pt x="606793" y="866711"/>
                  </a:lnTo>
                  <a:lnTo>
                    <a:pt x="606793" y="990561"/>
                  </a:lnTo>
                  <a:lnTo>
                    <a:pt x="652386" y="990561"/>
                  </a:lnTo>
                  <a:lnTo>
                    <a:pt x="652386" y="944359"/>
                  </a:lnTo>
                  <a:lnTo>
                    <a:pt x="662292" y="949134"/>
                  </a:lnTo>
                  <a:lnTo>
                    <a:pt x="672960" y="952665"/>
                  </a:lnTo>
                  <a:lnTo>
                    <a:pt x="684009" y="954849"/>
                  </a:lnTo>
                  <a:lnTo>
                    <a:pt x="695566" y="955598"/>
                  </a:lnTo>
                  <a:lnTo>
                    <a:pt x="730237" y="948613"/>
                  </a:lnTo>
                  <a:lnTo>
                    <a:pt x="736460" y="944359"/>
                  </a:lnTo>
                  <a:lnTo>
                    <a:pt x="758431" y="929563"/>
                  </a:lnTo>
                  <a:lnTo>
                    <a:pt x="771639" y="909942"/>
                  </a:lnTo>
                  <a:lnTo>
                    <a:pt x="777481" y="901306"/>
                  </a:lnTo>
                  <a:lnTo>
                    <a:pt x="784466" y="866711"/>
                  </a:lnTo>
                  <a:close/>
                </a:path>
                <a:path w="1303019" h="990600">
                  <a:moveTo>
                    <a:pt x="969251" y="867029"/>
                  </a:moveTo>
                  <a:lnTo>
                    <a:pt x="964679" y="844194"/>
                  </a:lnTo>
                  <a:lnTo>
                    <a:pt x="962266" y="832421"/>
                  </a:lnTo>
                  <a:lnTo>
                    <a:pt x="956424" y="823798"/>
                  </a:lnTo>
                  <a:lnTo>
                    <a:pt x="943216" y="804164"/>
                  </a:lnTo>
                  <a:lnTo>
                    <a:pt x="917054" y="786523"/>
                  </a:lnTo>
                  <a:lnTo>
                    <a:pt x="917054" y="844194"/>
                  </a:lnTo>
                  <a:lnTo>
                    <a:pt x="843775" y="844194"/>
                  </a:lnTo>
                  <a:lnTo>
                    <a:pt x="850633" y="835850"/>
                  </a:lnTo>
                  <a:lnTo>
                    <a:pt x="859142" y="829411"/>
                  </a:lnTo>
                  <a:lnTo>
                    <a:pt x="869302" y="825271"/>
                  </a:lnTo>
                  <a:lnTo>
                    <a:pt x="880478" y="823798"/>
                  </a:lnTo>
                  <a:lnTo>
                    <a:pt x="891654" y="825271"/>
                  </a:lnTo>
                  <a:lnTo>
                    <a:pt x="901687" y="829411"/>
                  </a:lnTo>
                  <a:lnTo>
                    <a:pt x="910323" y="835850"/>
                  </a:lnTo>
                  <a:lnTo>
                    <a:pt x="917054" y="844194"/>
                  </a:lnTo>
                  <a:lnTo>
                    <a:pt x="917054" y="786523"/>
                  </a:lnTo>
                  <a:lnTo>
                    <a:pt x="915022" y="785126"/>
                  </a:lnTo>
                  <a:lnTo>
                    <a:pt x="880478" y="778141"/>
                  </a:lnTo>
                  <a:lnTo>
                    <a:pt x="845934" y="785126"/>
                  </a:lnTo>
                  <a:lnTo>
                    <a:pt x="817613" y="804164"/>
                  </a:lnTo>
                  <a:lnTo>
                    <a:pt x="798563" y="832421"/>
                  </a:lnTo>
                  <a:lnTo>
                    <a:pt x="791578" y="867029"/>
                  </a:lnTo>
                  <a:lnTo>
                    <a:pt x="798563" y="901623"/>
                  </a:lnTo>
                  <a:lnTo>
                    <a:pt x="817613" y="929881"/>
                  </a:lnTo>
                  <a:lnTo>
                    <a:pt x="845934" y="948931"/>
                  </a:lnTo>
                  <a:lnTo>
                    <a:pt x="880478" y="955916"/>
                  </a:lnTo>
                  <a:lnTo>
                    <a:pt x="881494" y="955916"/>
                  </a:lnTo>
                  <a:lnTo>
                    <a:pt x="883780" y="955827"/>
                  </a:lnTo>
                  <a:lnTo>
                    <a:pt x="883780" y="910259"/>
                  </a:lnTo>
                  <a:lnTo>
                    <a:pt x="883780" y="910082"/>
                  </a:lnTo>
                  <a:lnTo>
                    <a:pt x="881621" y="910259"/>
                  </a:lnTo>
                  <a:lnTo>
                    <a:pt x="880478" y="910259"/>
                  </a:lnTo>
                  <a:lnTo>
                    <a:pt x="869302" y="908786"/>
                  </a:lnTo>
                  <a:lnTo>
                    <a:pt x="859142" y="904633"/>
                  </a:lnTo>
                  <a:lnTo>
                    <a:pt x="850633" y="898194"/>
                  </a:lnTo>
                  <a:lnTo>
                    <a:pt x="843775" y="889850"/>
                  </a:lnTo>
                  <a:lnTo>
                    <a:pt x="966330" y="889850"/>
                  </a:lnTo>
                  <a:lnTo>
                    <a:pt x="968235" y="882561"/>
                  </a:lnTo>
                  <a:lnTo>
                    <a:pt x="969251" y="874915"/>
                  </a:lnTo>
                  <a:lnTo>
                    <a:pt x="969251" y="867029"/>
                  </a:lnTo>
                  <a:close/>
                </a:path>
                <a:path w="1303019" h="990600">
                  <a:moveTo>
                    <a:pt x="1297317" y="843813"/>
                  </a:moveTo>
                  <a:lnTo>
                    <a:pt x="1251686" y="843813"/>
                  </a:lnTo>
                  <a:lnTo>
                    <a:pt x="1251686" y="955586"/>
                  </a:lnTo>
                  <a:lnTo>
                    <a:pt x="1297317" y="955586"/>
                  </a:lnTo>
                  <a:lnTo>
                    <a:pt x="1297317" y="843813"/>
                  </a:lnTo>
                  <a:close/>
                </a:path>
                <a:path w="1303019" h="990600">
                  <a:moveTo>
                    <a:pt x="1302740" y="806043"/>
                  </a:moveTo>
                  <a:lnTo>
                    <a:pt x="1300454" y="795058"/>
                  </a:lnTo>
                  <a:lnTo>
                    <a:pt x="1294485" y="786091"/>
                  </a:lnTo>
                  <a:lnTo>
                    <a:pt x="1285468" y="780034"/>
                  </a:lnTo>
                  <a:lnTo>
                    <a:pt x="1274546" y="777824"/>
                  </a:lnTo>
                  <a:lnTo>
                    <a:pt x="1263497" y="780034"/>
                  </a:lnTo>
                  <a:lnTo>
                    <a:pt x="1254607" y="786091"/>
                  </a:lnTo>
                  <a:lnTo>
                    <a:pt x="1248511" y="795058"/>
                  </a:lnTo>
                  <a:lnTo>
                    <a:pt x="1246352" y="806043"/>
                  </a:lnTo>
                  <a:lnTo>
                    <a:pt x="1248511" y="817016"/>
                  </a:lnTo>
                  <a:lnTo>
                    <a:pt x="1254607" y="825995"/>
                  </a:lnTo>
                  <a:lnTo>
                    <a:pt x="1263497" y="832027"/>
                  </a:lnTo>
                  <a:lnTo>
                    <a:pt x="1274546" y="834250"/>
                  </a:lnTo>
                  <a:lnTo>
                    <a:pt x="1285468" y="832027"/>
                  </a:lnTo>
                  <a:lnTo>
                    <a:pt x="1294485" y="825995"/>
                  </a:lnTo>
                  <a:lnTo>
                    <a:pt x="1300454" y="817016"/>
                  </a:lnTo>
                  <a:lnTo>
                    <a:pt x="1302740" y="806043"/>
                  </a:lnTo>
                  <a:close/>
                </a:path>
              </a:pathLst>
            </a:custGeom>
            <a:solidFill>
              <a:srgbClr val="FFFFFF"/>
            </a:solidFill>
          </p:spPr>
          <p:txBody>
            <a:bodyPr wrap="square" lIns="0" tIns="0" rIns="0" bIns="0" rtlCol="0"/>
            <a:lstStyle/>
            <a:p>
              <a:endParaRPr dirty="0"/>
            </a:p>
          </p:txBody>
        </p:sp>
        <p:sp>
          <p:nvSpPr>
            <p:cNvPr id="16" name="object 15">
              <a:extLst>
                <a:ext uri="{FF2B5EF4-FFF2-40B4-BE49-F238E27FC236}">
                  <a16:creationId xmlns:a16="http://schemas.microsoft.com/office/drawing/2014/main" id="{A2824AC7-EF32-43BE-8FC2-1C92EAD6B649}"/>
                </a:ext>
              </a:extLst>
            </p:cNvPr>
            <p:cNvSpPr/>
            <p:nvPr/>
          </p:nvSpPr>
          <p:spPr>
            <a:xfrm>
              <a:off x="18531839" y="10571702"/>
              <a:ext cx="44450" cy="47625"/>
            </a:xfrm>
            <a:custGeom>
              <a:avLst/>
              <a:gdLst/>
              <a:ahLst/>
              <a:cxnLst/>
              <a:rect l="l" t="t" r="r" b="b"/>
              <a:pathLst>
                <a:path w="44450" h="47625">
                  <a:moveTo>
                    <a:pt x="42456" y="18"/>
                  </a:moveTo>
                  <a:lnTo>
                    <a:pt x="39" y="44"/>
                  </a:lnTo>
                  <a:lnTo>
                    <a:pt x="-468" y="1314"/>
                  </a:lnTo>
                  <a:lnTo>
                    <a:pt x="6516" y="4869"/>
                  </a:lnTo>
                  <a:lnTo>
                    <a:pt x="13120" y="9073"/>
                  </a:lnTo>
                  <a:lnTo>
                    <a:pt x="38900" y="39336"/>
                  </a:lnTo>
                  <a:lnTo>
                    <a:pt x="43345" y="47083"/>
                  </a:lnTo>
                  <a:lnTo>
                    <a:pt x="43472" y="894"/>
                  </a:lnTo>
                  <a:lnTo>
                    <a:pt x="42456" y="18"/>
                  </a:lnTo>
                  <a:close/>
                </a:path>
              </a:pathLst>
            </a:custGeom>
            <a:solidFill>
              <a:srgbClr val="FAC541"/>
            </a:solidFill>
          </p:spPr>
          <p:txBody>
            <a:bodyPr wrap="square" lIns="0" tIns="0" rIns="0" bIns="0" rtlCol="0"/>
            <a:lstStyle/>
            <a:p>
              <a:endParaRPr dirty="0"/>
            </a:p>
          </p:txBody>
        </p:sp>
        <p:sp>
          <p:nvSpPr>
            <p:cNvPr id="17" name="object 16">
              <a:extLst>
                <a:ext uri="{FF2B5EF4-FFF2-40B4-BE49-F238E27FC236}">
                  <a16:creationId xmlns:a16="http://schemas.microsoft.com/office/drawing/2014/main" id="{0E62AF9C-6143-42B3-96ED-3DD8AA2759FE}"/>
                </a:ext>
              </a:extLst>
            </p:cNvPr>
            <p:cNvSpPr/>
            <p:nvPr/>
          </p:nvSpPr>
          <p:spPr>
            <a:xfrm>
              <a:off x="18584710" y="10571727"/>
              <a:ext cx="652145" cy="177800"/>
            </a:xfrm>
            <a:custGeom>
              <a:avLst/>
              <a:gdLst/>
              <a:ahLst/>
              <a:cxnLst/>
              <a:rect l="l" t="t" r="r" b="b"/>
              <a:pathLst>
                <a:path w="652144" h="177800">
                  <a:moveTo>
                    <a:pt x="88760" y="508"/>
                  </a:moveTo>
                  <a:lnTo>
                    <a:pt x="26022" y="26390"/>
                  </a:lnTo>
                  <a:lnTo>
                    <a:pt x="0" y="88900"/>
                  </a:lnTo>
                  <a:lnTo>
                    <a:pt x="0" y="177355"/>
                  </a:lnTo>
                  <a:lnTo>
                    <a:pt x="45199" y="177355"/>
                  </a:lnTo>
                  <a:lnTo>
                    <a:pt x="45199" y="88900"/>
                  </a:lnTo>
                  <a:lnTo>
                    <a:pt x="45580" y="88900"/>
                  </a:lnTo>
                  <a:lnTo>
                    <a:pt x="49009" y="72161"/>
                  </a:lnTo>
                  <a:lnTo>
                    <a:pt x="58280" y="58483"/>
                  </a:lnTo>
                  <a:lnTo>
                    <a:pt x="71996" y="49263"/>
                  </a:lnTo>
                  <a:lnTo>
                    <a:pt x="88760" y="45885"/>
                  </a:lnTo>
                  <a:lnTo>
                    <a:pt x="88760" y="508"/>
                  </a:lnTo>
                  <a:close/>
                </a:path>
                <a:path w="652144" h="177800">
                  <a:moveTo>
                    <a:pt x="256146" y="89217"/>
                  </a:moveTo>
                  <a:lnTo>
                    <a:pt x="249542" y="54787"/>
                  </a:lnTo>
                  <a:lnTo>
                    <a:pt x="231635" y="26682"/>
                  </a:lnTo>
                  <a:lnTo>
                    <a:pt x="205092" y="7721"/>
                  </a:lnTo>
                  <a:lnTo>
                    <a:pt x="172453" y="774"/>
                  </a:lnTo>
                  <a:lnTo>
                    <a:pt x="139814" y="7721"/>
                  </a:lnTo>
                  <a:lnTo>
                    <a:pt x="113271" y="26682"/>
                  </a:lnTo>
                  <a:lnTo>
                    <a:pt x="95364" y="54787"/>
                  </a:lnTo>
                  <a:lnTo>
                    <a:pt x="88760" y="89217"/>
                  </a:lnTo>
                  <a:lnTo>
                    <a:pt x="88760" y="177723"/>
                  </a:lnTo>
                  <a:lnTo>
                    <a:pt x="134353" y="177723"/>
                  </a:lnTo>
                  <a:lnTo>
                    <a:pt x="134353" y="91630"/>
                  </a:lnTo>
                  <a:lnTo>
                    <a:pt x="157594" y="49720"/>
                  </a:lnTo>
                  <a:lnTo>
                    <a:pt x="172453" y="46342"/>
                  </a:lnTo>
                  <a:lnTo>
                    <a:pt x="187312" y="49720"/>
                  </a:lnTo>
                  <a:lnTo>
                    <a:pt x="199377" y="58928"/>
                  </a:lnTo>
                  <a:lnTo>
                    <a:pt x="207505" y="72567"/>
                  </a:lnTo>
                  <a:lnTo>
                    <a:pt x="210553" y="89433"/>
                  </a:lnTo>
                  <a:lnTo>
                    <a:pt x="210553" y="177673"/>
                  </a:lnTo>
                  <a:lnTo>
                    <a:pt x="256146" y="177673"/>
                  </a:lnTo>
                  <a:lnTo>
                    <a:pt x="256146" y="89217"/>
                  </a:lnTo>
                  <a:close/>
                </a:path>
                <a:path w="652144" h="177800">
                  <a:moveTo>
                    <a:pt x="481825" y="23152"/>
                  </a:moveTo>
                  <a:lnTo>
                    <a:pt x="469125" y="13474"/>
                  </a:lnTo>
                  <a:lnTo>
                    <a:pt x="454647" y="6184"/>
                  </a:lnTo>
                  <a:lnTo>
                    <a:pt x="438772" y="1587"/>
                  </a:lnTo>
                  <a:lnTo>
                    <a:pt x="422008" y="0"/>
                  </a:lnTo>
                  <a:lnTo>
                    <a:pt x="387464" y="6959"/>
                  </a:lnTo>
                  <a:lnTo>
                    <a:pt x="359143" y="25908"/>
                  </a:lnTo>
                  <a:lnTo>
                    <a:pt x="340220" y="54025"/>
                  </a:lnTo>
                  <a:lnTo>
                    <a:pt x="333235" y="88442"/>
                  </a:lnTo>
                  <a:lnTo>
                    <a:pt x="340220" y="122885"/>
                  </a:lnTo>
                  <a:lnTo>
                    <a:pt x="359143" y="150990"/>
                  </a:lnTo>
                  <a:lnTo>
                    <a:pt x="387464" y="169951"/>
                  </a:lnTo>
                  <a:lnTo>
                    <a:pt x="422008" y="176898"/>
                  </a:lnTo>
                  <a:lnTo>
                    <a:pt x="438645" y="175348"/>
                  </a:lnTo>
                  <a:lnTo>
                    <a:pt x="454266" y="170853"/>
                  </a:lnTo>
                  <a:lnTo>
                    <a:pt x="468617" y="163715"/>
                  </a:lnTo>
                  <a:lnTo>
                    <a:pt x="481317" y="154228"/>
                  </a:lnTo>
                  <a:lnTo>
                    <a:pt x="473951" y="143941"/>
                  </a:lnTo>
                  <a:lnTo>
                    <a:pt x="467982" y="132803"/>
                  </a:lnTo>
                  <a:lnTo>
                    <a:pt x="463410" y="120916"/>
                  </a:lnTo>
                  <a:lnTo>
                    <a:pt x="460235" y="108356"/>
                  </a:lnTo>
                  <a:lnTo>
                    <a:pt x="453504" y="117767"/>
                  </a:lnTo>
                  <a:lnTo>
                    <a:pt x="444614" y="125069"/>
                  </a:lnTo>
                  <a:lnTo>
                    <a:pt x="433946" y="129781"/>
                  </a:lnTo>
                  <a:lnTo>
                    <a:pt x="422008" y="131470"/>
                  </a:lnTo>
                  <a:lnTo>
                    <a:pt x="405117" y="128092"/>
                  </a:lnTo>
                  <a:lnTo>
                    <a:pt x="391401" y="118872"/>
                  </a:lnTo>
                  <a:lnTo>
                    <a:pt x="382130" y="105181"/>
                  </a:lnTo>
                  <a:lnTo>
                    <a:pt x="378828" y="88442"/>
                  </a:lnTo>
                  <a:lnTo>
                    <a:pt x="382130" y="71704"/>
                  </a:lnTo>
                  <a:lnTo>
                    <a:pt x="391401" y="58026"/>
                  </a:lnTo>
                  <a:lnTo>
                    <a:pt x="405117" y="48806"/>
                  </a:lnTo>
                  <a:lnTo>
                    <a:pt x="422008" y="45427"/>
                  </a:lnTo>
                  <a:lnTo>
                    <a:pt x="434073" y="47129"/>
                  </a:lnTo>
                  <a:lnTo>
                    <a:pt x="444741" y="51917"/>
                  </a:lnTo>
                  <a:lnTo>
                    <a:pt x="453758" y="59334"/>
                  </a:lnTo>
                  <a:lnTo>
                    <a:pt x="460362" y="68846"/>
                  </a:lnTo>
                  <a:lnTo>
                    <a:pt x="463664" y="56337"/>
                  </a:lnTo>
                  <a:lnTo>
                    <a:pt x="468363" y="44475"/>
                  </a:lnTo>
                  <a:lnTo>
                    <a:pt x="474459" y="33388"/>
                  </a:lnTo>
                  <a:lnTo>
                    <a:pt x="481825" y="23152"/>
                  </a:lnTo>
                  <a:close/>
                </a:path>
                <a:path w="652144" h="177800">
                  <a:moveTo>
                    <a:pt x="652119" y="88442"/>
                  </a:moveTo>
                  <a:lnTo>
                    <a:pt x="645134" y="54025"/>
                  </a:lnTo>
                  <a:lnTo>
                    <a:pt x="626084" y="25908"/>
                  </a:lnTo>
                  <a:lnTo>
                    <a:pt x="606526" y="12750"/>
                  </a:lnTo>
                  <a:lnTo>
                    <a:pt x="606526" y="88442"/>
                  </a:lnTo>
                  <a:lnTo>
                    <a:pt x="603097" y="105181"/>
                  </a:lnTo>
                  <a:lnTo>
                    <a:pt x="593953" y="118872"/>
                  </a:lnTo>
                  <a:lnTo>
                    <a:pt x="580237" y="128092"/>
                  </a:lnTo>
                  <a:lnTo>
                    <a:pt x="563346" y="131470"/>
                  </a:lnTo>
                  <a:lnTo>
                    <a:pt x="546582" y="128092"/>
                  </a:lnTo>
                  <a:lnTo>
                    <a:pt x="532866" y="118872"/>
                  </a:lnTo>
                  <a:lnTo>
                    <a:pt x="523595" y="105181"/>
                  </a:lnTo>
                  <a:lnTo>
                    <a:pt x="520166" y="88442"/>
                  </a:lnTo>
                  <a:lnTo>
                    <a:pt x="523595" y="71704"/>
                  </a:lnTo>
                  <a:lnTo>
                    <a:pt x="532866" y="58026"/>
                  </a:lnTo>
                  <a:lnTo>
                    <a:pt x="546582" y="48806"/>
                  </a:lnTo>
                  <a:lnTo>
                    <a:pt x="563346" y="45427"/>
                  </a:lnTo>
                  <a:lnTo>
                    <a:pt x="580237" y="48806"/>
                  </a:lnTo>
                  <a:lnTo>
                    <a:pt x="593953" y="58026"/>
                  </a:lnTo>
                  <a:lnTo>
                    <a:pt x="603097" y="71704"/>
                  </a:lnTo>
                  <a:lnTo>
                    <a:pt x="606526" y="88442"/>
                  </a:lnTo>
                  <a:lnTo>
                    <a:pt x="606526" y="12750"/>
                  </a:lnTo>
                  <a:lnTo>
                    <a:pt x="597890" y="6959"/>
                  </a:lnTo>
                  <a:lnTo>
                    <a:pt x="563346" y="0"/>
                  </a:lnTo>
                  <a:lnTo>
                    <a:pt x="542391" y="2476"/>
                  </a:lnTo>
                  <a:lnTo>
                    <a:pt x="506463" y="20561"/>
                  </a:lnTo>
                  <a:lnTo>
                    <a:pt x="479412" y="59766"/>
                  </a:lnTo>
                  <a:lnTo>
                    <a:pt x="474586" y="88442"/>
                  </a:lnTo>
                  <a:lnTo>
                    <a:pt x="475856" y="103174"/>
                  </a:lnTo>
                  <a:lnTo>
                    <a:pt x="492620" y="141884"/>
                  </a:lnTo>
                  <a:lnTo>
                    <a:pt x="523214" y="167373"/>
                  </a:lnTo>
                  <a:lnTo>
                    <a:pt x="563346" y="176898"/>
                  </a:lnTo>
                  <a:lnTo>
                    <a:pt x="597890" y="169951"/>
                  </a:lnTo>
                  <a:lnTo>
                    <a:pt x="626084" y="150990"/>
                  </a:lnTo>
                  <a:lnTo>
                    <a:pt x="639292" y="131470"/>
                  </a:lnTo>
                  <a:lnTo>
                    <a:pt x="645134" y="122885"/>
                  </a:lnTo>
                  <a:lnTo>
                    <a:pt x="652119" y="88442"/>
                  </a:lnTo>
                  <a:close/>
                </a:path>
              </a:pathLst>
            </a:custGeom>
            <a:solidFill>
              <a:srgbClr val="FFFFFF"/>
            </a:solidFill>
          </p:spPr>
          <p:txBody>
            <a:bodyPr wrap="square" lIns="0" tIns="0" rIns="0" bIns="0" rtlCol="0"/>
            <a:lstStyle/>
            <a:p>
              <a:endParaRPr dirty="0"/>
            </a:p>
          </p:txBody>
        </p:sp>
        <p:pic>
          <p:nvPicPr>
            <p:cNvPr id="19" name="object 17">
              <a:extLst>
                <a:ext uri="{FF2B5EF4-FFF2-40B4-BE49-F238E27FC236}">
                  <a16:creationId xmlns:a16="http://schemas.microsoft.com/office/drawing/2014/main" id="{4BE17C3E-F162-417B-8706-690EA83F6950}"/>
                </a:ext>
              </a:extLst>
            </p:cNvPr>
            <p:cNvPicPr/>
            <p:nvPr/>
          </p:nvPicPr>
          <p:blipFill>
            <a:blip r:embed="rId6" cstate="print"/>
            <a:stretch>
              <a:fillRect/>
            </a:stretch>
          </p:blipFill>
          <p:spPr>
            <a:xfrm>
              <a:off x="19505676" y="10303504"/>
              <a:ext cx="74179" cy="74649"/>
            </a:xfrm>
            <a:prstGeom prst="rect">
              <a:avLst/>
            </a:prstGeom>
          </p:spPr>
        </p:pic>
      </p:grpSp>
      <p:sp>
        <p:nvSpPr>
          <p:cNvPr id="22" name="Retângulo 5">
            <a:extLst>
              <a:ext uri="{FF2B5EF4-FFF2-40B4-BE49-F238E27FC236}">
                <a16:creationId xmlns:a16="http://schemas.microsoft.com/office/drawing/2014/main" id="{C278CD09-DFFF-4DE0-8F11-C60C28CBEAC2}"/>
              </a:ext>
            </a:extLst>
          </p:cNvPr>
          <p:cNvSpPr/>
          <p:nvPr/>
        </p:nvSpPr>
        <p:spPr>
          <a:xfrm>
            <a:off x="0"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accent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accent1"/>
                </a:solidFill>
                <a:highlight>
                  <a:srgbClr val="FFFF00"/>
                </a:highlight>
                <a:latin typeface="+mn-lt"/>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tx1"/>
              </a:solidFill>
              <a:latin typeface="+mn-lt"/>
            </a:endParaRPr>
          </a:p>
        </p:txBody>
      </p:sp>
      <p:sp>
        <p:nvSpPr>
          <p:cNvPr id="23" name="Retângulo 12">
            <a:extLst>
              <a:ext uri="{FF2B5EF4-FFF2-40B4-BE49-F238E27FC236}">
                <a16:creationId xmlns:a16="http://schemas.microsoft.com/office/drawing/2014/main" id="{19384E39-63D2-46ED-B1DB-ED9D20DA4FA9}"/>
              </a:ext>
            </a:extLst>
          </p:cNvPr>
          <p:cNvSpPr/>
          <p:nvPr/>
        </p:nvSpPr>
        <p:spPr>
          <a:xfrm>
            <a:off x="0" y="0"/>
            <a:ext cx="12192000" cy="49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25" name="Google Shape;24;p1">
            <a:extLst>
              <a:ext uri="{FF2B5EF4-FFF2-40B4-BE49-F238E27FC236}">
                <a16:creationId xmlns:a16="http://schemas.microsoft.com/office/drawing/2014/main" id="{50D4A519-2DDD-4529-BE55-565D1761D5A5}"/>
              </a:ext>
            </a:extLst>
          </p:cNvPr>
          <p:cNvSpPr txBox="1"/>
          <p:nvPr/>
        </p:nvSpPr>
        <p:spPr>
          <a:xfrm>
            <a:off x="5403755" y="1827398"/>
            <a:ext cx="6377270" cy="996300"/>
          </a:xfrm>
          <a:prstGeom prst="rect">
            <a:avLst/>
          </a:prstGeom>
          <a:noFill/>
          <a:ln>
            <a:noFill/>
          </a:ln>
        </p:spPr>
        <p:txBody>
          <a:bodyPr spcFirstLastPara="1" wrap="square" lIns="37152" tIns="18571" rIns="37152" bIns="18571" anchor="ctr" anchorCtr="0">
            <a:noAutofit/>
          </a:bodyPr>
          <a:lstStyle/>
          <a:p>
            <a:pPr algn="r"/>
            <a:r>
              <a:rPr lang="pt-BR" sz="2000" b="1" dirty="0">
                <a:solidFill>
                  <a:schemeClr val="bg1"/>
                </a:solidFill>
                <a:latin typeface="+mj-lt"/>
                <a:ea typeface="Verdana"/>
                <a:cs typeface="Verdana"/>
                <a:sym typeface="Verdana"/>
              </a:rPr>
              <a:t>COPÉRNICO FUNDO DE INVESTIMENTO EM PARTICIPAÇÕES EM INFRAESTRUTURA</a:t>
            </a:r>
            <a:endParaRPr lang="pt-BR" sz="3400" b="1" dirty="0">
              <a:solidFill>
                <a:schemeClr val="bg1"/>
              </a:solidFill>
              <a:latin typeface="+mj-lt"/>
              <a:ea typeface="Verdana"/>
              <a:cs typeface="Verdana"/>
              <a:sym typeface="Verdana"/>
            </a:endParaRPr>
          </a:p>
        </p:txBody>
      </p:sp>
      <p:sp>
        <p:nvSpPr>
          <p:cNvPr id="26" name="Google Shape;23;p1">
            <a:extLst>
              <a:ext uri="{FF2B5EF4-FFF2-40B4-BE49-F238E27FC236}">
                <a16:creationId xmlns:a16="http://schemas.microsoft.com/office/drawing/2014/main" id="{283BA97B-1628-4B80-8994-BBFBEF1F953D}"/>
              </a:ext>
            </a:extLst>
          </p:cNvPr>
          <p:cNvSpPr txBox="1"/>
          <p:nvPr/>
        </p:nvSpPr>
        <p:spPr>
          <a:xfrm>
            <a:off x="7942450" y="2905215"/>
            <a:ext cx="3838575" cy="555577"/>
          </a:xfrm>
          <a:prstGeom prst="rect">
            <a:avLst/>
          </a:prstGeom>
          <a:noFill/>
          <a:ln>
            <a:noFill/>
          </a:ln>
        </p:spPr>
        <p:txBody>
          <a:bodyPr spcFirstLastPara="1" wrap="square" lIns="37152" tIns="18571" rIns="37152" bIns="18571" anchor="ctr" anchorCtr="0">
            <a:noAutofit/>
          </a:bodyPr>
          <a:lstStyle/>
          <a:p>
            <a:pPr algn="r">
              <a:lnSpc>
                <a:spcPct val="150000"/>
              </a:lnSpc>
            </a:pPr>
            <a:r>
              <a:rPr lang="pt-BR" sz="1300" b="1" dirty="0">
                <a:solidFill>
                  <a:schemeClr val="bg1"/>
                </a:solidFill>
                <a:latin typeface="+mj-lt"/>
                <a:ea typeface="Verdana"/>
                <a:sym typeface="Verdana"/>
              </a:rPr>
              <a:t>Oferta Pública da 1ª Emissão de Cotas</a:t>
            </a:r>
          </a:p>
          <a:p>
            <a:pPr algn="r">
              <a:lnSpc>
                <a:spcPct val="150000"/>
              </a:lnSpc>
            </a:pPr>
            <a:r>
              <a:rPr lang="pt-BR" sz="975" dirty="0">
                <a:solidFill>
                  <a:schemeClr val="bg1"/>
                </a:solidFill>
                <a:latin typeface="+mj-lt"/>
                <a:ea typeface="Verdana"/>
                <a:sym typeface="Verdana"/>
              </a:rPr>
              <a:t>No Montante da Oferta Base de R$200.000.000,00</a:t>
            </a:r>
          </a:p>
        </p:txBody>
      </p:sp>
      <p:pic>
        <p:nvPicPr>
          <p:cNvPr id="7" name="Picture 6">
            <a:extLst>
              <a:ext uri="{FF2B5EF4-FFF2-40B4-BE49-F238E27FC236}">
                <a16:creationId xmlns:a16="http://schemas.microsoft.com/office/drawing/2014/main" id="{5C517BA5-8854-D02A-A3DE-B1F887AFA2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1277752" y="5182853"/>
            <a:ext cx="682713" cy="512240"/>
          </a:xfrm>
          <a:prstGeom prst="rect">
            <a:avLst/>
          </a:prstGeom>
          <a:solidFill>
            <a:schemeClr val="bg1"/>
          </a:solidFill>
          <a:ln>
            <a:noFill/>
          </a:ln>
        </p:spPr>
      </p:pic>
      <p:pic>
        <p:nvPicPr>
          <p:cNvPr id="8" name="Picture 7">
            <a:extLst>
              <a:ext uri="{FF2B5EF4-FFF2-40B4-BE49-F238E27FC236}">
                <a16:creationId xmlns:a16="http://schemas.microsoft.com/office/drawing/2014/main" id="{6AB9EFCE-E502-9ADF-A757-FD133CF8C9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0464648" y="5208105"/>
            <a:ext cx="686088" cy="514770"/>
          </a:xfrm>
          <a:prstGeom prst="rect">
            <a:avLst/>
          </a:prstGeom>
          <a:solidFill>
            <a:schemeClr val="bg1"/>
          </a:solidFill>
          <a:ln>
            <a:noFill/>
          </a:ln>
        </p:spPr>
      </p:pic>
      <p:pic>
        <p:nvPicPr>
          <p:cNvPr id="9" name="Picture 8">
            <a:extLst>
              <a:ext uri="{FF2B5EF4-FFF2-40B4-BE49-F238E27FC236}">
                <a16:creationId xmlns:a16="http://schemas.microsoft.com/office/drawing/2014/main" id="{93532849-CE86-78EF-F50D-DF7919E3F5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9656234" y="5210635"/>
            <a:ext cx="681398" cy="512240"/>
          </a:xfrm>
          <a:prstGeom prst="rect">
            <a:avLst/>
          </a:prstGeom>
          <a:solidFill>
            <a:schemeClr val="bg1"/>
          </a:solidFill>
          <a:ln>
            <a:noFill/>
          </a:ln>
        </p:spPr>
      </p:pic>
      <p:pic>
        <p:nvPicPr>
          <p:cNvPr id="20" name="Picture 19">
            <a:extLst>
              <a:ext uri="{FF2B5EF4-FFF2-40B4-BE49-F238E27FC236}">
                <a16:creationId xmlns:a16="http://schemas.microsoft.com/office/drawing/2014/main" id="{C5447B59-CCDB-7909-2E7A-D61B22CCB5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837182" y="5206842"/>
            <a:ext cx="682713" cy="511276"/>
          </a:xfrm>
          <a:prstGeom prst="rect">
            <a:avLst/>
          </a:prstGeom>
          <a:solidFill>
            <a:schemeClr val="bg1"/>
          </a:solidFill>
          <a:ln>
            <a:noFill/>
          </a:ln>
        </p:spPr>
      </p:pic>
      <p:sp>
        <p:nvSpPr>
          <p:cNvPr id="21" name="Rectangle: Top Corners Rounded 20">
            <a:extLst>
              <a:ext uri="{FF2B5EF4-FFF2-40B4-BE49-F238E27FC236}">
                <a16:creationId xmlns:a16="http://schemas.microsoft.com/office/drawing/2014/main" id="{E3429255-DBEC-9973-A7CC-8C10D6838A8A}"/>
              </a:ext>
            </a:extLst>
          </p:cNvPr>
          <p:cNvSpPr/>
          <p:nvPr/>
        </p:nvSpPr>
        <p:spPr>
          <a:xfrm rot="16200000">
            <a:off x="8286000" y="877478"/>
            <a:ext cx="1080000" cy="67320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34" name="TextBox 33">
            <a:extLst>
              <a:ext uri="{FF2B5EF4-FFF2-40B4-BE49-F238E27FC236}">
                <a16:creationId xmlns:a16="http://schemas.microsoft.com/office/drawing/2014/main" id="{81DE2378-D526-2634-F6EE-C1154EFAE279}"/>
              </a:ext>
            </a:extLst>
          </p:cNvPr>
          <p:cNvSpPr txBox="1"/>
          <p:nvPr/>
        </p:nvSpPr>
        <p:spPr>
          <a:xfrm>
            <a:off x="7046249" y="4415362"/>
            <a:ext cx="1246539" cy="200055"/>
          </a:xfrm>
          <a:prstGeom prst="rect">
            <a:avLst/>
          </a:prstGeom>
          <a:noFill/>
        </p:spPr>
        <p:txBody>
          <a:bodyPr wrap="square" rtlCol="0" anchor="ctr">
            <a:spAutoFit/>
          </a:bodyPr>
          <a:lstStyle/>
          <a:p>
            <a:pPr algn="ctr" defTabSz="912813" eaLnBrk="0" fontAlgn="base" hangingPunct="0">
              <a:spcBef>
                <a:spcPct val="0"/>
              </a:spcBef>
              <a:spcAft>
                <a:spcPct val="0"/>
              </a:spcAft>
              <a:defRPr/>
            </a:pPr>
            <a:r>
              <a:rPr lang="pt-BR" sz="700" dirty="0">
                <a:latin typeface="+mj-lt"/>
                <a:cs typeface="Arial" charset="0"/>
              </a:rPr>
              <a:t>Administrador</a:t>
            </a:r>
            <a:endParaRPr lang="en-US" sz="700" dirty="0">
              <a:latin typeface="+mj-lt"/>
              <a:cs typeface="Arial" charset="0"/>
            </a:endParaRPr>
          </a:p>
        </p:txBody>
      </p:sp>
      <p:pic>
        <p:nvPicPr>
          <p:cNvPr id="35" name="Picture 2">
            <a:extLst>
              <a:ext uri="{FF2B5EF4-FFF2-40B4-BE49-F238E27FC236}">
                <a16:creationId xmlns:a16="http://schemas.microsoft.com/office/drawing/2014/main" id="{67CD3042-57EC-D65C-A035-ACEF9C0CAC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6417" y="3977143"/>
            <a:ext cx="1246202" cy="4096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63AE31E2-4BC6-591C-7780-796D669857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792" y="4003576"/>
            <a:ext cx="1246539" cy="35682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4">
            <a:extLst>
              <a:ext uri="{FF2B5EF4-FFF2-40B4-BE49-F238E27FC236}">
                <a16:creationId xmlns:a16="http://schemas.microsoft.com/office/drawing/2014/main" id="{A234082B-6A6E-0A14-F028-E4DFDF3DBD5C}"/>
              </a:ext>
            </a:extLst>
          </p:cNvPr>
          <p:cNvSpPr txBox="1"/>
          <p:nvPr/>
        </p:nvSpPr>
        <p:spPr>
          <a:xfrm>
            <a:off x="5701792" y="4415362"/>
            <a:ext cx="1246539" cy="200055"/>
          </a:xfrm>
          <a:prstGeom prst="rect">
            <a:avLst/>
          </a:prstGeom>
          <a:noFill/>
        </p:spPr>
        <p:txBody>
          <a:bodyPr wrap="square" rtlCol="0" anchor="ctr">
            <a:spAutoFit/>
          </a:bodyPr>
          <a:lstStyle/>
          <a:p>
            <a:pPr algn="ctr" defTabSz="912813" eaLnBrk="0" fontAlgn="base" hangingPunct="0">
              <a:spcBef>
                <a:spcPct val="0"/>
              </a:spcBef>
              <a:spcAft>
                <a:spcPct val="0"/>
              </a:spcAft>
              <a:defRPr/>
            </a:pPr>
            <a:r>
              <a:rPr lang="pt-BR" sz="700" dirty="0">
                <a:latin typeface="+mj-lt"/>
                <a:cs typeface="Arial" charset="0"/>
              </a:rPr>
              <a:t>Gestor</a:t>
            </a:r>
            <a:endParaRPr lang="en-US" sz="700" dirty="0">
              <a:latin typeface="+mj-lt"/>
              <a:cs typeface="Arial" charset="0"/>
            </a:endParaRPr>
          </a:p>
        </p:txBody>
      </p:sp>
      <p:sp>
        <p:nvSpPr>
          <p:cNvPr id="38" name="TextBox 37">
            <a:extLst>
              <a:ext uri="{FF2B5EF4-FFF2-40B4-BE49-F238E27FC236}">
                <a16:creationId xmlns:a16="http://schemas.microsoft.com/office/drawing/2014/main" id="{718DC0FE-3929-EF5A-8C9D-A99169ADB901}"/>
              </a:ext>
            </a:extLst>
          </p:cNvPr>
          <p:cNvSpPr txBox="1"/>
          <p:nvPr/>
        </p:nvSpPr>
        <p:spPr>
          <a:xfrm>
            <a:off x="9524124" y="4415362"/>
            <a:ext cx="1246539" cy="200055"/>
          </a:xfrm>
          <a:prstGeom prst="rect">
            <a:avLst/>
          </a:prstGeom>
          <a:noFill/>
        </p:spPr>
        <p:txBody>
          <a:bodyPr wrap="square" rtlCol="0" anchor="ctr">
            <a:spAutoFit/>
          </a:bodyPr>
          <a:lstStyle/>
          <a:p>
            <a:pPr algn="ctr" defTabSz="912813" eaLnBrk="0" fontAlgn="base" hangingPunct="0">
              <a:spcBef>
                <a:spcPct val="0"/>
              </a:spcBef>
              <a:spcAft>
                <a:spcPct val="0"/>
              </a:spcAft>
              <a:defRPr/>
            </a:pPr>
            <a:r>
              <a:rPr lang="pt-BR" sz="700" dirty="0">
                <a:latin typeface="+mj-lt"/>
                <a:cs typeface="Arial" charset="0"/>
              </a:rPr>
              <a:t>Coordenador Líder</a:t>
            </a:r>
            <a:endParaRPr lang="en-US" sz="700" dirty="0">
              <a:latin typeface="+mj-lt"/>
              <a:cs typeface="Arial" charset="0"/>
            </a:endParaRPr>
          </a:p>
        </p:txBody>
      </p:sp>
      <p:pic>
        <p:nvPicPr>
          <p:cNvPr id="39" name="Picture 38" descr="Shape&#10;&#10;Description automatically generated with medium confidence">
            <a:extLst>
              <a:ext uri="{FF2B5EF4-FFF2-40B4-BE49-F238E27FC236}">
                <a16:creationId xmlns:a16="http://schemas.microsoft.com/office/drawing/2014/main" id="{720C7E77-53FB-0FF2-4B62-BBD5E22B67CA}"/>
              </a:ext>
            </a:extLst>
          </p:cNvPr>
          <p:cNvPicPr>
            <a:picLocks noChangeAspect="1"/>
          </p:cNvPicPr>
          <p:nvPr/>
        </p:nvPicPr>
        <p:blipFill>
          <a:blip r:embed="rId13"/>
          <a:stretch>
            <a:fillRect/>
          </a:stretch>
        </p:blipFill>
        <p:spPr>
          <a:xfrm>
            <a:off x="9306901" y="3965419"/>
            <a:ext cx="1680984" cy="433138"/>
          </a:xfrm>
          <a:prstGeom prst="rect">
            <a:avLst/>
          </a:prstGeom>
        </p:spPr>
      </p:pic>
      <p:pic>
        <p:nvPicPr>
          <p:cNvPr id="40" name="Picture 39">
            <a:extLst>
              <a:ext uri="{FF2B5EF4-FFF2-40B4-BE49-F238E27FC236}">
                <a16:creationId xmlns:a16="http://schemas.microsoft.com/office/drawing/2014/main" id="{CB2F2888-C373-AFBC-A0F4-A677E5F8B016}"/>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485012" y="3830006"/>
            <a:ext cx="747960" cy="703963"/>
          </a:xfrm>
          <a:prstGeom prst="rect">
            <a:avLst/>
          </a:prstGeom>
        </p:spPr>
      </p:pic>
      <p:sp>
        <p:nvSpPr>
          <p:cNvPr id="41" name="TextBox 40">
            <a:extLst>
              <a:ext uri="{FF2B5EF4-FFF2-40B4-BE49-F238E27FC236}">
                <a16:creationId xmlns:a16="http://schemas.microsoft.com/office/drawing/2014/main" id="{2BC931BF-058F-87B0-B108-77C53951A2A8}"/>
              </a:ext>
            </a:extLst>
          </p:cNvPr>
          <p:cNvSpPr txBox="1"/>
          <p:nvPr/>
        </p:nvSpPr>
        <p:spPr>
          <a:xfrm>
            <a:off x="8235723" y="4415362"/>
            <a:ext cx="1246539" cy="200055"/>
          </a:xfrm>
          <a:prstGeom prst="rect">
            <a:avLst/>
          </a:prstGeom>
          <a:noFill/>
        </p:spPr>
        <p:txBody>
          <a:bodyPr wrap="square" rtlCol="0" anchor="ctr">
            <a:spAutoFit/>
          </a:bodyPr>
          <a:lstStyle/>
          <a:p>
            <a:pPr algn="ctr" defTabSz="912813" eaLnBrk="0" fontAlgn="base" hangingPunct="0">
              <a:spcBef>
                <a:spcPct val="0"/>
              </a:spcBef>
              <a:spcAft>
                <a:spcPct val="0"/>
              </a:spcAft>
              <a:defRPr/>
            </a:pPr>
            <a:r>
              <a:rPr lang="pt-BR" sz="700" dirty="0">
                <a:latin typeface="+mj-lt"/>
                <a:cs typeface="Arial" charset="0"/>
              </a:rPr>
              <a:t>Consultor Especializado</a:t>
            </a:r>
            <a:endParaRPr lang="en-US" sz="700" dirty="0">
              <a:latin typeface="+mj-lt"/>
              <a:cs typeface="Arial" charset="0"/>
            </a:endParaRPr>
          </a:p>
        </p:txBody>
      </p:sp>
      <p:pic>
        <p:nvPicPr>
          <p:cNvPr id="42" name="Picture 2" descr="logo-guide-investimentos-1024 - Prime Control">
            <a:extLst>
              <a:ext uri="{FF2B5EF4-FFF2-40B4-BE49-F238E27FC236}">
                <a16:creationId xmlns:a16="http://schemas.microsoft.com/office/drawing/2014/main" id="{3F62CD82-B7B0-52E9-E057-18F6663023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2557" y="3675707"/>
            <a:ext cx="1012560" cy="101256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6F872E7-53EB-E16A-B5BA-744DEB328DC3}"/>
              </a:ext>
            </a:extLst>
          </p:cNvPr>
          <p:cNvSpPr txBox="1"/>
          <p:nvPr/>
        </p:nvSpPr>
        <p:spPr>
          <a:xfrm>
            <a:off x="10865568" y="4415362"/>
            <a:ext cx="1246539" cy="200055"/>
          </a:xfrm>
          <a:prstGeom prst="rect">
            <a:avLst/>
          </a:prstGeom>
          <a:noFill/>
        </p:spPr>
        <p:txBody>
          <a:bodyPr wrap="square" rtlCol="0" anchor="ctr">
            <a:spAutoFit/>
          </a:bodyPr>
          <a:lstStyle/>
          <a:p>
            <a:pPr algn="ctr" defTabSz="912813" eaLnBrk="0" fontAlgn="base" hangingPunct="0">
              <a:spcBef>
                <a:spcPct val="0"/>
              </a:spcBef>
              <a:spcAft>
                <a:spcPct val="0"/>
              </a:spcAft>
              <a:defRPr/>
            </a:pPr>
            <a:r>
              <a:rPr lang="pt-BR" sz="700" dirty="0">
                <a:latin typeface="+mj-lt"/>
                <a:cs typeface="Arial" charset="0"/>
              </a:rPr>
              <a:t>Coordenador</a:t>
            </a:r>
            <a:endParaRPr lang="en-US" sz="700" dirty="0">
              <a:latin typeface="+mj-lt"/>
              <a:cs typeface="Arial" charset="0"/>
            </a:endParaRPr>
          </a:p>
        </p:txBody>
      </p:sp>
      <p:pic>
        <p:nvPicPr>
          <p:cNvPr id="15" name="Picture 14">
            <a:extLst>
              <a:ext uri="{FF2B5EF4-FFF2-40B4-BE49-F238E27FC236}">
                <a16:creationId xmlns:a16="http://schemas.microsoft.com/office/drawing/2014/main" id="{48A9A915-3C62-CDE0-68D7-553B3E703920}"/>
              </a:ext>
            </a:extLst>
          </p:cNvPr>
          <p:cNvPicPr>
            <a:picLocks noChangeAspect="1"/>
          </p:cNvPicPr>
          <p:nvPr/>
        </p:nvPicPr>
        <p:blipFill rotWithShape="1">
          <a:blip r:embed="rId16"/>
          <a:srcRect l="37310" t="-759" b="30646"/>
          <a:stretch/>
        </p:blipFill>
        <p:spPr>
          <a:xfrm>
            <a:off x="1" y="2281121"/>
            <a:ext cx="3675444" cy="4102100"/>
          </a:xfrm>
          <a:prstGeom prst="rect">
            <a:avLst/>
          </a:prstGeom>
        </p:spPr>
      </p:pic>
      <p:pic>
        <p:nvPicPr>
          <p:cNvPr id="24" name="Picture 23">
            <a:extLst>
              <a:ext uri="{FF2B5EF4-FFF2-40B4-BE49-F238E27FC236}">
                <a16:creationId xmlns:a16="http://schemas.microsoft.com/office/drawing/2014/main" id="{37EC327F-EEEE-6B39-DC77-EBBEF1A985D8}"/>
              </a:ext>
            </a:extLst>
          </p:cNvPr>
          <p:cNvPicPr>
            <a:picLocks noChangeAspect="1"/>
          </p:cNvPicPr>
          <p:nvPr/>
        </p:nvPicPr>
        <p:blipFill rotWithShape="1">
          <a:blip r:embed="rId17">
            <a:alphaModFix amt="59000"/>
          </a:blip>
          <a:srcRect l="24593" b="8687"/>
          <a:stretch/>
        </p:blipFill>
        <p:spPr>
          <a:xfrm>
            <a:off x="2" y="4193709"/>
            <a:ext cx="1809258" cy="2189512"/>
          </a:xfrm>
          <a:prstGeom prst="rect">
            <a:avLst/>
          </a:prstGeom>
        </p:spPr>
      </p:pic>
      <p:sp>
        <p:nvSpPr>
          <p:cNvPr id="27" name="Retângulo 5">
            <a:extLst>
              <a:ext uri="{FF2B5EF4-FFF2-40B4-BE49-F238E27FC236}">
                <a16:creationId xmlns:a16="http://schemas.microsoft.com/office/drawing/2014/main" id="{56657173-DB11-2C13-F17D-59C0C5567FFF}"/>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144372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8F78AF-C09B-4F45-BD09-9C42D02BB09E}"/>
              </a:ext>
            </a:extLst>
          </p:cNvPr>
          <p:cNvSpPr>
            <a:spLocks noGrp="1"/>
          </p:cNvSpPr>
          <p:nvPr>
            <p:ph type="title"/>
          </p:nvPr>
        </p:nvSpPr>
        <p:spPr>
          <a:xfrm>
            <a:off x="389994" y="350739"/>
            <a:ext cx="11422960" cy="397032"/>
          </a:xfrm>
        </p:spPr>
        <p:txBody>
          <a:bodyPr/>
          <a:lstStyle/>
          <a:p>
            <a:r>
              <a:rPr lang="pt-BR" dirty="0"/>
              <a:t>Comparativo de Instrumentos e Investimentos de Renda Fixa e Variável</a:t>
            </a:r>
          </a:p>
        </p:txBody>
      </p:sp>
      <p:graphicFrame>
        <p:nvGraphicFramePr>
          <p:cNvPr id="18" name="Table 17">
            <a:extLst>
              <a:ext uri="{FF2B5EF4-FFF2-40B4-BE49-F238E27FC236}">
                <a16:creationId xmlns:a16="http://schemas.microsoft.com/office/drawing/2014/main" id="{4182BA30-D52E-49D3-8CF9-9EDA9EFBDDF0}"/>
              </a:ext>
            </a:extLst>
          </p:cNvPr>
          <p:cNvGraphicFramePr>
            <a:graphicFrameLocks noGrp="1"/>
          </p:cNvGraphicFramePr>
          <p:nvPr>
            <p:extLst>
              <p:ext uri="{D42A27DB-BD31-4B8C-83A1-F6EECF244321}">
                <p14:modId xmlns:p14="http://schemas.microsoft.com/office/powerpoint/2010/main" val="724492230"/>
              </p:ext>
            </p:extLst>
          </p:nvPr>
        </p:nvGraphicFramePr>
        <p:xfrm>
          <a:off x="379413" y="1441082"/>
          <a:ext cx="11419009" cy="3432760"/>
        </p:xfrm>
        <a:graphic>
          <a:graphicData uri="http://schemas.openxmlformats.org/drawingml/2006/table">
            <a:tbl>
              <a:tblPr/>
              <a:tblGrid>
                <a:gridCol w="1863785">
                  <a:extLst>
                    <a:ext uri="{9D8B030D-6E8A-4147-A177-3AD203B41FA5}">
                      <a16:colId xmlns:a16="http://schemas.microsoft.com/office/drawing/2014/main" val="2515287959"/>
                    </a:ext>
                  </a:extLst>
                </a:gridCol>
                <a:gridCol w="1194403">
                  <a:extLst>
                    <a:ext uri="{9D8B030D-6E8A-4147-A177-3AD203B41FA5}">
                      <a16:colId xmlns:a16="http://schemas.microsoft.com/office/drawing/2014/main" val="151650133"/>
                    </a:ext>
                  </a:extLst>
                </a:gridCol>
                <a:gridCol w="1194403">
                  <a:extLst>
                    <a:ext uri="{9D8B030D-6E8A-4147-A177-3AD203B41FA5}">
                      <a16:colId xmlns:a16="http://schemas.microsoft.com/office/drawing/2014/main" val="1095078241"/>
                    </a:ext>
                  </a:extLst>
                </a:gridCol>
                <a:gridCol w="1194403">
                  <a:extLst>
                    <a:ext uri="{9D8B030D-6E8A-4147-A177-3AD203B41FA5}">
                      <a16:colId xmlns:a16="http://schemas.microsoft.com/office/drawing/2014/main" val="2954425733"/>
                    </a:ext>
                  </a:extLst>
                </a:gridCol>
                <a:gridCol w="1194403">
                  <a:extLst>
                    <a:ext uri="{9D8B030D-6E8A-4147-A177-3AD203B41FA5}">
                      <a16:colId xmlns:a16="http://schemas.microsoft.com/office/drawing/2014/main" val="1341411720"/>
                    </a:ext>
                  </a:extLst>
                </a:gridCol>
                <a:gridCol w="1194403">
                  <a:extLst>
                    <a:ext uri="{9D8B030D-6E8A-4147-A177-3AD203B41FA5}">
                      <a16:colId xmlns:a16="http://schemas.microsoft.com/office/drawing/2014/main" val="64944478"/>
                    </a:ext>
                  </a:extLst>
                </a:gridCol>
                <a:gridCol w="1194403">
                  <a:extLst>
                    <a:ext uri="{9D8B030D-6E8A-4147-A177-3AD203B41FA5}">
                      <a16:colId xmlns:a16="http://schemas.microsoft.com/office/drawing/2014/main" val="867968397"/>
                    </a:ext>
                  </a:extLst>
                </a:gridCol>
                <a:gridCol w="1194403">
                  <a:extLst>
                    <a:ext uri="{9D8B030D-6E8A-4147-A177-3AD203B41FA5}">
                      <a16:colId xmlns:a16="http://schemas.microsoft.com/office/drawing/2014/main" val="3435700167"/>
                    </a:ext>
                  </a:extLst>
                </a:gridCol>
                <a:gridCol w="1194403">
                  <a:extLst>
                    <a:ext uri="{9D8B030D-6E8A-4147-A177-3AD203B41FA5}">
                      <a16:colId xmlns:a16="http://schemas.microsoft.com/office/drawing/2014/main" val="3210928942"/>
                    </a:ext>
                  </a:extLst>
                </a:gridCol>
              </a:tblGrid>
              <a:tr h="835304">
                <a:tc rowSpan="2">
                  <a:txBody>
                    <a:bodyPr/>
                    <a:lstStyle/>
                    <a:p>
                      <a:pPr algn="ctr" fontAlgn="ctr"/>
                      <a:r>
                        <a:rPr lang="pt-BR" sz="900" b="1" i="0" u="none" strike="noStrike" dirty="0">
                          <a:solidFill>
                            <a:srgbClr val="FFFFFF"/>
                          </a:solidFill>
                          <a:effectLst/>
                          <a:latin typeface="+mn-lt"/>
                        </a:rPr>
                        <a:t>Produtos / Tributação</a:t>
                      </a:r>
                    </a:p>
                  </a:txBody>
                  <a:tcPr marL="4886" marR="4886" marT="4886"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2"/>
                    </a:solidFill>
                  </a:tcPr>
                </a:tc>
                <a:tc gridSpan="2">
                  <a:txBody>
                    <a:bodyPr/>
                    <a:lstStyle/>
                    <a:p>
                      <a:pPr algn="ctr" fontAlgn="ctr"/>
                      <a:r>
                        <a:rPr lang="pt-BR" sz="900" b="1" i="0" u="none" strike="noStrike" dirty="0">
                          <a:solidFill>
                            <a:srgbClr val="FFFFFF"/>
                          </a:solidFill>
                          <a:effectLst/>
                          <a:latin typeface="+mn-lt"/>
                        </a:rPr>
                        <a:t>FIP-IE</a:t>
                      </a:r>
                    </a:p>
                  </a:txBody>
                  <a:tcPr marL="4886" marR="4886" marT="488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2"/>
                    </a:solidFill>
                  </a:tcPr>
                </a:tc>
                <a:tc hMerge="1">
                  <a:txBody>
                    <a:bodyPr/>
                    <a:lstStyle/>
                    <a:p>
                      <a:endParaRPr lang="pt-BR"/>
                    </a:p>
                  </a:txBody>
                  <a:tcPr/>
                </a:tc>
                <a:tc gridSpan="2">
                  <a:txBody>
                    <a:bodyPr/>
                    <a:lstStyle/>
                    <a:p>
                      <a:pPr algn="ctr" fontAlgn="ctr"/>
                      <a:r>
                        <a:rPr lang="pt-BR" sz="900" b="1" i="0" u="none" strike="noStrike" dirty="0">
                          <a:solidFill>
                            <a:srgbClr val="FFFFFF"/>
                          </a:solidFill>
                          <a:effectLst/>
                          <a:latin typeface="+mn-lt"/>
                        </a:rPr>
                        <a:t>Debêntures de Infraestrutura</a:t>
                      </a:r>
                    </a:p>
                    <a:p>
                      <a:pPr algn="ctr" fontAlgn="ctr"/>
                      <a:r>
                        <a:rPr lang="pt-BR" sz="900" b="1" i="0" u="none" strike="noStrike" dirty="0">
                          <a:solidFill>
                            <a:srgbClr val="FFFFFF"/>
                          </a:solidFill>
                          <a:effectLst/>
                          <a:latin typeface="+mn-lt"/>
                        </a:rPr>
                        <a:t>(Lei 12.431 art.2)</a:t>
                      </a:r>
                    </a:p>
                  </a:txBody>
                  <a:tcPr marL="4886" marR="4886" marT="488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2"/>
                    </a:solidFill>
                  </a:tcPr>
                </a:tc>
                <a:tc hMerge="1">
                  <a:txBody>
                    <a:bodyPr/>
                    <a:lstStyle/>
                    <a:p>
                      <a:endParaRPr lang="pt-BR"/>
                    </a:p>
                  </a:txBody>
                  <a:tcPr/>
                </a:tc>
                <a:tc gridSpan="2">
                  <a:txBody>
                    <a:bodyPr/>
                    <a:lstStyle/>
                    <a:p>
                      <a:pPr algn="ctr" fontAlgn="ctr"/>
                      <a:r>
                        <a:rPr lang="pt-BR" sz="900" b="1" i="0" u="none" strike="noStrike" dirty="0">
                          <a:solidFill>
                            <a:srgbClr val="FFFFFF"/>
                          </a:solidFill>
                          <a:effectLst/>
                          <a:latin typeface="+mn-lt"/>
                        </a:rPr>
                        <a:t>Fundo de Investimento Imobiliário</a:t>
                      </a:r>
                    </a:p>
                  </a:txBody>
                  <a:tcPr marL="4886" marR="4886" marT="488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2"/>
                    </a:solidFill>
                  </a:tcPr>
                </a:tc>
                <a:tc hMerge="1">
                  <a:txBody>
                    <a:bodyPr/>
                    <a:lstStyle/>
                    <a:p>
                      <a:endParaRPr lang="pt-BR"/>
                    </a:p>
                  </a:txBody>
                  <a:tcPr/>
                </a:tc>
                <a:tc gridSpan="2">
                  <a:txBody>
                    <a:bodyPr/>
                    <a:lstStyle/>
                    <a:p>
                      <a:pPr algn="ctr" fontAlgn="ctr"/>
                      <a:r>
                        <a:rPr lang="pt-BR" sz="900" b="1" i="0" u="none" strike="noStrike" dirty="0">
                          <a:solidFill>
                            <a:srgbClr val="FFFFFF"/>
                          </a:solidFill>
                          <a:effectLst/>
                          <a:latin typeface="+mn-lt"/>
                        </a:rPr>
                        <a:t>CRA &amp; CRI</a:t>
                      </a:r>
                    </a:p>
                  </a:txBody>
                  <a:tcPr marL="4886" marR="4886" marT="488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2"/>
                    </a:solidFill>
                  </a:tcPr>
                </a:tc>
                <a:tc hMerge="1">
                  <a:txBody>
                    <a:bodyPr/>
                    <a:lstStyle/>
                    <a:p>
                      <a:endParaRPr lang="pt-BR"/>
                    </a:p>
                  </a:txBody>
                  <a:tcPr/>
                </a:tc>
                <a:extLst>
                  <a:ext uri="{0D108BD9-81ED-4DB2-BD59-A6C34878D82A}">
                    <a16:rowId xmlns:a16="http://schemas.microsoft.com/office/drawing/2014/main" val="1611902589"/>
                  </a:ext>
                </a:extLst>
              </a:tr>
              <a:tr h="492029">
                <a:tc vMerge="1">
                  <a:txBody>
                    <a:bodyPr/>
                    <a:lstStyle/>
                    <a:p>
                      <a:endParaRPr lang="pt-BR"/>
                    </a:p>
                  </a:txBody>
                  <a:tcPr/>
                </a:tc>
                <a:tc>
                  <a:txBody>
                    <a:bodyPr/>
                    <a:lstStyle/>
                    <a:p>
                      <a:pPr algn="ctr" fontAlgn="ctr"/>
                      <a:r>
                        <a:rPr lang="pt-BR" sz="900" b="1" i="0" u="none" strike="noStrike" dirty="0">
                          <a:solidFill>
                            <a:srgbClr val="FFFFFF"/>
                          </a:solidFill>
                          <a:effectLst/>
                          <a:latin typeface="+mn-lt"/>
                        </a:rPr>
                        <a:t>Pessoas Físicas </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tc>
                  <a:txBody>
                    <a:bodyPr/>
                    <a:lstStyle/>
                    <a:p>
                      <a:pPr algn="ctr" fontAlgn="ctr"/>
                      <a:r>
                        <a:rPr lang="pt-BR" sz="900" b="1" i="0" u="none" strike="noStrike" dirty="0">
                          <a:solidFill>
                            <a:srgbClr val="FFFFFF"/>
                          </a:solidFill>
                          <a:effectLst/>
                          <a:latin typeface="+mn-lt"/>
                        </a:rPr>
                        <a:t>Pessoas Jurídicas</a:t>
                      </a:r>
                    </a:p>
                  </a:txBody>
                  <a:tcPr marL="4886" marR="4886" marT="4886"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tc>
                  <a:txBody>
                    <a:bodyPr/>
                    <a:lstStyle/>
                    <a:p>
                      <a:pPr algn="ctr" fontAlgn="ctr"/>
                      <a:r>
                        <a:rPr lang="pt-BR" sz="900" b="1" i="0" u="none" strike="noStrike" dirty="0">
                          <a:solidFill>
                            <a:srgbClr val="FFFFFF"/>
                          </a:solidFill>
                          <a:effectLst/>
                          <a:latin typeface="+mn-lt"/>
                        </a:rPr>
                        <a:t>Pessoas Físicas </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tc>
                  <a:txBody>
                    <a:bodyPr/>
                    <a:lstStyle/>
                    <a:p>
                      <a:pPr algn="ctr" fontAlgn="ctr"/>
                      <a:r>
                        <a:rPr lang="pt-BR" sz="900" b="1" i="0" u="none" strike="noStrike" dirty="0">
                          <a:solidFill>
                            <a:srgbClr val="FFFFFF"/>
                          </a:solidFill>
                          <a:effectLst/>
                          <a:latin typeface="+mn-lt"/>
                        </a:rPr>
                        <a:t>Pessoas Jurídicas</a:t>
                      </a:r>
                    </a:p>
                  </a:txBody>
                  <a:tcPr marL="4886" marR="4886" marT="4886"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tc>
                  <a:txBody>
                    <a:bodyPr/>
                    <a:lstStyle/>
                    <a:p>
                      <a:pPr algn="ctr" fontAlgn="ctr"/>
                      <a:r>
                        <a:rPr lang="pt-BR" sz="900" b="1" i="0" u="none" strike="noStrike" dirty="0">
                          <a:solidFill>
                            <a:srgbClr val="FFFFFF"/>
                          </a:solidFill>
                          <a:effectLst/>
                          <a:latin typeface="+mn-lt"/>
                        </a:rPr>
                        <a:t>Pessoas Físicas </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tc>
                  <a:txBody>
                    <a:bodyPr/>
                    <a:lstStyle/>
                    <a:p>
                      <a:pPr algn="ctr" fontAlgn="ctr"/>
                      <a:r>
                        <a:rPr lang="pt-BR" sz="900" b="1" i="0" u="none" strike="noStrike" dirty="0">
                          <a:solidFill>
                            <a:srgbClr val="FFFFFF"/>
                          </a:solidFill>
                          <a:effectLst/>
                          <a:latin typeface="+mn-lt"/>
                        </a:rPr>
                        <a:t>Pessoas Jurídicas</a:t>
                      </a:r>
                    </a:p>
                  </a:txBody>
                  <a:tcPr marL="4886" marR="4886" marT="4886"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tc>
                  <a:txBody>
                    <a:bodyPr/>
                    <a:lstStyle/>
                    <a:p>
                      <a:pPr algn="ctr" fontAlgn="ctr"/>
                      <a:r>
                        <a:rPr lang="pt-BR" sz="900" b="1" i="0" u="none" strike="noStrike" dirty="0">
                          <a:solidFill>
                            <a:srgbClr val="FFFFFF"/>
                          </a:solidFill>
                          <a:effectLst/>
                          <a:latin typeface="+mn-lt"/>
                        </a:rPr>
                        <a:t>Pessoas Físicas </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tc>
                  <a:txBody>
                    <a:bodyPr/>
                    <a:lstStyle/>
                    <a:p>
                      <a:pPr algn="ctr" fontAlgn="ctr"/>
                      <a:r>
                        <a:rPr lang="pt-BR" sz="900" b="1" i="0" u="none" strike="noStrike" dirty="0">
                          <a:solidFill>
                            <a:srgbClr val="FFFFFF"/>
                          </a:solidFill>
                          <a:effectLst/>
                          <a:latin typeface="+mn-lt"/>
                        </a:rPr>
                        <a:t>Pessoas Jurídicas</a:t>
                      </a:r>
                    </a:p>
                  </a:txBody>
                  <a:tcPr marL="4886" marR="4886" marT="4886"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E9E9E"/>
                    </a:solidFill>
                  </a:tcPr>
                </a:tc>
                <a:extLst>
                  <a:ext uri="{0D108BD9-81ED-4DB2-BD59-A6C34878D82A}">
                    <a16:rowId xmlns:a16="http://schemas.microsoft.com/office/drawing/2014/main" val="3197156817"/>
                  </a:ext>
                </a:extLst>
              </a:tr>
              <a:tr h="686552">
                <a:tc>
                  <a:txBody>
                    <a:bodyPr/>
                    <a:lstStyle/>
                    <a:p>
                      <a:pPr algn="l" fontAlgn="ctr"/>
                      <a:r>
                        <a:rPr lang="pt-BR" sz="900" b="1" i="0" u="none" strike="noStrike" dirty="0">
                          <a:solidFill>
                            <a:schemeClr val="tx1"/>
                          </a:solidFill>
                          <a:effectLst/>
                          <a:latin typeface="+mn-lt"/>
                        </a:rPr>
                        <a:t>Tributação: IR sobre Rendimentos</a:t>
                      </a:r>
                    </a:p>
                  </a:txBody>
                  <a:tcPr marL="4886" marR="4886" marT="4886"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Isento</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15%</a:t>
                      </a:r>
                    </a:p>
                  </a:txBody>
                  <a:tcPr marL="4886" marR="4886" marT="4886"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0%</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15%</a:t>
                      </a:r>
                    </a:p>
                  </a:txBody>
                  <a:tcPr marL="4886" marR="4886" marT="4886"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Isento</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20%</a:t>
                      </a:r>
                    </a:p>
                  </a:txBody>
                  <a:tcPr marL="4886" marR="4886" marT="4886"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Isento</a:t>
                      </a:r>
                    </a:p>
                  </a:txBody>
                  <a:tcPr marL="4886" marR="4886" marT="4886"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&gt;=15%</a:t>
                      </a:r>
                    </a:p>
                  </a:txBody>
                  <a:tcPr marL="4886" marR="4886" marT="4886" marB="0" anchor="ctr">
                    <a:lnL>
                      <a:noFill/>
                    </a:lnL>
                    <a:lnR>
                      <a:noFill/>
                    </a:lnR>
                    <a:lnT w="19050" cap="flat" cmpd="sng" algn="ctr">
                      <a:solidFill>
                        <a:srgbClr val="FFFFFF"/>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3839007985"/>
                  </a:ext>
                </a:extLst>
              </a:tr>
              <a:tr h="697995">
                <a:tc>
                  <a:txBody>
                    <a:bodyPr/>
                    <a:lstStyle/>
                    <a:p>
                      <a:pPr algn="l" fontAlgn="ctr"/>
                      <a:r>
                        <a:rPr lang="pt-BR" sz="900" b="1" i="0" u="none" strike="noStrike" dirty="0">
                          <a:solidFill>
                            <a:schemeClr val="tx1"/>
                          </a:solidFill>
                          <a:effectLst/>
                          <a:latin typeface="+mn-lt"/>
                        </a:rPr>
                        <a:t>Tributação:  IR sobre Ganhos de Capital</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0%</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15%</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0%</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15%</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20%</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20%</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Isento</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ctr"/>
                      <a:r>
                        <a:rPr lang="pt-BR" sz="900" b="0" i="0" u="none" strike="noStrike" dirty="0">
                          <a:solidFill>
                            <a:schemeClr val="tx1"/>
                          </a:solidFill>
                          <a:effectLst/>
                          <a:latin typeface="+mn-lt"/>
                        </a:rPr>
                        <a:t>&gt;=15%</a:t>
                      </a:r>
                    </a:p>
                  </a:txBody>
                  <a:tcPr marL="4886" marR="4886" marT="4886" marB="0" anchor="ctr">
                    <a:lnL>
                      <a:noFill/>
                    </a:lnL>
                    <a:lnR>
                      <a:noFill/>
                    </a:lnR>
                    <a:lnT>
                      <a:noFill/>
                    </a:lnT>
                    <a:lnB>
                      <a:noFill/>
                    </a:lnB>
                    <a:solidFill>
                      <a:schemeClr val="bg1">
                        <a:lumMod val="85000"/>
                      </a:schemeClr>
                    </a:solidFill>
                  </a:tcPr>
                </a:tc>
                <a:extLst>
                  <a:ext uri="{0D108BD9-81ED-4DB2-BD59-A6C34878D82A}">
                    <a16:rowId xmlns:a16="http://schemas.microsoft.com/office/drawing/2014/main" val="1828907455"/>
                  </a:ext>
                </a:extLst>
              </a:tr>
              <a:tr h="720880">
                <a:tc>
                  <a:txBody>
                    <a:bodyPr/>
                    <a:lstStyle/>
                    <a:p>
                      <a:pPr algn="l" fontAlgn="ctr"/>
                      <a:r>
                        <a:rPr lang="pt-BR" sz="900" b="1" i="0" u="none" strike="noStrike" dirty="0">
                          <a:solidFill>
                            <a:schemeClr val="tx1"/>
                          </a:solidFill>
                          <a:effectLst/>
                          <a:latin typeface="+mn-lt"/>
                        </a:rPr>
                        <a:t>Tributação: IR sobre Valor de Liquidação e Resgate</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0%</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15%</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0%</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15%</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20%</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20%</a:t>
                      </a:r>
                    </a:p>
                  </a:txBody>
                  <a:tcPr marL="4886" marR="4886" marT="4886" marB="0" anchor="ctr">
                    <a:lnL>
                      <a:noFill/>
                    </a:lnL>
                    <a:lnR w="1905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Isento</a:t>
                      </a:r>
                    </a:p>
                  </a:txBody>
                  <a:tcPr marL="4886" marR="4886" marT="4886" marB="0" anchor="ctr">
                    <a:lnL w="19050" cap="flat" cmpd="sng" algn="ctr">
                      <a:solidFill>
                        <a:srgbClr val="FFFFFF"/>
                      </a:solidFill>
                      <a:prstDash val="solid"/>
                      <a:round/>
                      <a:headEnd type="none" w="med" len="med"/>
                      <a:tailEnd type="none" w="med" len="med"/>
                    </a:lnL>
                    <a:lnR>
                      <a:noFill/>
                    </a:lnR>
                    <a:lnT>
                      <a:noFill/>
                    </a:lnT>
                    <a:lnB>
                      <a:noFill/>
                    </a:lnB>
                    <a:solidFill>
                      <a:schemeClr val="bg1">
                        <a:lumMod val="95000"/>
                      </a:schemeClr>
                    </a:solidFill>
                  </a:tcPr>
                </a:tc>
                <a:tc>
                  <a:txBody>
                    <a:bodyPr/>
                    <a:lstStyle/>
                    <a:p>
                      <a:pPr algn="ctr" fontAlgn="ctr"/>
                      <a:r>
                        <a:rPr lang="pt-BR" sz="900" b="0" i="0" u="none" strike="noStrike" dirty="0">
                          <a:solidFill>
                            <a:schemeClr val="tx1"/>
                          </a:solidFill>
                          <a:effectLst/>
                          <a:latin typeface="+mn-lt"/>
                        </a:rPr>
                        <a:t>&gt;=15%</a:t>
                      </a:r>
                    </a:p>
                  </a:txBody>
                  <a:tcPr marL="4886" marR="4886" marT="4886"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3608273417"/>
                  </a:ext>
                </a:extLst>
              </a:tr>
            </a:tbl>
          </a:graphicData>
        </a:graphic>
      </p:graphicFrame>
      <p:sp>
        <p:nvSpPr>
          <p:cNvPr id="2" name="Text Placeholder 9">
            <a:extLst>
              <a:ext uri="{FF2B5EF4-FFF2-40B4-BE49-F238E27FC236}">
                <a16:creationId xmlns:a16="http://schemas.microsoft.com/office/drawing/2014/main" id="{948985CA-077D-EAF3-2D83-42DA137B08D8}"/>
              </a:ext>
            </a:extLst>
          </p:cNvPr>
          <p:cNvSpPr txBox="1">
            <a:spLocks/>
          </p:cNvSpPr>
          <p:nvPr/>
        </p:nvSpPr>
        <p:spPr>
          <a:xfrm>
            <a:off x="379413" y="5573518"/>
            <a:ext cx="11014282" cy="76565"/>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solidFill>
                  <a:schemeClr val="tx1"/>
                </a:solidFill>
              </a:rPr>
              <a:t>Notas: (1) Para mais informações a respeito dos riscos inerentes à tributação aplicável ao Fundo, consultar os fatores de risco "Riscos de Não Aplicação do Tratamento Tributário Vigente", “Risco de Perda de Benefício Fiscal” e " Riscos de Alterações da Legislação Tributária " na seção "Fatores de Risco" deste Material Publicitário; (2) Para mais informações, observar a seção “Informações adicionais” do Prospecto Definitivo, em especial o tópico “Tributação dos Cotistas”, constante das páginas </a:t>
            </a:r>
            <a:r>
              <a:rPr lang="pt-BR" dirty="0">
                <a:solidFill>
                  <a:schemeClr val="tx1"/>
                </a:solidFill>
                <a:highlight>
                  <a:srgbClr val="FFFF00"/>
                </a:highlight>
              </a:rPr>
              <a:t>[=]</a:t>
            </a:r>
            <a:r>
              <a:rPr lang="pt-BR" dirty="0">
                <a:solidFill>
                  <a:schemeClr val="tx1"/>
                </a:solidFill>
              </a:rPr>
              <a:t> a </a:t>
            </a:r>
            <a:r>
              <a:rPr lang="pt-BR" dirty="0">
                <a:solidFill>
                  <a:schemeClr val="tx1"/>
                </a:solidFill>
                <a:highlight>
                  <a:srgbClr val="FFFF00"/>
                </a:highlight>
              </a:rPr>
              <a:t>[=]</a:t>
            </a:r>
            <a:r>
              <a:rPr lang="pt-BR" dirty="0">
                <a:solidFill>
                  <a:schemeClr val="tx1"/>
                </a:solidFill>
              </a:rPr>
              <a:t> do Prospecto  </a:t>
            </a:r>
          </a:p>
          <a:p>
            <a:endParaRPr lang="pt-BR" dirty="0"/>
          </a:p>
        </p:txBody>
      </p:sp>
      <p:sp>
        <p:nvSpPr>
          <p:cNvPr id="4" name="Retângulo 5">
            <a:extLst>
              <a:ext uri="{FF2B5EF4-FFF2-40B4-BE49-F238E27FC236}">
                <a16:creationId xmlns:a16="http://schemas.microsoft.com/office/drawing/2014/main" id="{4660E61D-57FC-3CFB-81DE-06FD4EE1F3D9}"/>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181231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1ECBC12-F8A6-0C5F-B1B2-6FF948E124A8}"/>
              </a:ext>
            </a:extLst>
          </p:cNvPr>
          <p:cNvSpPr/>
          <p:nvPr/>
        </p:nvSpPr>
        <p:spPr>
          <a:xfrm>
            <a:off x="2532857" y="1025452"/>
            <a:ext cx="4377194" cy="5025947"/>
          </a:xfrm>
          <a:prstGeom prst="roundRect">
            <a:avLst>
              <a:gd name="adj" fmla="val 1268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6" name="Text Placeholder 5">
            <a:extLst>
              <a:ext uri="{FF2B5EF4-FFF2-40B4-BE49-F238E27FC236}">
                <a16:creationId xmlns:a16="http://schemas.microsoft.com/office/drawing/2014/main" id="{5DAFBB02-9191-D134-3406-1AB931F1309D}"/>
              </a:ext>
            </a:extLst>
          </p:cNvPr>
          <p:cNvSpPr>
            <a:spLocks noGrp="1"/>
          </p:cNvSpPr>
          <p:nvPr>
            <p:ph type="body" sz="quarter" idx="100"/>
          </p:nvPr>
        </p:nvSpPr>
        <p:spPr/>
        <p:txBody>
          <a:bodyPr/>
          <a:lstStyle/>
          <a:p>
            <a:endParaRPr lang="pt-BR" dirty="0"/>
          </a:p>
        </p:txBody>
      </p:sp>
      <p:sp>
        <p:nvSpPr>
          <p:cNvPr id="7" name="Title 6">
            <a:extLst>
              <a:ext uri="{FF2B5EF4-FFF2-40B4-BE49-F238E27FC236}">
                <a16:creationId xmlns:a16="http://schemas.microsoft.com/office/drawing/2014/main" id="{282DDE9C-0F7A-5806-D8D4-89690B7C3FE0}"/>
              </a:ext>
            </a:extLst>
          </p:cNvPr>
          <p:cNvSpPr>
            <a:spLocks noGrp="1"/>
          </p:cNvSpPr>
          <p:nvPr>
            <p:ph type="title"/>
          </p:nvPr>
        </p:nvSpPr>
        <p:spPr>
          <a:xfrm>
            <a:off x="389994" y="350739"/>
            <a:ext cx="11422960" cy="397032"/>
          </a:xfrm>
        </p:spPr>
        <p:txBody>
          <a:bodyPr/>
          <a:lstStyle/>
          <a:p>
            <a:r>
              <a:rPr lang="pt-BR" dirty="0"/>
              <a:t>Considerações sobre FIP-IE vs. FII, na visão do Consultor Especializado</a:t>
            </a:r>
          </a:p>
        </p:txBody>
      </p:sp>
      <p:graphicFrame>
        <p:nvGraphicFramePr>
          <p:cNvPr id="8" name="Table 7">
            <a:extLst>
              <a:ext uri="{FF2B5EF4-FFF2-40B4-BE49-F238E27FC236}">
                <a16:creationId xmlns:a16="http://schemas.microsoft.com/office/drawing/2014/main" id="{4FC98406-28FA-0226-2EF4-5EEDFCCFCB0C}"/>
              </a:ext>
            </a:extLst>
          </p:cNvPr>
          <p:cNvGraphicFramePr>
            <a:graphicFrameLocks noGrp="1"/>
          </p:cNvGraphicFramePr>
          <p:nvPr>
            <p:extLst>
              <p:ext uri="{D42A27DB-BD31-4B8C-83A1-F6EECF244321}">
                <p14:modId xmlns:p14="http://schemas.microsoft.com/office/powerpoint/2010/main" val="208636511"/>
              </p:ext>
            </p:extLst>
          </p:nvPr>
        </p:nvGraphicFramePr>
        <p:xfrm>
          <a:off x="391774" y="1160924"/>
          <a:ext cx="11421181" cy="4683355"/>
        </p:xfrm>
        <a:graphic>
          <a:graphicData uri="http://schemas.openxmlformats.org/drawingml/2006/table">
            <a:tbl>
              <a:tblPr firstRow="1" bandRow="1">
                <a:tableStyleId>{5C22544A-7EE6-4342-B048-85BDC9FD1C3A}</a:tableStyleId>
              </a:tblPr>
              <a:tblGrid>
                <a:gridCol w="493597">
                  <a:extLst>
                    <a:ext uri="{9D8B030D-6E8A-4147-A177-3AD203B41FA5}">
                      <a16:colId xmlns:a16="http://schemas.microsoft.com/office/drawing/2014/main" val="1458564875"/>
                    </a:ext>
                  </a:extLst>
                </a:gridCol>
                <a:gridCol w="1378858">
                  <a:extLst>
                    <a:ext uri="{9D8B030D-6E8A-4147-A177-3AD203B41FA5}">
                      <a16:colId xmlns:a16="http://schemas.microsoft.com/office/drawing/2014/main" val="2395959620"/>
                    </a:ext>
                  </a:extLst>
                </a:gridCol>
                <a:gridCol w="4774363">
                  <a:extLst>
                    <a:ext uri="{9D8B030D-6E8A-4147-A177-3AD203B41FA5}">
                      <a16:colId xmlns:a16="http://schemas.microsoft.com/office/drawing/2014/main" val="2776455140"/>
                    </a:ext>
                  </a:extLst>
                </a:gridCol>
                <a:gridCol w="4774363">
                  <a:extLst>
                    <a:ext uri="{9D8B030D-6E8A-4147-A177-3AD203B41FA5}">
                      <a16:colId xmlns:a16="http://schemas.microsoft.com/office/drawing/2014/main" val="300823484"/>
                    </a:ext>
                  </a:extLst>
                </a:gridCol>
              </a:tblGrid>
              <a:tr h="462874">
                <a:tc gridSpan="2">
                  <a:txBody>
                    <a:bodyPr/>
                    <a:lstStyle/>
                    <a:p>
                      <a:endParaRPr lang="pt-BR" sz="1400" noProof="0" dirty="0">
                        <a:solidFill>
                          <a:srgbClr val="F22920"/>
                        </a:solidFill>
                      </a:endParaRP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a:txBody>
                    <a:bodyPr/>
                    <a:lstStyle/>
                    <a:p>
                      <a:pPr algn="ctr"/>
                      <a:r>
                        <a:rPr lang="pt-BR" sz="1400" noProof="0" dirty="0">
                          <a:solidFill>
                            <a:srgbClr val="F22920"/>
                          </a:solidFill>
                        </a:rPr>
                        <a:t>FIP-IE</a:t>
                      </a: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400" noProof="0" dirty="0">
                          <a:solidFill>
                            <a:srgbClr val="00AA80"/>
                          </a:solidFill>
                        </a:rPr>
                        <a:t>FII</a:t>
                      </a: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4928650"/>
                  </a:ext>
                </a:extLst>
              </a:tr>
              <a:tr h="462874">
                <a:tc gridSpan="2">
                  <a:txBody>
                    <a:bodyPr/>
                    <a:lstStyle/>
                    <a:p>
                      <a:r>
                        <a:rPr lang="pt-BR" sz="900" b="1" noProof="0" dirty="0">
                          <a:solidFill>
                            <a:srgbClr val="F22920"/>
                          </a:solidFill>
                        </a:rPr>
                        <a:t>Ativo</a:t>
                      </a:r>
                    </a:p>
                  </a:txBody>
                  <a:tcPr anchor="ctr">
                    <a:lnL w="12700" cmpd="sng">
                      <a:noFill/>
                    </a:lnL>
                    <a:lnR w="12700" cmpd="sng">
                      <a:noFill/>
                    </a:lnR>
                    <a:lnT w="12700" cap="flat" cmpd="sng" algn="ctr">
                      <a:solidFill>
                        <a:schemeClr val="accent1"/>
                      </a:solidFill>
                      <a:prstDash val="solid"/>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a:txBody>
                    <a:bodyPr/>
                    <a:lstStyle/>
                    <a:p>
                      <a:pPr algn="ctr"/>
                      <a:r>
                        <a:rPr lang="pt-BR" sz="900" noProof="0" dirty="0"/>
                        <a:t>Usina Fotovoltaica (“UFV”)</a:t>
                      </a:r>
                    </a:p>
                  </a:txBody>
                  <a:tcPr anchor="ctr">
                    <a:lnL w="12700" cmpd="sng">
                      <a:noFill/>
                    </a:lnL>
                    <a:lnR w="12700" cmpd="sng">
                      <a:noFill/>
                    </a:lnR>
                    <a:lnT w="12700" cap="flat" cmpd="sng" algn="ctr">
                      <a:solidFill>
                        <a:schemeClr val="accent1"/>
                      </a:solidFill>
                      <a:prstDash val="solid"/>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900" i="1" noProof="0" dirty="0"/>
                        <a:t>Real Estate</a:t>
                      </a:r>
                    </a:p>
                  </a:txBody>
                  <a:tcPr anchor="ctr">
                    <a:lnL w="12700" cmpd="sng">
                      <a:noFill/>
                    </a:lnL>
                    <a:lnR w="12700" cmpd="sng">
                      <a:noFill/>
                    </a:lnR>
                    <a:lnT w="12700" cap="flat" cmpd="sng" algn="ctr">
                      <a:solidFill>
                        <a:schemeClr val="accent1"/>
                      </a:solidFill>
                      <a:prstDash val="solid"/>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3701076"/>
                  </a:ext>
                </a:extLst>
              </a:tr>
              <a:tr h="462874">
                <a:tc gridSpan="2">
                  <a:txBody>
                    <a:bodyPr/>
                    <a:lstStyle/>
                    <a:p>
                      <a:r>
                        <a:rPr lang="pt-BR" sz="900" b="1" noProof="0" dirty="0">
                          <a:solidFill>
                            <a:srgbClr val="F22920"/>
                          </a:solidFill>
                        </a:rPr>
                        <a:t>Acionista</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a:txBody>
                    <a:bodyPr/>
                    <a:lstStyle/>
                    <a:p>
                      <a:pPr algn="ctr"/>
                      <a:r>
                        <a:rPr lang="pt-BR" sz="900" noProof="0" dirty="0"/>
                        <a:t>Acionista de ativos geradores de energia elétrica</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900" noProof="0" dirty="0"/>
                        <a:t>Acionista de um ativo imobiliário</a:t>
                      </a:r>
                      <a:r>
                        <a:rPr lang="pt-BR" sz="900" baseline="30000" noProof="0" dirty="0"/>
                        <a:t>(1)</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6595599"/>
                  </a:ext>
                </a:extLst>
              </a:tr>
              <a:tr h="462874">
                <a:tc gridSpan="2">
                  <a:txBody>
                    <a:bodyPr/>
                    <a:lstStyle/>
                    <a:p>
                      <a:r>
                        <a:rPr lang="pt-BR" sz="900" b="1" noProof="0" dirty="0">
                          <a:solidFill>
                            <a:srgbClr val="F22920"/>
                          </a:solidFill>
                        </a:rPr>
                        <a:t>Fluxo</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a:txBody>
                    <a:bodyPr/>
                    <a:lstStyle/>
                    <a:p>
                      <a:pPr algn="ctr"/>
                      <a:endParaRPr lang="pt-BR" sz="900" noProof="0" dirty="0"/>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pt-BR" sz="900" noProof="0" dirty="0"/>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0797363"/>
                  </a:ext>
                </a:extLst>
              </a:tr>
              <a:tr h="462874">
                <a:tc rowSpan="4">
                  <a:txBody>
                    <a:bodyPr/>
                    <a:lstStyle/>
                    <a:p>
                      <a:pPr marL="174625" indent="0" algn="ctr"/>
                      <a:r>
                        <a:rPr lang="pt-BR" sz="900" b="1" noProof="0" dirty="0">
                          <a:solidFill>
                            <a:srgbClr val="F22920"/>
                          </a:solidFill>
                        </a:rPr>
                        <a:t>Qualidade</a:t>
                      </a:r>
                    </a:p>
                  </a:txBody>
                  <a:tcPr vert="vert270"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174625" indent="-174625" algn="l"/>
                      <a:r>
                        <a:rPr lang="pt-BR" sz="900" b="1" noProof="0" dirty="0">
                          <a:solidFill>
                            <a:srgbClr val="F22920"/>
                          </a:solidFill>
                        </a:rPr>
                        <a:t>Contrato</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900" noProof="0" dirty="0"/>
                        <a:t>Longo Prazo</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900" noProof="0" dirty="0"/>
                        <a:t>Médio / Longo Prazo</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467707"/>
                  </a:ext>
                </a:extLst>
              </a:tr>
              <a:tr h="462874">
                <a:tc vMerge="1">
                  <a:txBody>
                    <a:bodyPr/>
                    <a:lstStyle/>
                    <a:p>
                      <a:pPr marL="0" indent="174625"/>
                      <a:endParaRPr lang="pt-BR" sz="900" noProof="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a:r>
                        <a:rPr lang="pt-BR" sz="900" b="1" noProof="0" dirty="0">
                          <a:solidFill>
                            <a:srgbClr val="F22920"/>
                          </a:solidFill>
                        </a:rPr>
                        <a:t>Recorrência</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900" noProof="0" dirty="0"/>
                        <a:t>Alta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900" noProof="0" dirty="0"/>
                        <a:t>Alta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8469970"/>
                  </a:ext>
                </a:extLst>
              </a:tr>
              <a:tr h="462874">
                <a:tc vMerge="1">
                  <a:txBody>
                    <a:bodyPr/>
                    <a:lstStyle/>
                    <a:p>
                      <a:pPr marL="0" indent="174625"/>
                      <a:endParaRPr lang="pt-BR" sz="900" noProof="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a:r>
                        <a:rPr lang="pt-BR" sz="900" b="1" noProof="0" dirty="0">
                          <a:solidFill>
                            <a:srgbClr val="F22920"/>
                          </a:solidFill>
                        </a:rPr>
                        <a:t>Previsibilidade</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900" noProof="0" dirty="0"/>
                        <a:t>Alta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pt-BR" sz="900" noProof="0" dirty="0"/>
                        <a:t>Alta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2487494"/>
                  </a:ext>
                </a:extLst>
              </a:tr>
              <a:tr h="517489">
                <a:tc vMerge="1">
                  <a:txBody>
                    <a:bodyPr/>
                    <a:lstStyle/>
                    <a:p>
                      <a:pPr marL="0" indent="174625"/>
                      <a:endParaRPr lang="pt-BR" sz="900" noProof="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a:r>
                        <a:rPr lang="pt-BR" sz="900" b="1" i="0" noProof="0" dirty="0">
                          <a:solidFill>
                            <a:srgbClr val="F22920"/>
                          </a:solidFill>
                        </a:rPr>
                        <a:t>Mecanismos para lidar com a Inadimplência</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900" noProof="0" dirty="0"/>
                        <a:t>Corte no fornecimento de energia</a:t>
                      </a:r>
                    </a:p>
                  </a:txBody>
                  <a:tcPr anchor="ctr">
                    <a:lnL w="12700" cmpd="sng">
                      <a:noFill/>
                    </a:lnL>
                    <a:lnR w="12700" cmpd="sng">
                      <a:noFill/>
                    </a:lnR>
                    <a:lnT w="12700" cmpd="sng">
                      <a:noFill/>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noProof="0" dirty="0"/>
                        <a:t>Desconto de aluguel e ações de despejo</a:t>
                      </a:r>
                      <a:endParaRPr lang="pt-BR" sz="900" noProof="0" dirty="0"/>
                    </a:p>
                  </a:txBody>
                  <a:tcPr anchor="ctr">
                    <a:lnL w="12700" cmpd="sng">
                      <a:noFill/>
                    </a:lnL>
                    <a:lnR w="12700" cmpd="sng">
                      <a:noFill/>
                    </a:lnR>
                    <a:lnT w="12700" cmpd="sng">
                      <a:noFill/>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4007998"/>
                  </a:ext>
                </a:extLst>
              </a:tr>
              <a:tr h="462874">
                <a:tc gridSpan="2">
                  <a:txBody>
                    <a:bodyPr/>
                    <a:lstStyle/>
                    <a:p>
                      <a:r>
                        <a:rPr lang="pt-BR" sz="900" b="1" noProof="0" dirty="0">
                          <a:solidFill>
                            <a:srgbClr val="F22920"/>
                          </a:solidFill>
                        </a:rPr>
                        <a:t>Riscos</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a:txBody>
                    <a:bodyPr/>
                    <a:lstStyle/>
                    <a:p>
                      <a:pPr algn="ctr"/>
                      <a:r>
                        <a:rPr lang="pt-BR" sz="900" noProof="0" dirty="0"/>
                        <a:t>Climático</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900" noProof="0" dirty="0"/>
                        <a:t>Vacância</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3871945"/>
                  </a:ext>
                </a:extLst>
              </a:tr>
              <a:tr h="462874">
                <a:tc gridSpan="2">
                  <a:txBody>
                    <a:bodyPr/>
                    <a:lstStyle/>
                    <a:p>
                      <a:r>
                        <a:rPr lang="pt-BR" sz="900" b="1" noProof="0" dirty="0">
                          <a:solidFill>
                            <a:srgbClr val="F22920"/>
                          </a:solidFill>
                        </a:rPr>
                        <a:t>Contrapartes</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pt-BR"/>
                    </a:p>
                  </a:txBody>
                  <a:tcPr/>
                </a:tc>
                <a:tc>
                  <a:txBody>
                    <a:bodyPr/>
                    <a:lstStyle/>
                    <a:p>
                      <a:pPr algn="ctr"/>
                      <a:r>
                        <a:rPr lang="pt-BR" sz="900" noProof="0" dirty="0"/>
                        <a:t>Consumidores corporativos aderentes ao mercado livre</a:t>
                      </a:r>
                    </a:p>
                    <a:p>
                      <a:pPr algn="ctr"/>
                      <a:r>
                        <a:rPr lang="pt-BR" sz="900" noProof="0" dirty="0"/>
                        <a:t>Condôminos de consumidores (varejo)</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pt-BR" sz="900" noProof="0" dirty="0"/>
                        <a:t>Lojas âncoras, satélite (Lojistas)</a:t>
                      </a:r>
                    </a:p>
                    <a:p>
                      <a:pPr algn="ctr"/>
                      <a:r>
                        <a:rPr lang="pt-BR" sz="900" noProof="0" dirty="0"/>
                        <a:t>Quiosques</a:t>
                      </a:r>
                    </a:p>
                  </a:txBody>
                  <a:tcPr anchor="ctr">
                    <a:lnL w="12700" cmpd="sng">
                      <a:noFill/>
                    </a:lnL>
                    <a:lnR w="12700" cmpd="sng">
                      <a:noFill/>
                    </a:lnR>
                    <a:lnT w="6350" cap="flat" cmpd="sng" algn="ctr">
                      <a:solidFill>
                        <a:schemeClr val="bg1">
                          <a:lumMod val="65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3423326"/>
                  </a:ext>
                </a:extLst>
              </a:tr>
            </a:tbl>
          </a:graphicData>
        </a:graphic>
      </p:graphicFrame>
      <p:sp>
        <p:nvSpPr>
          <p:cNvPr id="10" name="Arrow: Chevron 9">
            <a:extLst>
              <a:ext uri="{FF2B5EF4-FFF2-40B4-BE49-F238E27FC236}">
                <a16:creationId xmlns:a16="http://schemas.microsoft.com/office/drawing/2014/main" id="{DCF38E75-9715-B7CB-FC45-56F79426F824}"/>
              </a:ext>
            </a:extLst>
          </p:cNvPr>
          <p:cNvSpPr/>
          <p:nvPr/>
        </p:nvSpPr>
        <p:spPr>
          <a:xfrm>
            <a:off x="8255978" y="2632240"/>
            <a:ext cx="1162822" cy="327148"/>
          </a:xfrm>
          <a:prstGeom prst="chevron">
            <a:avLst/>
          </a:prstGeom>
          <a:solidFill>
            <a:srgbClr val="00A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bg1"/>
                </a:solidFill>
                <a:latin typeface="+mj-lt"/>
              </a:rPr>
              <a:t>Aluguel das lojas</a:t>
            </a:r>
          </a:p>
        </p:txBody>
      </p:sp>
      <p:sp>
        <p:nvSpPr>
          <p:cNvPr id="11" name="Arrow: Chevron 10">
            <a:extLst>
              <a:ext uri="{FF2B5EF4-FFF2-40B4-BE49-F238E27FC236}">
                <a16:creationId xmlns:a16="http://schemas.microsoft.com/office/drawing/2014/main" id="{11F8123B-3649-CA82-3DC1-483DFD414B32}"/>
              </a:ext>
            </a:extLst>
          </p:cNvPr>
          <p:cNvSpPr/>
          <p:nvPr/>
        </p:nvSpPr>
        <p:spPr>
          <a:xfrm>
            <a:off x="9394682" y="2632240"/>
            <a:ext cx="1162822" cy="327148"/>
          </a:xfrm>
          <a:prstGeom prst="chevron">
            <a:avLst/>
          </a:prstGeom>
          <a:solidFill>
            <a:srgbClr val="00A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Receita</a:t>
            </a:r>
          </a:p>
        </p:txBody>
      </p:sp>
      <p:sp>
        <p:nvSpPr>
          <p:cNvPr id="12" name="Arrow: Chevron 11">
            <a:extLst>
              <a:ext uri="{FF2B5EF4-FFF2-40B4-BE49-F238E27FC236}">
                <a16:creationId xmlns:a16="http://schemas.microsoft.com/office/drawing/2014/main" id="{7D660D38-A54D-F422-DF01-9A55E0F7C583}"/>
              </a:ext>
            </a:extLst>
          </p:cNvPr>
          <p:cNvSpPr/>
          <p:nvPr/>
        </p:nvSpPr>
        <p:spPr>
          <a:xfrm>
            <a:off x="10533387" y="2632240"/>
            <a:ext cx="1162822" cy="327148"/>
          </a:xfrm>
          <a:prstGeom prst="chevron">
            <a:avLst/>
          </a:prstGeom>
          <a:solidFill>
            <a:srgbClr val="00A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Fluxos de dividendos</a:t>
            </a:r>
          </a:p>
        </p:txBody>
      </p:sp>
      <p:sp>
        <p:nvSpPr>
          <p:cNvPr id="13" name="Arrow: Pentagon 12">
            <a:extLst>
              <a:ext uri="{FF2B5EF4-FFF2-40B4-BE49-F238E27FC236}">
                <a16:creationId xmlns:a16="http://schemas.microsoft.com/office/drawing/2014/main" id="{FCD52F16-CBD2-1369-79A1-7698333C1872}"/>
              </a:ext>
            </a:extLst>
          </p:cNvPr>
          <p:cNvSpPr/>
          <p:nvPr/>
        </p:nvSpPr>
        <p:spPr>
          <a:xfrm>
            <a:off x="7396851" y="2632240"/>
            <a:ext cx="883245" cy="327148"/>
          </a:xfrm>
          <a:prstGeom prst="homePlate">
            <a:avLst/>
          </a:prstGeom>
          <a:solidFill>
            <a:srgbClr val="00A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bg1"/>
                </a:solidFill>
                <a:latin typeface="+mj-lt"/>
              </a:rPr>
              <a:t>ABL</a:t>
            </a:r>
          </a:p>
        </p:txBody>
      </p:sp>
      <p:sp>
        <p:nvSpPr>
          <p:cNvPr id="14" name="Arrow: Pentagon 13">
            <a:extLst>
              <a:ext uri="{FF2B5EF4-FFF2-40B4-BE49-F238E27FC236}">
                <a16:creationId xmlns:a16="http://schemas.microsoft.com/office/drawing/2014/main" id="{8085164B-A015-CFFB-DCE9-57944C68C980}"/>
              </a:ext>
            </a:extLst>
          </p:cNvPr>
          <p:cNvSpPr/>
          <p:nvPr/>
        </p:nvSpPr>
        <p:spPr>
          <a:xfrm>
            <a:off x="2772008" y="2632240"/>
            <a:ext cx="883245" cy="32714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bg1"/>
                </a:solidFill>
                <a:latin typeface="+mj-lt"/>
              </a:rPr>
              <a:t>Geração Efetiva</a:t>
            </a:r>
          </a:p>
        </p:txBody>
      </p:sp>
      <p:sp>
        <p:nvSpPr>
          <p:cNvPr id="15" name="Arrow: Chevron 14">
            <a:extLst>
              <a:ext uri="{FF2B5EF4-FFF2-40B4-BE49-F238E27FC236}">
                <a16:creationId xmlns:a16="http://schemas.microsoft.com/office/drawing/2014/main" id="{B773CB21-4B74-8DAA-5E8D-4177C1EB6934}"/>
              </a:ext>
            </a:extLst>
          </p:cNvPr>
          <p:cNvSpPr/>
          <p:nvPr/>
        </p:nvSpPr>
        <p:spPr>
          <a:xfrm>
            <a:off x="4594170" y="2632240"/>
            <a:ext cx="1162822" cy="32714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Receita</a:t>
            </a:r>
          </a:p>
        </p:txBody>
      </p:sp>
      <p:sp>
        <p:nvSpPr>
          <p:cNvPr id="16" name="Arrow: Chevron 15">
            <a:extLst>
              <a:ext uri="{FF2B5EF4-FFF2-40B4-BE49-F238E27FC236}">
                <a16:creationId xmlns:a16="http://schemas.microsoft.com/office/drawing/2014/main" id="{90D7523D-2B62-8846-857C-AA1EEFD57FC3}"/>
              </a:ext>
            </a:extLst>
          </p:cNvPr>
          <p:cNvSpPr/>
          <p:nvPr/>
        </p:nvSpPr>
        <p:spPr>
          <a:xfrm>
            <a:off x="5645040" y="2632240"/>
            <a:ext cx="1162822" cy="32714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Fluxos de dividendos</a:t>
            </a:r>
          </a:p>
        </p:txBody>
      </p:sp>
      <p:sp>
        <p:nvSpPr>
          <p:cNvPr id="17" name="Arrow: Chevron 16">
            <a:extLst>
              <a:ext uri="{FF2B5EF4-FFF2-40B4-BE49-F238E27FC236}">
                <a16:creationId xmlns:a16="http://schemas.microsoft.com/office/drawing/2014/main" id="{F1390BD9-2E0E-7279-39A6-BD3D6EC4FFB3}"/>
              </a:ext>
            </a:extLst>
          </p:cNvPr>
          <p:cNvSpPr/>
          <p:nvPr/>
        </p:nvSpPr>
        <p:spPr>
          <a:xfrm>
            <a:off x="3543301" y="2632240"/>
            <a:ext cx="1162822" cy="32714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bg1"/>
                </a:solidFill>
                <a:latin typeface="+mj-lt"/>
              </a:rPr>
              <a:t>Preço da energia</a:t>
            </a:r>
          </a:p>
        </p:txBody>
      </p:sp>
      <p:sp>
        <p:nvSpPr>
          <p:cNvPr id="19" name="Rectangle: Top Corners Rounded 18">
            <a:extLst>
              <a:ext uri="{FF2B5EF4-FFF2-40B4-BE49-F238E27FC236}">
                <a16:creationId xmlns:a16="http://schemas.microsoft.com/office/drawing/2014/main" id="{38A7D35B-7CB2-E339-E133-34EC0E119582}"/>
              </a:ext>
            </a:extLst>
          </p:cNvPr>
          <p:cNvSpPr/>
          <p:nvPr/>
        </p:nvSpPr>
        <p:spPr>
          <a:xfrm rot="5400000">
            <a:off x="-942762" y="3594197"/>
            <a:ext cx="2263013" cy="406061"/>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20" name="TextBox 19">
            <a:extLst>
              <a:ext uri="{FF2B5EF4-FFF2-40B4-BE49-F238E27FC236}">
                <a16:creationId xmlns:a16="http://schemas.microsoft.com/office/drawing/2014/main" id="{43747861-E658-EA71-836B-951A6D372844}"/>
              </a:ext>
            </a:extLst>
          </p:cNvPr>
          <p:cNvSpPr txBox="1"/>
          <p:nvPr/>
        </p:nvSpPr>
        <p:spPr>
          <a:xfrm rot="16200000">
            <a:off x="-266574" y="3666422"/>
            <a:ext cx="910636" cy="261610"/>
          </a:xfrm>
          <a:prstGeom prst="rect">
            <a:avLst/>
          </a:prstGeom>
          <a:noFill/>
        </p:spPr>
        <p:txBody>
          <a:bodyPr wrap="square">
            <a:spAutoFit/>
          </a:bodyPr>
          <a:lstStyle/>
          <a:p>
            <a:pPr algn="ctr"/>
            <a:r>
              <a:rPr lang="pt-BR" sz="1100" b="1" dirty="0">
                <a:solidFill>
                  <a:schemeClr val="bg1"/>
                </a:solidFill>
                <a:latin typeface="+mj-lt"/>
              </a:rPr>
              <a:t>Receita</a:t>
            </a:r>
          </a:p>
        </p:txBody>
      </p:sp>
      <p:sp>
        <p:nvSpPr>
          <p:cNvPr id="2" name="Retângulo 5">
            <a:extLst>
              <a:ext uri="{FF2B5EF4-FFF2-40B4-BE49-F238E27FC236}">
                <a16:creationId xmlns:a16="http://schemas.microsoft.com/office/drawing/2014/main" id="{5D26BF36-69A8-84D4-A85F-43F0FD51FEA0}"/>
              </a:ext>
            </a:extLst>
          </p:cNvPr>
          <p:cNvSpPr/>
          <p:nvPr/>
        </p:nvSpPr>
        <p:spPr>
          <a:xfrm>
            <a:off x="6364" y="6104894"/>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
        <p:nvSpPr>
          <p:cNvPr id="9" name="Text Placeholder 9">
            <a:extLst>
              <a:ext uri="{FF2B5EF4-FFF2-40B4-BE49-F238E27FC236}">
                <a16:creationId xmlns:a16="http://schemas.microsoft.com/office/drawing/2014/main" id="{26921909-7EC2-D7E9-BE02-EC9E125EDE52}"/>
              </a:ext>
            </a:extLst>
          </p:cNvPr>
          <p:cNvSpPr txBox="1">
            <a:spLocks/>
          </p:cNvSpPr>
          <p:nvPr/>
        </p:nvSpPr>
        <p:spPr>
          <a:xfrm>
            <a:off x="282256" y="5950900"/>
            <a:ext cx="11806224" cy="1381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1" dirty="0"/>
              <a:t>Fonte</a:t>
            </a:r>
            <a:r>
              <a:rPr lang="en-US" b="1" dirty="0"/>
              <a:t>:</a:t>
            </a:r>
            <a:r>
              <a:rPr lang="pt-BR" b="1" dirty="0"/>
              <a:t> informações baseadas em estudos realizados pelo Consultor Especializado em relação ao mercado de FIP-IE e FII, sendo certo que tais informações expressam o resultado da análise e consideração do Consultor Especializado, podendo não refletir a exata realidade do mercado desses fundos.</a:t>
            </a:r>
          </a:p>
          <a:p>
            <a:r>
              <a:rPr lang="pt-BR" dirty="0"/>
              <a:t>Notas: (1) Shopping, Prédio comercial entre outros; (2) Comparação feita em relação a um FII de tijolo.</a:t>
            </a:r>
          </a:p>
        </p:txBody>
      </p:sp>
    </p:spTree>
    <p:extLst>
      <p:ext uri="{BB962C8B-B14F-4D97-AF65-F5344CB8AC3E}">
        <p14:creationId xmlns:p14="http://schemas.microsoft.com/office/powerpoint/2010/main" val="194679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DC32-03E9-CBB0-6823-39CA1166415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9A9DA2E0-CD37-03D7-B42B-5B221152F142}"/>
              </a:ext>
            </a:extLst>
          </p:cNvPr>
          <p:cNvPicPr>
            <a:picLocks noChangeAspect="1"/>
          </p:cNvPicPr>
          <p:nvPr/>
        </p:nvPicPr>
        <p:blipFill>
          <a:blip r:embed="rId2"/>
          <a:stretch>
            <a:fillRect/>
          </a:stretch>
        </p:blipFill>
        <p:spPr>
          <a:xfrm>
            <a:off x="2" y="0"/>
            <a:ext cx="12192000" cy="6858000"/>
          </a:xfrm>
          <a:prstGeom prst="rect">
            <a:avLst/>
          </a:prstGeom>
        </p:spPr>
      </p:pic>
      <p:sp>
        <p:nvSpPr>
          <p:cNvPr id="31" name="Elipse 2">
            <a:hlinkClick r:id="" action="ppaction://noaction"/>
            <a:extLst>
              <a:ext uri="{FF2B5EF4-FFF2-40B4-BE49-F238E27FC236}">
                <a16:creationId xmlns:a16="http://schemas.microsoft.com/office/drawing/2014/main" id="{B32C82D9-5004-A21A-71FF-19ACEE0DADD2}"/>
              </a:ext>
            </a:extLst>
          </p:cNvPr>
          <p:cNvSpPr>
            <a:spLocks noChangeAspect="1"/>
          </p:cNvSpPr>
          <p:nvPr/>
        </p:nvSpPr>
        <p:spPr>
          <a:xfrm>
            <a:off x="8484411" y="1344127"/>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41" name="Elipse 19">
            <a:hlinkClick r:id="" action="ppaction://noaction"/>
            <a:extLst>
              <a:ext uri="{FF2B5EF4-FFF2-40B4-BE49-F238E27FC236}">
                <a16:creationId xmlns:a16="http://schemas.microsoft.com/office/drawing/2014/main" id="{6011D34D-65C2-19D5-F97B-9FF502108A48}"/>
              </a:ext>
            </a:extLst>
          </p:cNvPr>
          <p:cNvSpPr>
            <a:spLocks noChangeAspect="1"/>
          </p:cNvSpPr>
          <p:nvPr/>
        </p:nvSpPr>
        <p:spPr>
          <a:xfrm>
            <a:off x="8484411" y="2980483"/>
            <a:ext cx="504000" cy="504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4" name="Rectangle: Rounded Corners 7">
            <a:extLst>
              <a:ext uri="{FF2B5EF4-FFF2-40B4-BE49-F238E27FC236}">
                <a16:creationId xmlns:a16="http://schemas.microsoft.com/office/drawing/2014/main" id="{062DC420-2DC5-E7A8-B85C-E945AEA65E11}"/>
              </a:ext>
            </a:extLst>
          </p:cNvPr>
          <p:cNvSpPr/>
          <p:nvPr/>
        </p:nvSpPr>
        <p:spPr>
          <a:xfrm rot="16200000">
            <a:off x="6790986" y="2911994"/>
            <a:ext cx="1931949" cy="59945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r>
              <a:rPr lang="pt-BR" b="1" dirty="0">
                <a:solidFill>
                  <a:schemeClr val="bg1"/>
                </a:solidFill>
                <a:ea typeface="Verdana"/>
                <a:cs typeface="Verdana"/>
                <a:sym typeface="Verdana"/>
              </a:rPr>
              <a:t>ÍNDICE</a:t>
            </a:r>
            <a:endParaRPr lang="pt-BR" dirty="0">
              <a:solidFill>
                <a:schemeClr val="bg1"/>
              </a:solidFill>
            </a:endParaRPr>
          </a:p>
        </p:txBody>
      </p:sp>
      <p:sp>
        <p:nvSpPr>
          <p:cNvPr id="5" name="Rectangle: Rounded Corners 4">
            <a:extLst>
              <a:ext uri="{FF2B5EF4-FFF2-40B4-BE49-F238E27FC236}">
                <a16:creationId xmlns:a16="http://schemas.microsoft.com/office/drawing/2014/main" id="{508D06CB-A9B2-E060-5122-8FE62AC28185}"/>
              </a:ext>
            </a:extLst>
          </p:cNvPr>
          <p:cNvSpPr/>
          <p:nvPr/>
        </p:nvSpPr>
        <p:spPr>
          <a:xfrm>
            <a:off x="8054653" y="727847"/>
            <a:ext cx="53702" cy="49677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4" name="Retângulo 12">
            <a:extLst>
              <a:ext uri="{FF2B5EF4-FFF2-40B4-BE49-F238E27FC236}">
                <a16:creationId xmlns:a16="http://schemas.microsoft.com/office/drawing/2014/main" id="{FA153578-AB50-E5EC-B1D8-A960F8A264C7}"/>
              </a:ext>
            </a:extLst>
          </p:cNvPr>
          <p:cNvSpPr/>
          <p:nvPr/>
        </p:nvSpPr>
        <p:spPr>
          <a:xfrm>
            <a:off x="0" y="0"/>
            <a:ext cx="12192000" cy="49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10" name="Elipse 25">
            <a:hlinkClick r:id="" action="ppaction://noaction"/>
            <a:extLst>
              <a:ext uri="{FF2B5EF4-FFF2-40B4-BE49-F238E27FC236}">
                <a16:creationId xmlns:a16="http://schemas.microsoft.com/office/drawing/2014/main" id="{5F75034C-E6CD-FCAA-30F3-4CEA53AAE83E}"/>
              </a:ext>
            </a:extLst>
          </p:cNvPr>
          <p:cNvSpPr>
            <a:spLocks noChangeAspect="1"/>
          </p:cNvSpPr>
          <p:nvPr/>
        </p:nvSpPr>
        <p:spPr>
          <a:xfrm>
            <a:off x="8484411" y="3798661"/>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29" name="CaixaDeTexto 26">
            <a:extLst>
              <a:ext uri="{FF2B5EF4-FFF2-40B4-BE49-F238E27FC236}">
                <a16:creationId xmlns:a16="http://schemas.microsoft.com/office/drawing/2014/main" id="{2AFB8CC0-3A1D-4FDD-2422-318185C7EB68}"/>
              </a:ext>
            </a:extLst>
          </p:cNvPr>
          <p:cNvSpPr txBox="1"/>
          <p:nvPr/>
        </p:nvSpPr>
        <p:spPr>
          <a:xfrm>
            <a:off x="8589335" y="3635163"/>
            <a:ext cx="527709" cy="830997"/>
          </a:xfrm>
          <a:prstGeom prst="rect">
            <a:avLst/>
          </a:prstGeom>
        </p:spPr>
        <p:txBody>
          <a:bodyPr wrap="none" rtlCol="0">
            <a:spAutoFit/>
          </a:bodyPr>
          <a:lstStyle/>
          <a:p>
            <a:pPr defTabSz="495115">
              <a:defRPr/>
            </a:pPr>
            <a:r>
              <a:rPr lang="pt-BR" sz="4800" b="1" dirty="0">
                <a:solidFill>
                  <a:srgbClr val="FFFFFF"/>
                </a:solidFill>
              </a:rPr>
              <a:t>4</a:t>
            </a:r>
          </a:p>
        </p:txBody>
      </p:sp>
      <p:sp>
        <p:nvSpPr>
          <p:cNvPr id="30" name="CaixaDeTexto 28">
            <a:hlinkClick r:id="" action="ppaction://noaction"/>
            <a:extLst>
              <a:ext uri="{FF2B5EF4-FFF2-40B4-BE49-F238E27FC236}">
                <a16:creationId xmlns:a16="http://schemas.microsoft.com/office/drawing/2014/main" id="{21D6E933-3512-A734-8518-87DAAD2C756C}"/>
              </a:ext>
            </a:extLst>
          </p:cNvPr>
          <p:cNvSpPr txBox="1">
            <a:spLocks/>
          </p:cNvSpPr>
          <p:nvPr/>
        </p:nvSpPr>
        <p:spPr>
          <a:xfrm>
            <a:off x="9070736" y="3831560"/>
            <a:ext cx="2528426" cy="461665"/>
          </a:xfrm>
          <a:prstGeom prst="rect">
            <a:avLst/>
          </a:prstGeom>
        </p:spPr>
        <p:txBody>
          <a:bodyPr wrap="square" rtlCol="0" anchor="ctr">
            <a:noAutofit/>
          </a:bodyPr>
          <a:lstStyle/>
          <a:p>
            <a:pPr defTabSz="495115">
              <a:defRPr/>
            </a:pP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G</a:t>
            </a:r>
            <a:r>
              <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ERA</a:t>
            </a: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ÇÃO DISTRIBUÍDA NO BRASIL</a:t>
            </a:r>
            <a:endPar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endParaRPr>
          </a:p>
        </p:txBody>
      </p:sp>
      <p:sp>
        <p:nvSpPr>
          <p:cNvPr id="32" name="CaixaDeTexto 3">
            <a:extLst>
              <a:ext uri="{FF2B5EF4-FFF2-40B4-BE49-F238E27FC236}">
                <a16:creationId xmlns:a16="http://schemas.microsoft.com/office/drawing/2014/main" id="{06B16A05-2794-1F64-D16B-0DD759BC7B35}"/>
              </a:ext>
            </a:extLst>
          </p:cNvPr>
          <p:cNvSpPr txBox="1"/>
          <p:nvPr/>
        </p:nvSpPr>
        <p:spPr>
          <a:xfrm>
            <a:off x="8589335" y="2816985"/>
            <a:ext cx="527709" cy="830997"/>
          </a:xfrm>
          <a:prstGeom prst="rect">
            <a:avLst/>
          </a:prstGeom>
        </p:spPr>
        <p:txBody>
          <a:bodyPr wrap="none" rtlCol="0">
            <a:spAutoFit/>
          </a:bodyPr>
          <a:lstStyle/>
          <a:p>
            <a:pPr defTabSz="495115">
              <a:defRPr/>
            </a:pPr>
            <a:r>
              <a:rPr lang="pt-BR" sz="4800" b="1" dirty="0">
                <a:solidFill>
                  <a:srgbClr val="FFFFFF"/>
                </a:solidFill>
              </a:rPr>
              <a:t>3</a:t>
            </a:r>
          </a:p>
        </p:txBody>
      </p:sp>
      <p:sp>
        <p:nvSpPr>
          <p:cNvPr id="33" name="CaixaDeTexto 4">
            <a:hlinkClick r:id="" action="ppaction://noaction"/>
            <a:extLst>
              <a:ext uri="{FF2B5EF4-FFF2-40B4-BE49-F238E27FC236}">
                <a16:creationId xmlns:a16="http://schemas.microsoft.com/office/drawing/2014/main" id="{59E48F86-FBD5-4766-3BCE-EBC49E25F758}"/>
              </a:ext>
            </a:extLst>
          </p:cNvPr>
          <p:cNvSpPr txBox="1">
            <a:spLocks/>
          </p:cNvSpPr>
          <p:nvPr/>
        </p:nvSpPr>
        <p:spPr>
          <a:xfrm>
            <a:off x="9070736" y="2185848"/>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FIP-IE</a:t>
            </a:r>
          </a:p>
        </p:txBody>
      </p:sp>
      <p:sp>
        <p:nvSpPr>
          <p:cNvPr id="34" name="Elipse 21">
            <a:hlinkClick r:id="" action="ppaction://noaction"/>
            <a:extLst>
              <a:ext uri="{FF2B5EF4-FFF2-40B4-BE49-F238E27FC236}">
                <a16:creationId xmlns:a16="http://schemas.microsoft.com/office/drawing/2014/main" id="{7A5F254C-FA51-5B75-8310-4D7F981B14D0}"/>
              </a:ext>
            </a:extLst>
          </p:cNvPr>
          <p:cNvSpPr>
            <a:spLocks noChangeAspect="1"/>
          </p:cNvSpPr>
          <p:nvPr/>
        </p:nvSpPr>
        <p:spPr>
          <a:xfrm>
            <a:off x="8484411" y="2162305"/>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7" name="CaixaDeTexto 22">
            <a:extLst>
              <a:ext uri="{FF2B5EF4-FFF2-40B4-BE49-F238E27FC236}">
                <a16:creationId xmlns:a16="http://schemas.microsoft.com/office/drawing/2014/main" id="{D73BDBA7-6E4C-E480-BCB0-01251EF38911}"/>
              </a:ext>
            </a:extLst>
          </p:cNvPr>
          <p:cNvSpPr txBox="1"/>
          <p:nvPr/>
        </p:nvSpPr>
        <p:spPr>
          <a:xfrm>
            <a:off x="8589334" y="1998807"/>
            <a:ext cx="527709" cy="830997"/>
          </a:xfrm>
          <a:prstGeom prst="rect">
            <a:avLst/>
          </a:prstGeom>
        </p:spPr>
        <p:txBody>
          <a:bodyPr wrap="none" rtlCol="0">
            <a:spAutoFit/>
          </a:bodyPr>
          <a:lstStyle/>
          <a:p>
            <a:pPr defTabSz="495115">
              <a:defRPr/>
            </a:pPr>
            <a:r>
              <a:rPr lang="pt-BR" sz="4800" b="1" dirty="0">
                <a:solidFill>
                  <a:srgbClr val="FFFFFF"/>
                </a:solidFill>
              </a:rPr>
              <a:t>2</a:t>
            </a:r>
          </a:p>
        </p:txBody>
      </p:sp>
      <p:sp>
        <p:nvSpPr>
          <p:cNvPr id="38" name="Elipse 8">
            <a:hlinkClick r:id="" action="ppaction://noaction"/>
            <a:extLst>
              <a:ext uri="{FF2B5EF4-FFF2-40B4-BE49-F238E27FC236}">
                <a16:creationId xmlns:a16="http://schemas.microsoft.com/office/drawing/2014/main" id="{5874711A-67DF-52C1-9B4B-84B6BC06D3D4}"/>
              </a:ext>
            </a:extLst>
          </p:cNvPr>
          <p:cNvSpPr>
            <a:spLocks noChangeAspect="1"/>
          </p:cNvSpPr>
          <p:nvPr/>
        </p:nvSpPr>
        <p:spPr>
          <a:xfrm>
            <a:off x="8484411" y="4616839"/>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9" name="CaixaDeTexto 9">
            <a:extLst>
              <a:ext uri="{FF2B5EF4-FFF2-40B4-BE49-F238E27FC236}">
                <a16:creationId xmlns:a16="http://schemas.microsoft.com/office/drawing/2014/main" id="{8BA9B5CC-2854-4FA2-B5F9-7ABFC84CA7C4}"/>
              </a:ext>
            </a:extLst>
          </p:cNvPr>
          <p:cNvSpPr txBox="1"/>
          <p:nvPr/>
        </p:nvSpPr>
        <p:spPr>
          <a:xfrm>
            <a:off x="8589335" y="4453341"/>
            <a:ext cx="527709" cy="830997"/>
          </a:xfrm>
          <a:prstGeom prst="rect">
            <a:avLst/>
          </a:prstGeom>
        </p:spPr>
        <p:txBody>
          <a:bodyPr wrap="none" rtlCol="0">
            <a:spAutoFit/>
          </a:bodyPr>
          <a:lstStyle/>
          <a:p>
            <a:pPr defTabSz="495115">
              <a:defRPr/>
            </a:pPr>
            <a:r>
              <a:rPr lang="pt-BR" sz="4800" b="1" dirty="0">
                <a:solidFill>
                  <a:srgbClr val="FFFFFF"/>
                </a:solidFill>
              </a:rPr>
              <a:t>5</a:t>
            </a:r>
          </a:p>
        </p:txBody>
      </p:sp>
      <p:sp>
        <p:nvSpPr>
          <p:cNvPr id="40" name="CaixaDeTexto 10">
            <a:hlinkClick r:id="" action="ppaction://noaction"/>
            <a:extLst>
              <a:ext uri="{FF2B5EF4-FFF2-40B4-BE49-F238E27FC236}">
                <a16:creationId xmlns:a16="http://schemas.microsoft.com/office/drawing/2014/main" id="{D87634DA-FD48-D2C0-20CA-3857E7EF58A5}"/>
              </a:ext>
            </a:extLst>
          </p:cNvPr>
          <p:cNvSpPr txBox="1">
            <a:spLocks/>
          </p:cNvSpPr>
          <p:nvPr/>
        </p:nvSpPr>
        <p:spPr>
          <a:xfrm>
            <a:off x="9070736" y="3008704"/>
            <a:ext cx="2528426" cy="461665"/>
          </a:xfrm>
          <a:prstGeom prst="rect">
            <a:avLst/>
          </a:prstGeom>
        </p:spPr>
        <p:txBody>
          <a:bodyPr wrap="square" rtlCol="0" anchor="ctr">
            <a:noAutofit/>
          </a:bodyPr>
          <a:lstStyle/>
          <a:p>
            <a:pPr defTabSz="495115">
              <a:defRPr/>
            </a:pPr>
            <a:r>
              <a:rPr lang="en-US" sz="1200" b="1" i="1" dirty="0">
                <a:solidFill>
                  <a:schemeClr val="bg1"/>
                </a:solidFill>
                <a:ea typeface="Verdana" panose="020B0604030504040204" pitchFamily="34" charset="0"/>
              </a:rPr>
              <a:t>B</a:t>
            </a:r>
            <a:r>
              <a:rPr lang="pt-BR" sz="1200" b="1" i="1" dirty="0">
                <a:solidFill>
                  <a:schemeClr val="bg1"/>
                </a:solidFill>
                <a:ea typeface="Verdana" panose="020B0604030504040204" pitchFamily="34" charset="0"/>
              </a:rPr>
              <a:t>USINESS </a:t>
            </a:r>
            <a:r>
              <a:rPr lang="pt-BR" sz="1200" b="1" dirty="0">
                <a:solidFill>
                  <a:schemeClr val="bg1"/>
                </a:solidFill>
                <a:ea typeface="Verdana" panose="020B0604030504040204" pitchFamily="34" charset="0"/>
              </a:rPr>
              <a:t>SOL COP</a:t>
            </a:r>
            <a:r>
              <a:rPr lang="en-US" sz="1200" b="1" dirty="0">
                <a:solidFill>
                  <a:schemeClr val="bg1"/>
                </a:solidFill>
                <a:ea typeface="Verdana" panose="020B0604030504040204" pitchFamily="34" charset="0"/>
              </a:rPr>
              <a:t>ÉRNICO</a:t>
            </a:r>
            <a:endParaRPr lang="pt-BR" sz="1200" b="1" dirty="0">
              <a:solidFill>
                <a:schemeClr val="bg1"/>
              </a:solidFill>
              <a:ea typeface="Verdana" panose="020B0604030504040204" pitchFamily="34" charset="0"/>
            </a:endParaRPr>
          </a:p>
        </p:txBody>
      </p:sp>
      <p:sp>
        <p:nvSpPr>
          <p:cNvPr id="42" name="CaixaDeTexto 20">
            <a:extLst>
              <a:ext uri="{FF2B5EF4-FFF2-40B4-BE49-F238E27FC236}">
                <a16:creationId xmlns:a16="http://schemas.microsoft.com/office/drawing/2014/main" id="{22C8C742-1E93-99EF-D4A7-CA110B14CB49}"/>
              </a:ext>
            </a:extLst>
          </p:cNvPr>
          <p:cNvSpPr txBox="1"/>
          <p:nvPr/>
        </p:nvSpPr>
        <p:spPr>
          <a:xfrm>
            <a:off x="8581340" y="1180629"/>
            <a:ext cx="585375" cy="830997"/>
          </a:xfrm>
          <a:prstGeom prst="rect">
            <a:avLst/>
          </a:prstGeom>
        </p:spPr>
        <p:txBody>
          <a:bodyPr wrap="square" rtlCol="0">
            <a:spAutoFit/>
          </a:bodyPr>
          <a:lstStyle/>
          <a:p>
            <a:pPr defTabSz="495115">
              <a:defRPr/>
            </a:pPr>
            <a:r>
              <a:rPr lang="pt-BR" sz="4800" b="1" dirty="0">
                <a:solidFill>
                  <a:srgbClr val="FFFFFF"/>
                </a:solidFill>
              </a:rPr>
              <a:t>1</a:t>
            </a:r>
          </a:p>
        </p:txBody>
      </p:sp>
      <p:sp>
        <p:nvSpPr>
          <p:cNvPr id="43" name="CaixaDeTexto 23">
            <a:hlinkClick r:id="" action="ppaction://noaction"/>
            <a:extLst>
              <a:ext uri="{FF2B5EF4-FFF2-40B4-BE49-F238E27FC236}">
                <a16:creationId xmlns:a16="http://schemas.microsoft.com/office/drawing/2014/main" id="{A211D91C-8C97-F17A-8441-BD8943A478A2}"/>
              </a:ext>
            </a:extLst>
          </p:cNvPr>
          <p:cNvSpPr txBox="1"/>
          <p:nvPr/>
        </p:nvSpPr>
        <p:spPr>
          <a:xfrm>
            <a:off x="9121030" y="1365295"/>
            <a:ext cx="2144378" cy="461665"/>
          </a:xfrm>
          <a:prstGeom prst="rect">
            <a:avLst/>
          </a:prstGeom>
        </p:spPr>
        <p:txBody>
          <a:bodyPr wrap="square" rtlCol="0" anchor="ctr">
            <a:noAutofit/>
          </a:bodyPr>
          <a:lstStyle>
            <a:defPPr>
              <a:defRPr lang="en-US"/>
            </a:defPPr>
            <a:lvl1pPr defTabSz="495115">
              <a:defRPr sz="1200" b="1">
                <a:solidFill>
                  <a:schemeClr val="accent1">
                    <a:lumMod val="20000"/>
                    <a:lumOff val="80000"/>
                  </a:schemeClr>
                </a:solidFill>
                <a:ea typeface="Verdana" panose="020B0604030504040204" pitchFamily="34" charset="0"/>
              </a:defRPr>
            </a:lvl1pPr>
          </a:lstStyle>
          <a:p>
            <a:r>
              <a:rPr lang="pt-BR" dirty="0"/>
              <a:t>CARACTERÍSTICAS DA OFERTA</a:t>
            </a:r>
          </a:p>
        </p:txBody>
      </p:sp>
      <p:sp>
        <p:nvSpPr>
          <p:cNvPr id="44" name="CaixaDeTexto 10">
            <a:hlinkClick r:id="" action="ppaction://noaction"/>
            <a:extLst>
              <a:ext uri="{FF2B5EF4-FFF2-40B4-BE49-F238E27FC236}">
                <a16:creationId xmlns:a16="http://schemas.microsoft.com/office/drawing/2014/main" id="{EA7755FE-5917-4202-9294-75C851EC82DF}"/>
              </a:ext>
            </a:extLst>
          </p:cNvPr>
          <p:cNvSpPr txBox="1">
            <a:spLocks/>
          </p:cNvSpPr>
          <p:nvPr/>
        </p:nvSpPr>
        <p:spPr>
          <a:xfrm>
            <a:off x="9070736" y="4654415"/>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FATORES DE RISCO</a:t>
            </a:r>
          </a:p>
        </p:txBody>
      </p:sp>
      <p:sp>
        <p:nvSpPr>
          <p:cNvPr id="45" name="Rectangle: Rounded Corners 44">
            <a:extLst>
              <a:ext uri="{FF2B5EF4-FFF2-40B4-BE49-F238E27FC236}">
                <a16:creationId xmlns:a16="http://schemas.microsoft.com/office/drawing/2014/main" id="{0FEF9818-BC87-8646-00D1-6A7672BD3A66}"/>
              </a:ext>
            </a:extLst>
          </p:cNvPr>
          <p:cNvSpPr/>
          <p:nvPr/>
        </p:nvSpPr>
        <p:spPr>
          <a:xfrm>
            <a:off x="8332237" y="2817272"/>
            <a:ext cx="3417803" cy="79701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6" name="Picture 5">
            <a:extLst>
              <a:ext uri="{FF2B5EF4-FFF2-40B4-BE49-F238E27FC236}">
                <a16:creationId xmlns:a16="http://schemas.microsoft.com/office/drawing/2014/main" id="{1BE9A0E2-4AE0-5EAF-8A54-66986F721BCA}"/>
              </a:ext>
            </a:extLst>
          </p:cNvPr>
          <p:cNvPicPr>
            <a:picLocks noChangeAspect="1"/>
          </p:cNvPicPr>
          <p:nvPr/>
        </p:nvPicPr>
        <p:blipFill rotWithShape="1">
          <a:blip r:embed="rId3"/>
          <a:srcRect l="37310" t="-759" b="30646"/>
          <a:stretch/>
        </p:blipFill>
        <p:spPr>
          <a:xfrm>
            <a:off x="1" y="2281121"/>
            <a:ext cx="3675444" cy="4102100"/>
          </a:xfrm>
          <a:prstGeom prst="rect">
            <a:avLst/>
          </a:prstGeom>
        </p:spPr>
      </p:pic>
      <p:pic>
        <p:nvPicPr>
          <p:cNvPr id="7" name="Picture 6">
            <a:extLst>
              <a:ext uri="{FF2B5EF4-FFF2-40B4-BE49-F238E27FC236}">
                <a16:creationId xmlns:a16="http://schemas.microsoft.com/office/drawing/2014/main" id="{FF551F4E-7D76-8E73-EDF7-72A17D676FA7}"/>
              </a:ext>
            </a:extLst>
          </p:cNvPr>
          <p:cNvPicPr>
            <a:picLocks noChangeAspect="1"/>
          </p:cNvPicPr>
          <p:nvPr/>
        </p:nvPicPr>
        <p:blipFill rotWithShape="1">
          <a:blip r:embed="rId4">
            <a:alphaModFix amt="59000"/>
          </a:blip>
          <a:srcRect l="24593" b="8687"/>
          <a:stretch/>
        </p:blipFill>
        <p:spPr>
          <a:xfrm>
            <a:off x="2" y="4193709"/>
            <a:ext cx="1809258" cy="2189512"/>
          </a:xfrm>
          <a:prstGeom prst="rect">
            <a:avLst/>
          </a:prstGeom>
        </p:spPr>
      </p:pic>
      <p:sp>
        <p:nvSpPr>
          <p:cNvPr id="9" name="Retângulo 5">
            <a:extLst>
              <a:ext uri="{FF2B5EF4-FFF2-40B4-BE49-F238E27FC236}">
                <a16:creationId xmlns:a16="http://schemas.microsoft.com/office/drawing/2014/main" id="{DCD3DDB3-48FD-A004-FF29-5AF9832B34FF}"/>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66849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29BA-E293-7B21-35C5-589B17C1DD2B}"/>
              </a:ext>
            </a:extLst>
          </p:cNvPr>
          <p:cNvSpPr>
            <a:spLocks noGrp="1"/>
          </p:cNvSpPr>
          <p:nvPr>
            <p:ph type="title"/>
          </p:nvPr>
        </p:nvSpPr>
        <p:spPr>
          <a:xfrm>
            <a:off x="389994" y="350739"/>
            <a:ext cx="11422960" cy="397032"/>
          </a:xfrm>
        </p:spPr>
        <p:txBody>
          <a:bodyPr/>
          <a:lstStyle/>
          <a:p>
            <a:r>
              <a:rPr lang="pt-BR" dirty="0"/>
              <a:t>Tese de Investimento</a:t>
            </a:r>
          </a:p>
        </p:txBody>
      </p:sp>
      <p:pic>
        <p:nvPicPr>
          <p:cNvPr id="3" name="Picture 2">
            <a:extLst>
              <a:ext uri="{FF2B5EF4-FFF2-40B4-BE49-F238E27FC236}">
                <a16:creationId xmlns:a16="http://schemas.microsoft.com/office/drawing/2014/main" id="{3D94F2DE-039D-8DAA-5175-BEA2BA89C4AA}"/>
              </a:ext>
            </a:extLst>
          </p:cNvPr>
          <p:cNvPicPr>
            <a:picLocks noChangeAspect="1"/>
          </p:cNvPicPr>
          <p:nvPr/>
        </p:nvPicPr>
        <p:blipFill rotWithShape="1">
          <a:blip r:embed="rId2"/>
          <a:srcRect l="31259" b="10277"/>
          <a:stretch/>
        </p:blipFill>
        <p:spPr>
          <a:xfrm>
            <a:off x="249525" y="888552"/>
            <a:ext cx="3905833" cy="5096780"/>
          </a:xfrm>
          <a:prstGeom prst="rect">
            <a:avLst/>
          </a:prstGeom>
        </p:spPr>
      </p:pic>
      <p:pic>
        <p:nvPicPr>
          <p:cNvPr id="5" name="Picture 4">
            <a:extLst>
              <a:ext uri="{FF2B5EF4-FFF2-40B4-BE49-F238E27FC236}">
                <a16:creationId xmlns:a16="http://schemas.microsoft.com/office/drawing/2014/main" id="{9997D064-8333-8B99-D249-0B75CF024A60}"/>
              </a:ext>
            </a:extLst>
          </p:cNvPr>
          <p:cNvPicPr>
            <a:picLocks noChangeAspect="1"/>
          </p:cNvPicPr>
          <p:nvPr/>
        </p:nvPicPr>
        <p:blipFill rotWithShape="1">
          <a:blip r:embed="rId3"/>
          <a:srcRect l="4838" t="-391" r="2946" b="12735"/>
          <a:stretch/>
        </p:blipFill>
        <p:spPr>
          <a:xfrm>
            <a:off x="42437" y="646783"/>
            <a:ext cx="4112921" cy="5317288"/>
          </a:xfrm>
          <a:prstGeom prst="rect">
            <a:avLst/>
          </a:prstGeom>
        </p:spPr>
      </p:pic>
      <p:sp>
        <p:nvSpPr>
          <p:cNvPr id="4" name="Retângulo 5">
            <a:extLst>
              <a:ext uri="{FF2B5EF4-FFF2-40B4-BE49-F238E27FC236}">
                <a16:creationId xmlns:a16="http://schemas.microsoft.com/office/drawing/2014/main" id="{98089A89-A740-8AEB-BD84-B12253213ECD}"/>
              </a:ext>
            </a:extLst>
          </p:cNvPr>
          <p:cNvSpPr/>
          <p:nvPr/>
        </p:nvSpPr>
        <p:spPr>
          <a:xfrm>
            <a:off x="6364" y="6053618"/>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grpSp>
        <p:nvGrpSpPr>
          <p:cNvPr id="38" name="Group 37">
            <a:extLst>
              <a:ext uri="{FF2B5EF4-FFF2-40B4-BE49-F238E27FC236}">
                <a16:creationId xmlns:a16="http://schemas.microsoft.com/office/drawing/2014/main" id="{726186E2-D51C-8F3B-BA27-9C8C90E08CBF}"/>
              </a:ext>
            </a:extLst>
          </p:cNvPr>
          <p:cNvGrpSpPr/>
          <p:nvPr/>
        </p:nvGrpSpPr>
        <p:grpSpPr>
          <a:xfrm>
            <a:off x="4297473" y="4853371"/>
            <a:ext cx="7515480" cy="1107996"/>
            <a:chOff x="4297473" y="4853371"/>
            <a:chExt cx="7515480" cy="1107996"/>
          </a:xfrm>
        </p:grpSpPr>
        <p:sp>
          <p:nvSpPr>
            <p:cNvPr id="39" name="TextBox 38">
              <a:extLst>
                <a:ext uri="{FF2B5EF4-FFF2-40B4-BE49-F238E27FC236}">
                  <a16:creationId xmlns:a16="http://schemas.microsoft.com/office/drawing/2014/main" id="{1A35E335-9466-7AC3-9AAC-443ECCCDBF18}"/>
                </a:ext>
              </a:extLst>
            </p:cNvPr>
            <p:cNvSpPr txBox="1"/>
            <p:nvPr/>
          </p:nvSpPr>
          <p:spPr>
            <a:xfrm>
              <a:off x="4297473" y="4853371"/>
              <a:ext cx="744417" cy="1107996"/>
            </a:xfrm>
            <a:prstGeom prst="rect">
              <a:avLst/>
            </a:prstGeom>
            <a:noFill/>
          </p:spPr>
          <p:txBody>
            <a:bodyPr wrap="square" rtlCol="0" anchor="ctr">
              <a:spAutoFit/>
            </a:bodyPr>
            <a:lstStyle/>
            <a:p>
              <a:pPr algn="ctr">
                <a:buClr>
                  <a:srgbClr val="00003C"/>
                </a:buClr>
                <a:defRPr/>
              </a:pPr>
              <a:r>
                <a:rPr lang="pt-BR" sz="6600" b="1" i="1" dirty="0">
                  <a:ln w="19050">
                    <a:solidFill>
                      <a:schemeClr val="accent1"/>
                    </a:solidFill>
                  </a:ln>
                  <a:noFill/>
                  <a:latin typeface="Arial"/>
                </a:rPr>
                <a:t>4</a:t>
              </a:r>
            </a:p>
          </p:txBody>
        </p:sp>
        <p:sp>
          <p:nvSpPr>
            <p:cNvPr id="40" name="TextBox 39">
              <a:extLst>
                <a:ext uri="{FF2B5EF4-FFF2-40B4-BE49-F238E27FC236}">
                  <a16:creationId xmlns:a16="http://schemas.microsoft.com/office/drawing/2014/main" id="{2042900A-0775-BCB9-7E22-9634B1CD6470}"/>
                </a:ext>
              </a:extLst>
            </p:cNvPr>
            <p:cNvSpPr txBox="1">
              <a:spLocks/>
            </p:cNvSpPr>
            <p:nvPr/>
          </p:nvSpPr>
          <p:spPr>
            <a:xfrm>
              <a:off x="5041890" y="5070097"/>
              <a:ext cx="6771063" cy="674544"/>
            </a:xfrm>
            <a:prstGeom prst="rect">
              <a:avLst/>
            </a:prstGeom>
            <a:noFill/>
          </p:spPr>
          <p:txBody>
            <a:bodyPr wrap="square" rtlCol="0" anchor="ctr">
              <a:spAutoFit/>
            </a:bodyPr>
            <a:lstStyle/>
            <a:p>
              <a:pPr>
                <a:spcBef>
                  <a:spcPts val="200"/>
                </a:spcBef>
                <a:spcAft>
                  <a:spcPts val="200"/>
                </a:spcAft>
                <a:buClr>
                  <a:prstClr val="white"/>
                </a:buClr>
                <a:defRPr/>
              </a:pPr>
              <a:r>
                <a:rPr lang="pt-BR" sz="1200" b="1" dirty="0">
                  <a:solidFill>
                    <a:srgbClr val="F29732"/>
                  </a:solidFill>
                </a:rPr>
                <a:t>Equipe de Gestão Experiente, com Histórico no Setor e Práticas de Governança Corporativa</a:t>
              </a:r>
              <a:endParaRPr lang="en-US" sz="1200" b="1" dirty="0">
                <a:solidFill>
                  <a:srgbClr val="F29732"/>
                </a:solidFill>
                <a:latin typeface="Arial"/>
              </a:endParaRPr>
            </a:p>
            <a:p>
              <a:pPr marL="171450" indent="-171450">
                <a:spcBef>
                  <a:spcPts val="200"/>
                </a:spcBef>
                <a:spcAft>
                  <a:spcPts val="200"/>
                </a:spcAft>
                <a:buClr>
                  <a:schemeClr val="accent1"/>
                </a:buClr>
                <a:buFont typeface="Wingdings" panose="05000000000000000000" pitchFamily="2" charset="2"/>
                <a:buChar char="§"/>
                <a:defRPr/>
              </a:pPr>
              <a:r>
                <a:rPr lang="pt-BR" sz="1050" dirty="0">
                  <a:solidFill>
                    <a:prstClr val="black"/>
                  </a:solidFill>
                </a:rPr>
                <a:t>Equipe de gestão profissional experiente com histórico comprovado</a:t>
              </a:r>
              <a:endParaRPr lang="en-US" sz="1050" dirty="0">
                <a:solidFill>
                  <a:prstClr val="black"/>
                </a:solidFill>
                <a:latin typeface="Arial"/>
              </a:endParaRPr>
            </a:p>
          </p:txBody>
        </p:sp>
      </p:grpSp>
      <p:grpSp>
        <p:nvGrpSpPr>
          <p:cNvPr id="41" name="Group 40">
            <a:extLst>
              <a:ext uri="{FF2B5EF4-FFF2-40B4-BE49-F238E27FC236}">
                <a16:creationId xmlns:a16="http://schemas.microsoft.com/office/drawing/2014/main" id="{FCEFF422-253E-03F9-7BF8-F1CB57A4B0DA}"/>
              </a:ext>
            </a:extLst>
          </p:cNvPr>
          <p:cNvGrpSpPr/>
          <p:nvPr/>
        </p:nvGrpSpPr>
        <p:grpSpPr>
          <a:xfrm>
            <a:off x="4297473" y="936941"/>
            <a:ext cx="7515480" cy="1107996"/>
            <a:chOff x="4297473" y="936941"/>
            <a:chExt cx="7515480" cy="1107996"/>
          </a:xfrm>
        </p:grpSpPr>
        <p:sp>
          <p:nvSpPr>
            <p:cNvPr id="42" name="TextBox 41">
              <a:extLst>
                <a:ext uri="{FF2B5EF4-FFF2-40B4-BE49-F238E27FC236}">
                  <a16:creationId xmlns:a16="http://schemas.microsoft.com/office/drawing/2014/main" id="{8219D576-B489-DC93-8635-7C9F3768B051}"/>
                </a:ext>
              </a:extLst>
            </p:cNvPr>
            <p:cNvSpPr txBox="1"/>
            <p:nvPr/>
          </p:nvSpPr>
          <p:spPr>
            <a:xfrm>
              <a:off x="4297473" y="936941"/>
              <a:ext cx="744417" cy="1107996"/>
            </a:xfrm>
            <a:prstGeom prst="rect">
              <a:avLst/>
            </a:prstGeom>
            <a:noFill/>
          </p:spPr>
          <p:txBody>
            <a:bodyPr wrap="square" rtlCol="0" anchor="ctr">
              <a:spAutoFit/>
            </a:bodyPr>
            <a:lstStyle/>
            <a:p>
              <a:pPr algn="ctr">
                <a:buClr>
                  <a:srgbClr val="00003C"/>
                </a:buClr>
                <a:defRPr/>
              </a:pPr>
              <a:r>
                <a:rPr lang="pt-BR" sz="6600" b="1" i="1" dirty="0">
                  <a:ln w="19050">
                    <a:solidFill>
                      <a:schemeClr val="accent1"/>
                    </a:solidFill>
                  </a:ln>
                  <a:noFill/>
                  <a:latin typeface="Arial"/>
                </a:rPr>
                <a:t>1</a:t>
              </a:r>
            </a:p>
          </p:txBody>
        </p:sp>
        <p:sp>
          <p:nvSpPr>
            <p:cNvPr id="43" name="TextBox 42">
              <a:extLst>
                <a:ext uri="{FF2B5EF4-FFF2-40B4-BE49-F238E27FC236}">
                  <a16:creationId xmlns:a16="http://schemas.microsoft.com/office/drawing/2014/main" id="{581E8A2C-9058-DDF5-18F9-5D8E2E5A806A}"/>
                </a:ext>
              </a:extLst>
            </p:cNvPr>
            <p:cNvSpPr txBox="1">
              <a:spLocks/>
            </p:cNvSpPr>
            <p:nvPr/>
          </p:nvSpPr>
          <p:spPr>
            <a:xfrm>
              <a:off x="5041890" y="940789"/>
              <a:ext cx="6771063" cy="1100301"/>
            </a:xfrm>
            <a:prstGeom prst="rect">
              <a:avLst/>
            </a:prstGeom>
            <a:noFill/>
          </p:spPr>
          <p:txBody>
            <a:bodyPr wrap="square" rtlCol="0" anchor="ctr">
              <a:spAutoFit/>
            </a:bodyPr>
            <a:lstStyle/>
            <a:p>
              <a:pPr>
                <a:spcBef>
                  <a:spcPts val="200"/>
                </a:spcBef>
                <a:spcAft>
                  <a:spcPts val="200"/>
                </a:spcAft>
                <a:buClr>
                  <a:prstClr val="white"/>
                </a:buClr>
                <a:defRPr/>
              </a:pPr>
              <a:r>
                <a:rPr lang="pt-BR" sz="1200" b="1" dirty="0">
                  <a:solidFill>
                    <a:srgbClr val="F29732"/>
                  </a:solidFill>
                </a:rPr>
                <a:t>Soluções com Proposta de Valor para Capturar Oportunidades no Novo Ciclo do Setor de Energia</a:t>
              </a:r>
              <a:endParaRPr lang="en-US" sz="1050" dirty="0">
                <a:solidFill>
                  <a:prstClr val="black"/>
                </a:solidFill>
              </a:endParaRPr>
            </a:p>
            <a:p>
              <a:pPr marL="171450" indent="-171450">
                <a:spcBef>
                  <a:spcPts val="200"/>
                </a:spcBef>
                <a:spcAft>
                  <a:spcPts val="600"/>
                </a:spcAft>
                <a:buClr>
                  <a:schemeClr val="accent1"/>
                </a:buClr>
                <a:buFont typeface="Wingdings" panose="05000000000000000000" pitchFamily="2" charset="2"/>
                <a:buChar char="§"/>
                <a:defRPr/>
              </a:pPr>
              <a:r>
                <a:rPr lang="pt-BR" sz="1050" dirty="0">
                  <a:solidFill>
                    <a:prstClr val="black"/>
                  </a:solidFill>
                </a:rPr>
                <a:t>Ecossistema exclusivo de fornecedores de soluções de energia, com soluções integradas de energia desde a geração até os consumidores finais</a:t>
              </a:r>
            </a:p>
            <a:p>
              <a:pPr marL="171450" indent="-171450">
                <a:spcBef>
                  <a:spcPts val="200"/>
                </a:spcBef>
                <a:spcAft>
                  <a:spcPts val="600"/>
                </a:spcAft>
                <a:buClr>
                  <a:schemeClr val="accent1"/>
                </a:buClr>
                <a:buFont typeface="Wingdings" panose="05000000000000000000" pitchFamily="2" charset="2"/>
                <a:buChar char="§"/>
                <a:defRPr/>
              </a:pPr>
              <a:r>
                <a:rPr lang="pt-BR" sz="1050" dirty="0">
                  <a:solidFill>
                    <a:prstClr val="black"/>
                  </a:solidFill>
                </a:rPr>
                <a:t>Base de clientes de primeira classe com oportunidades significativas de </a:t>
              </a:r>
              <a:r>
                <a:rPr lang="pt-BR" sz="1050" i="1" dirty="0" err="1">
                  <a:solidFill>
                    <a:prstClr val="black"/>
                  </a:solidFill>
                </a:rPr>
                <a:t>cross-selling</a:t>
              </a:r>
              <a:endParaRPr lang="en-US" sz="1050" i="1" dirty="0">
                <a:solidFill>
                  <a:prstClr val="black"/>
                </a:solidFill>
                <a:latin typeface="Arial"/>
              </a:endParaRPr>
            </a:p>
          </p:txBody>
        </p:sp>
      </p:grpSp>
      <p:grpSp>
        <p:nvGrpSpPr>
          <p:cNvPr id="44" name="Group 43">
            <a:extLst>
              <a:ext uri="{FF2B5EF4-FFF2-40B4-BE49-F238E27FC236}">
                <a16:creationId xmlns:a16="http://schemas.microsoft.com/office/drawing/2014/main" id="{998B9C0B-70D1-6582-4D0E-4C0A79F0C63C}"/>
              </a:ext>
            </a:extLst>
          </p:cNvPr>
          <p:cNvGrpSpPr/>
          <p:nvPr/>
        </p:nvGrpSpPr>
        <p:grpSpPr>
          <a:xfrm>
            <a:off x="4297473" y="2156924"/>
            <a:ext cx="7515480" cy="1364476"/>
            <a:chOff x="4297473" y="2106629"/>
            <a:chExt cx="7515480" cy="1364476"/>
          </a:xfrm>
        </p:grpSpPr>
        <p:sp>
          <p:nvSpPr>
            <p:cNvPr id="45" name="TextBox 44">
              <a:extLst>
                <a:ext uri="{FF2B5EF4-FFF2-40B4-BE49-F238E27FC236}">
                  <a16:creationId xmlns:a16="http://schemas.microsoft.com/office/drawing/2014/main" id="{50B8C1E9-2680-DAB1-10EB-200F2F157146}"/>
                </a:ext>
              </a:extLst>
            </p:cNvPr>
            <p:cNvSpPr txBox="1"/>
            <p:nvPr/>
          </p:nvSpPr>
          <p:spPr>
            <a:xfrm>
              <a:off x="4297473" y="2234869"/>
              <a:ext cx="744417" cy="1107996"/>
            </a:xfrm>
            <a:prstGeom prst="rect">
              <a:avLst/>
            </a:prstGeom>
            <a:noFill/>
          </p:spPr>
          <p:txBody>
            <a:bodyPr wrap="square" rtlCol="0" anchor="ctr">
              <a:spAutoFit/>
            </a:bodyPr>
            <a:lstStyle/>
            <a:p>
              <a:pPr algn="ctr">
                <a:buClr>
                  <a:srgbClr val="00003C"/>
                </a:buClr>
                <a:defRPr/>
              </a:pPr>
              <a:r>
                <a:rPr lang="pt-BR" sz="6600" b="1" i="1" dirty="0">
                  <a:ln w="19050">
                    <a:solidFill>
                      <a:schemeClr val="accent1"/>
                    </a:solidFill>
                  </a:ln>
                  <a:noFill/>
                  <a:latin typeface="Arial"/>
                </a:rPr>
                <a:t>2</a:t>
              </a:r>
            </a:p>
          </p:txBody>
        </p:sp>
        <p:sp>
          <p:nvSpPr>
            <p:cNvPr id="46" name="TextBox 45">
              <a:extLst>
                <a:ext uri="{FF2B5EF4-FFF2-40B4-BE49-F238E27FC236}">
                  <a16:creationId xmlns:a16="http://schemas.microsoft.com/office/drawing/2014/main" id="{B50EA511-C7D0-21CF-E3CE-A195666F8300}"/>
                </a:ext>
              </a:extLst>
            </p:cNvPr>
            <p:cNvSpPr txBox="1">
              <a:spLocks/>
            </p:cNvSpPr>
            <p:nvPr/>
          </p:nvSpPr>
          <p:spPr>
            <a:xfrm>
              <a:off x="5041890" y="2106629"/>
              <a:ext cx="6771063" cy="1364476"/>
            </a:xfrm>
            <a:prstGeom prst="rect">
              <a:avLst/>
            </a:prstGeom>
            <a:noFill/>
          </p:spPr>
          <p:txBody>
            <a:bodyPr wrap="square" rtlCol="0" anchor="ctr">
              <a:spAutoFit/>
            </a:bodyPr>
            <a:lstStyle/>
            <a:p>
              <a:pPr>
                <a:spcBef>
                  <a:spcPts val="200"/>
                </a:spcBef>
                <a:spcAft>
                  <a:spcPts val="200"/>
                </a:spcAft>
                <a:buClr>
                  <a:prstClr val="white"/>
                </a:buClr>
                <a:defRPr/>
              </a:pPr>
              <a:r>
                <a:rPr lang="pt-BR" sz="1200" b="1" dirty="0">
                  <a:solidFill>
                    <a:srgbClr val="F29732"/>
                  </a:solidFill>
                </a:rPr>
                <a:t>Portfólio de Geração Distribuída com Capacidade Instalada Totalmente Operacional de 52 </a:t>
              </a:r>
              <a:r>
                <a:rPr lang="pt-BR" sz="1200" b="1" dirty="0" err="1">
                  <a:solidFill>
                    <a:srgbClr val="F29732"/>
                  </a:solidFill>
                </a:rPr>
                <a:t>MWp</a:t>
              </a:r>
              <a:endParaRPr lang="en-US" sz="1200" b="1" dirty="0">
                <a:solidFill>
                  <a:srgbClr val="F29732"/>
                </a:solidFill>
              </a:endParaRPr>
            </a:p>
            <a:p>
              <a:pPr marL="171450" indent="-171450">
                <a:spcBef>
                  <a:spcPts val="200"/>
                </a:spcBef>
                <a:spcAft>
                  <a:spcPts val="600"/>
                </a:spcAft>
                <a:buClr>
                  <a:schemeClr val="accent1"/>
                </a:buClr>
                <a:buFont typeface="Wingdings" panose="05000000000000000000" pitchFamily="2" charset="2"/>
                <a:buChar char="§"/>
                <a:defRPr/>
              </a:pPr>
              <a:r>
                <a:rPr lang="pt-BR" sz="1050" dirty="0">
                  <a:solidFill>
                    <a:prstClr val="black"/>
                  </a:solidFill>
                </a:rPr>
                <a:t>Ativos de geração distribuída estrategicamente localizados combinados com tomadores de baixo risco
Ativos de geração de última geração, suportados pelos prestadores de serviços de referência da categoria e combinados com capacidades em desenvolvimento, construção e operações
Pipeline de ~60 </a:t>
              </a:r>
              <a:r>
                <a:rPr lang="pt-BR" sz="1050" dirty="0" err="1">
                  <a:solidFill>
                    <a:prstClr val="black"/>
                  </a:solidFill>
                </a:rPr>
                <a:t>MWp</a:t>
              </a:r>
              <a:r>
                <a:rPr lang="pt-BR" sz="1050" dirty="0">
                  <a:solidFill>
                    <a:prstClr val="black"/>
                  </a:solidFill>
                </a:rPr>
                <a:t> a ser desenvolvido</a:t>
              </a:r>
              <a:endParaRPr lang="en-US" sz="1050" dirty="0">
                <a:solidFill>
                  <a:prstClr val="black"/>
                </a:solidFill>
                <a:latin typeface="Arial"/>
              </a:endParaRPr>
            </a:p>
          </p:txBody>
        </p:sp>
      </p:grpSp>
      <p:grpSp>
        <p:nvGrpSpPr>
          <p:cNvPr id="47" name="Group 46">
            <a:extLst>
              <a:ext uri="{FF2B5EF4-FFF2-40B4-BE49-F238E27FC236}">
                <a16:creationId xmlns:a16="http://schemas.microsoft.com/office/drawing/2014/main" id="{9FEFF11B-1117-BB48-6CC9-6FDA1AAEA0E4}"/>
              </a:ext>
            </a:extLst>
          </p:cNvPr>
          <p:cNvGrpSpPr/>
          <p:nvPr/>
        </p:nvGrpSpPr>
        <p:grpSpPr>
          <a:xfrm>
            <a:off x="4297473" y="3633387"/>
            <a:ext cx="7515480" cy="1107996"/>
            <a:chOff x="4297473" y="3590126"/>
            <a:chExt cx="7515480" cy="1107996"/>
          </a:xfrm>
        </p:grpSpPr>
        <p:sp>
          <p:nvSpPr>
            <p:cNvPr id="48" name="TextBox 47">
              <a:extLst>
                <a:ext uri="{FF2B5EF4-FFF2-40B4-BE49-F238E27FC236}">
                  <a16:creationId xmlns:a16="http://schemas.microsoft.com/office/drawing/2014/main" id="{5DE5EE32-9EDB-CD2A-FC0A-D974968E3727}"/>
                </a:ext>
              </a:extLst>
            </p:cNvPr>
            <p:cNvSpPr txBox="1"/>
            <p:nvPr/>
          </p:nvSpPr>
          <p:spPr>
            <a:xfrm>
              <a:off x="4297473" y="3590126"/>
              <a:ext cx="744417" cy="1107996"/>
            </a:xfrm>
            <a:prstGeom prst="rect">
              <a:avLst/>
            </a:prstGeom>
            <a:noFill/>
          </p:spPr>
          <p:txBody>
            <a:bodyPr wrap="square" rtlCol="0" anchor="ctr">
              <a:spAutoFit/>
            </a:bodyPr>
            <a:lstStyle/>
            <a:p>
              <a:pPr algn="ctr">
                <a:buClr>
                  <a:srgbClr val="00003C"/>
                </a:buClr>
                <a:defRPr/>
              </a:pPr>
              <a:r>
                <a:rPr lang="pt-BR" sz="6600" b="1" i="1" dirty="0">
                  <a:ln w="19050">
                    <a:solidFill>
                      <a:schemeClr val="accent1"/>
                    </a:solidFill>
                  </a:ln>
                  <a:noFill/>
                  <a:latin typeface="Arial"/>
                </a:rPr>
                <a:t>3</a:t>
              </a:r>
            </a:p>
          </p:txBody>
        </p:sp>
        <p:sp>
          <p:nvSpPr>
            <p:cNvPr id="49" name="TextBox 48">
              <a:extLst>
                <a:ext uri="{FF2B5EF4-FFF2-40B4-BE49-F238E27FC236}">
                  <a16:creationId xmlns:a16="http://schemas.microsoft.com/office/drawing/2014/main" id="{5E913844-500E-52F3-243F-8A9DD4E4A421}"/>
                </a:ext>
              </a:extLst>
            </p:cNvPr>
            <p:cNvSpPr txBox="1">
              <a:spLocks/>
            </p:cNvSpPr>
            <p:nvPr/>
          </p:nvSpPr>
          <p:spPr>
            <a:xfrm>
              <a:off x="5041890" y="3873537"/>
              <a:ext cx="6771063" cy="541174"/>
            </a:xfrm>
            <a:prstGeom prst="rect">
              <a:avLst/>
            </a:prstGeom>
            <a:noFill/>
          </p:spPr>
          <p:txBody>
            <a:bodyPr wrap="square" rtlCol="0" anchor="ctr">
              <a:spAutoFit/>
            </a:bodyPr>
            <a:lstStyle/>
            <a:p>
              <a:pPr>
                <a:spcBef>
                  <a:spcPts val="200"/>
                </a:spcBef>
                <a:spcAft>
                  <a:spcPts val="600"/>
                </a:spcAft>
                <a:buClr>
                  <a:schemeClr val="accent1"/>
                </a:buClr>
                <a:defRPr/>
              </a:pPr>
              <a:r>
                <a:rPr lang="pt-BR" sz="1200" b="1" dirty="0">
                  <a:solidFill>
                    <a:srgbClr val="F29732"/>
                  </a:solidFill>
                </a:rPr>
                <a:t>Soluções de eficiência energética e tecnologia da categoria</a:t>
              </a:r>
              <a:endParaRPr lang="en-US" sz="1200" b="1" dirty="0">
                <a:solidFill>
                  <a:srgbClr val="F29732"/>
                </a:solidFill>
              </a:endParaRPr>
            </a:p>
            <a:p>
              <a:pPr marL="171450" indent="-171450">
                <a:spcBef>
                  <a:spcPts val="200"/>
                </a:spcBef>
                <a:spcAft>
                  <a:spcPts val="600"/>
                </a:spcAft>
                <a:buClr>
                  <a:schemeClr val="accent1"/>
                </a:buClr>
                <a:buFont typeface="Wingdings" panose="05000000000000000000" pitchFamily="2" charset="2"/>
                <a:buChar char="§"/>
                <a:defRPr/>
              </a:pPr>
              <a:r>
                <a:rPr lang="pt-BR" sz="1050" dirty="0"/>
                <a:t>Plataforma exclusiva de gestão e assessoria de energia, com um mercado endereçável massivo</a:t>
              </a:r>
              <a:endParaRPr lang="en-US" sz="1050" dirty="0">
                <a:latin typeface="Arial"/>
              </a:endParaRPr>
            </a:p>
          </p:txBody>
        </p:sp>
      </p:grpSp>
      <p:sp>
        <p:nvSpPr>
          <p:cNvPr id="6" name="Text Placeholder 9">
            <a:extLst>
              <a:ext uri="{FF2B5EF4-FFF2-40B4-BE49-F238E27FC236}">
                <a16:creationId xmlns:a16="http://schemas.microsoft.com/office/drawing/2014/main" id="{026E28EB-A624-43B6-0517-0D58931D1837}"/>
              </a:ext>
            </a:extLst>
          </p:cNvPr>
          <p:cNvSpPr txBox="1">
            <a:spLocks/>
          </p:cNvSpPr>
          <p:nvPr/>
        </p:nvSpPr>
        <p:spPr>
          <a:xfrm>
            <a:off x="199951" y="6019984"/>
            <a:ext cx="11806224" cy="1381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1" dirty="0"/>
              <a:t>*Tese de Investimento adotada pelo Consultor Especializado na busca de ativos para a Classe. Não há garantia de que todos os ativos a serem selecionados pelo Consultor Especializado atendam integralmente os requisitos acima, sendo estes apenas um indicativo norte para a seleção dos ativos.</a:t>
            </a:r>
            <a:endParaRPr lang="pt-BR" dirty="0"/>
          </a:p>
        </p:txBody>
      </p:sp>
    </p:spTree>
    <p:extLst>
      <p:ext uri="{BB962C8B-B14F-4D97-AF65-F5344CB8AC3E}">
        <p14:creationId xmlns:p14="http://schemas.microsoft.com/office/powerpoint/2010/main" val="100230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5509DCF-F0F3-A060-9DEE-E2F51255540D}"/>
              </a:ext>
            </a:extLst>
          </p:cNvPr>
          <p:cNvSpPr/>
          <p:nvPr/>
        </p:nvSpPr>
        <p:spPr>
          <a:xfrm>
            <a:off x="0" y="1608992"/>
            <a:ext cx="12192000" cy="3472962"/>
          </a:xfrm>
          <a:prstGeom prst="rect">
            <a:avLst/>
          </a:prstGeom>
          <a:gradFill flip="none" rotWithShape="1">
            <a:gsLst>
              <a:gs pos="0">
                <a:schemeClr val="accent5">
                  <a:lumMod val="20000"/>
                  <a:lumOff val="80000"/>
                  <a:alpha val="0"/>
                </a:schemeClr>
              </a:gs>
              <a:gs pos="52300">
                <a:srgbClr val="FCEDD0"/>
              </a:gs>
              <a:gs pos="100000">
                <a:schemeClr val="accent5">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 name="Title 1">
            <a:extLst>
              <a:ext uri="{FF2B5EF4-FFF2-40B4-BE49-F238E27FC236}">
                <a16:creationId xmlns:a16="http://schemas.microsoft.com/office/drawing/2014/main" id="{D57E29BA-E293-7B21-35C5-589B17C1DD2B}"/>
              </a:ext>
            </a:extLst>
          </p:cNvPr>
          <p:cNvSpPr>
            <a:spLocks noGrp="1"/>
          </p:cNvSpPr>
          <p:nvPr>
            <p:ph type="title"/>
          </p:nvPr>
        </p:nvSpPr>
        <p:spPr>
          <a:xfrm>
            <a:off x="389994" y="350739"/>
            <a:ext cx="11422960" cy="397032"/>
          </a:xfrm>
        </p:spPr>
        <p:txBody>
          <a:bodyPr/>
          <a:lstStyle/>
          <a:p>
            <a:r>
              <a:rPr lang="pt-BR" dirty="0"/>
              <a:t>Breve Descrição da Sol Copérnico</a:t>
            </a:r>
          </a:p>
        </p:txBody>
      </p:sp>
      <p:sp>
        <p:nvSpPr>
          <p:cNvPr id="6" name="Retângulo 3">
            <a:extLst>
              <a:ext uri="{FF2B5EF4-FFF2-40B4-BE49-F238E27FC236}">
                <a16:creationId xmlns:a16="http://schemas.microsoft.com/office/drawing/2014/main" id="{8EB84238-DDB4-A921-D290-529BCDA6A3C7}"/>
              </a:ext>
            </a:extLst>
          </p:cNvPr>
          <p:cNvSpPr/>
          <p:nvPr/>
        </p:nvSpPr>
        <p:spPr>
          <a:xfrm>
            <a:off x="4381053" y="1751126"/>
            <a:ext cx="4021910" cy="3583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bg1"/>
                </a:solidFill>
              </a:rPr>
              <a:t>Grupo Copérnico</a:t>
            </a:r>
          </a:p>
        </p:txBody>
      </p:sp>
      <p:grpSp>
        <p:nvGrpSpPr>
          <p:cNvPr id="13" name="Group 12">
            <a:extLst>
              <a:ext uri="{FF2B5EF4-FFF2-40B4-BE49-F238E27FC236}">
                <a16:creationId xmlns:a16="http://schemas.microsoft.com/office/drawing/2014/main" id="{AA04BE25-5260-7ECA-1704-9BD1F2E7E432}"/>
              </a:ext>
            </a:extLst>
          </p:cNvPr>
          <p:cNvGrpSpPr/>
          <p:nvPr/>
        </p:nvGrpSpPr>
        <p:grpSpPr>
          <a:xfrm>
            <a:off x="7732479" y="2947898"/>
            <a:ext cx="3996057" cy="2281291"/>
            <a:chOff x="650859" y="2947898"/>
            <a:chExt cx="3996057" cy="2281291"/>
          </a:xfrm>
        </p:grpSpPr>
        <p:sp>
          <p:nvSpPr>
            <p:cNvPr id="5" name="Retângulo 2">
              <a:extLst>
                <a:ext uri="{FF2B5EF4-FFF2-40B4-BE49-F238E27FC236}">
                  <a16:creationId xmlns:a16="http://schemas.microsoft.com/office/drawing/2014/main" id="{EF5C4F36-F6D5-533B-4AC4-1F0064E1D694}"/>
                </a:ext>
              </a:extLst>
            </p:cNvPr>
            <p:cNvSpPr/>
            <p:nvPr/>
          </p:nvSpPr>
          <p:spPr>
            <a:xfrm>
              <a:off x="650859" y="3474863"/>
              <a:ext cx="3996057" cy="1754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Autofit/>
            </a:bodyPr>
            <a:lstStyle/>
            <a:p>
              <a:pPr algn="ctr"/>
              <a:r>
                <a:rPr lang="pt-BR" sz="1400" b="1" dirty="0">
                  <a:solidFill>
                    <a:schemeClr val="accent2"/>
                  </a:solidFill>
                </a:rPr>
                <a:t>Distribuição de produtos para energia solar</a:t>
              </a:r>
            </a:p>
            <a:p>
              <a:pPr algn="ctr"/>
              <a:r>
                <a:rPr lang="pt-BR" sz="1200" dirty="0">
                  <a:solidFill>
                    <a:schemeClr val="tx1"/>
                  </a:solidFill>
                </a:rPr>
                <a:t>Oferta de ampla gama de produtos, desde inversores até placas solares, de fornecedores internacionais. O objetivo é fornecer soluções acessíveis para promover a geração de energia limpa em residências e estabelecimentos comerciais</a:t>
              </a:r>
            </a:p>
          </p:txBody>
        </p:sp>
        <p:sp>
          <p:nvSpPr>
            <p:cNvPr id="14" name="Retângulo 13">
              <a:extLst>
                <a:ext uri="{FF2B5EF4-FFF2-40B4-BE49-F238E27FC236}">
                  <a16:creationId xmlns:a16="http://schemas.microsoft.com/office/drawing/2014/main" id="{319F1A88-6F9C-6DA4-47E7-EBF22C60BD77}"/>
                </a:ext>
              </a:extLst>
            </p:cNvPr>
            <p:cNvSpPr>
              <a:spLocks/>
            </p:cNvSpPr>
            <p:nvPr/>
          </p:nvSpPr>
          <p:spPr>
            <a:xfrm>
              <a:off x="1133742" y="2947898"/>
              <a:ext cx="3323894" cy="353878"/>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Sol+</a:t>
              </a:r>
            </a:p>
          </p:txBody>
        </p:sp>
      </p:grpSp>
      <p:pic>
        <p:nvPicPr>
          <p:cNvPr id="9" name="Picture 2" descr="Seja SOL">
            <a:extLst>
              <a:ext uri="{FF2B5EF4-FFF2-40B4-BE49-F238E27FC236}">
                <a16:creationId xmlns:a16="http://schemas.microsoft.com/office/drawing/2014/main" id="{705E6BD9-F8D4-0D07-5093-9F76DFB34E3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5407" y="793469"/>
            <a:ext cx="1173202" cy="117320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B83A393A-257A-10F8-5B29-ACCEA6D91E0D}"/>
              </a:ext>
            </a:extLst>
          </p:cNvPr>
          <p:cNvCxnSpPr>
            <a:cxnSpLocks/>
          </p:cNvCxnSpPr>
          <p:nvPr/>
        </p:nvCxnSpPr>
        <p:spPr>
          <a:xfrm>
            <a:off x="8956164" y="1966671"/>
            <a:ext cx="8704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B9E423-6B86-6F91-AD00-66DEDBC12151}"/>
              </a:ext>
            </a:extLst>
          </p:cNvPr>
          <p:cNvCxnSpPr>
            <a:cxnSpLocks/>
          </p:cNvCxnSpPr>
          <p:nvPr/>
        </p:nvCxnSpPr>
        <p:spPr>
          <a:xfrm>
            <a:off x="2795954" y="1966671"/>
            <a:ext cx="8704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F63040-DC04-AC78-9155-2B217A1AE2E6}"/>
              </a:ext>
            </a:extLst>
          </p:cNvPr>
          <p:cNvCxnSpPr>
            <a:cxnSpLocks/>
          </p:cNvCxnSpPr>
          <p:nvPr/>
        </p:nvCxnSpPr>
        <p:spPr>
          <a:xfrm rot="16200000">
            <a:off x="2360735" y="2401890"/>
            <a:ext cx="870438" cy="0"/>
          </a:xfrm>
          <a:prstGeom prst="line">
            <a:avLst/>
          </a:prstGeom>
          <a:ln>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DA71E1-D1C0-D329-A516-64C78B5E7814}"/>
              </a:ext>
            </a:extLst>
          </p:cNvPr>
          <p:cNvCxnSpPr>
            <a:cxnSpLocks/>
          </p:cNvCxnSpPr>
          <p:nvPr/>
        </p:nvCxnSpPr>
        <p:spPr>
          <a:xfrm rot="16200000">
            <a:off x="9391383" y="2401890"/>
            <a:ext cx="870438" cy="0"/>
          </a:xfrm>
          <a:prstGeom prst="line">
            <a:avLst/>
          </a:prstGeom>
          <a:ln>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F671D41-DAEA-DB26-B859-8A44A1C00EF9}"/>
              </a:ext>
            </a:extLst>
          </p:cNvPr>
          <p:cNvGrpSpPr/>
          <p:nvPr/>
        </p:nvGrpSpPr>
        <p:grpSpPr>
          <a:xfrm>
            <a:off x="86061" y="2369675"/>
            <a:ext cx="6892547" cy="3456994"/>
            <a:chOff x="5430497" y="2369675"/>
            <a:chExt cx="7501439" cy="3456994"/>
          </a:xfrm>
        </p:grpSpPr>
        <p:sp>
          <p:nvSpPr>
            <p:cNvPr id="3" name="Rectangle: Top Corners Rounded 2">
              <a:extLst>
                <a:ext uri="{FF2B5EF4-FFF2-40B4-BE49-F238E27FC236}">
                  <a16:creationId xmlns:a16="http://schemas.microsoft.com/office/drawing/2014/main" id="{F569DBB2-02F1-4E80-821E-7D197D6E567F}"/>
                </a:ext>
              </a:extLst>
            </p:cNvPr>
            <p:cNvSpPr/>
            <p:nvPr/>
          </p:nvSpPr>
          <p:spPr>
            <a:xfrm rot="5400000" flipH="1">
              <a:off x="7889022" y="186270"/>
              <a:ext cx="2584390" cy="7501439"/>
            </a:xfrm>
            <a:prstGeom prst="round2SameRect">
              <a:avLst>
                <a:gd name="adj1" fmla="val 50000"/>
                <a:gd name="adj2" fmla="val 0"/>
              </a:avLst>
            </a:prstGeom>
            <a:solidFill>
              <a:schemeClr val="accent6">
                <a:lumMod val="20000"/>
                <a:lumOff val="80000"/>
                <a:alpha val="48000"/>
              </a:schemeClr>
            </a:solid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mj-lt"/>
                </a:rPr>
                <a:t>	</a:t>
              </a:r>
            </a:p>
          </p:txBody>
        </p:sp>
        <p:sp>
          <p:nvSpPr>
            <p:cNvPr id="16" name="Rectangle 15">
              <a:extLst>
                <a:ext uri="{FF2B5EF4-FFF2-40B4-BE49-F238E27FC236}">
                  <a16:creationId xmlns:a16="http://schemas.microsoft.com/office/drawing/2014/main" id="{618BA7B8-F883-2E99-70A7-19B1C3C1E403}"/>
                </a:ext>
              </a:extLst>
            </p:cNvPr>
            <p:cNvSpPr/>
            <p:nvPr/>
          </p:nvSpPr>
          <p:spPr>
            <a:xfrm>
              <a:off x="5430498" y="3101396"/>
              <a:ext cx="5932392" cy="2725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2"/>
                </a:solidFill>
                <a:latin typeface="+mj-lt"/>
              </a:endParaRPr>
            </a:p>
          </p:txBody>
        </p:sp>
        <p:sp>
          <p:nvSpPr>
            <p:cNvPr id="17" name="Rectangle 16">
              <a:extLst>
                <a:ext uri="{FF2B5EF4-FFF2-40B4-BE49-F238E27FC236}">
                  <a16:creationId xmlns:a16="http://schemas.microsoft.com/office/drawing/2014/main" id="{9BE3CE80-6482-302C-AD66-C53E87C23CE4}"/>
                </a:ext>
              </a:extLst>
            </p:cNvPr>
            <p:cNvSpPr/>
            <p:nvPr/>
          </p:nvSpPr>
          <p:spPr>
            <a:xfrm>
              <a:off x="8888730" y="2369675"/>
              <a:ext cx="3224433" cy="163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a:solidFill>
                    <a:schemeClr val="accent4"/>
                  </a:solidFill>
                  <a:latin typeface="+mj-lt"/>
                </a:rPr>
                <a:t>Perímetro do FIP-IE</a:t>
              </a:r>
            </a:p>
          </p:txBody>
        </p:sp>
        <p:sp>
          <p:nvSpPr>
            <p:cNvPr id="15" name="Retângulo 14">
              <a:extLst>
                <a:ext uri="{FF2B5EF4-FFF2-40B4-BE49-F238E27FC236}">
                  <a16:creationId xmlns:a16="http://schemas.microsoft.com/office/drawing/2014/main" id="{A86618C4-D731-F3B6-38E5-4719C3632761}"/>
                </a:ext>
              </a:extLst>
            </p:cNvPr>
            <p:cNvSpPr>
              <a:spLocks/>
            </p:cNvSpPr>
            <p:nvPr/>
          </p:nvSpPr>
          <p:spPr>
            <a:xfrm>
              <a:off x="7376995" y="2947898"/>
              <a:ext cx="3323894" cy="353878"/>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bg1"/>
                  </a:solidFill>
                </a:rPr>
                <a:t>Geração Distribuída (GD)</a:t>
              </a:r>
            </a:p>
          </p:txBody>
        </p:sp>
        <p:sp>
          <p:nvSpPr>
            <p:cNvPr id="8" name="Retângulo 1">
              <a:extLst>
                <a:ext uri="{FF2B5EF4-FFF2-40B4-BE49-F238E27FC236}">
                  <a16:creationId xmlns:a16="http://schemas.microsoft.com/office/drawing/2014/main" id="{3C9E5B18-FC86-573B-4791-EEC543208992}"/>
                </a:ext>
              </a:extLst>
            </p:cNvPr>
            <p:cNvSpPr/>
            <p:nvPr/>
          </p:nvSpPr>
          <p:spPr>
            <a:xfrm>
              <a:off x="6352276" y="3474863"/>
              <a:ext cx="5242344" cy="14567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Autofit/>
            </a:bodyPr>
            <a:lstStyle/>
            <a:p>
              <a:pPr algn="ctr"/>
              <a:r>
                <a:rPr lang="pt-BR" sz="1400" b="1" dirty="0">
                  <a:solidFill>
                    <a:schemeClr val="accent4"/>
                  </a:solidFill>
                </a:rPr>
                <a:t>Geração Distribuída de Energia Elétrica de Fonte Solar</a:t>
              </a:r>
            </a:p>
            <a:p>
              <a:pPr algn="ctr"/>
              <a:r>
                <a:rPr lang="pt-BR" sz="1200" dirty="0">
                  <a:solidFill>
                    <a:schemeClr val="tx1"/>
                  </a:solidFill>
                </a:rPr>
                <a:t>Serviço de energia solar por assinatura, com o fornecimento de energia limpa de fonte solar diretamente para residência de clientes e empresas. Esse serviço é implementado de forma totalmente remota, sem a necessidade de intervenções físicas ou obras nas instalações dos clientes. O processo é conduzido de maneira integralmente digital, garantindo eficiência e comodidade aos assinantes</a:t>
              </a:r>
            </a:p>
          </p:txBody>
        </p:sp>
      </p:grpSp>
      <p:sp>
        <p:nvSpPr>
          <p:cNvPr id="4" name="Retângulo 5">
            <a:extLst>
              <a:ext uri="{FF2B5EF4-FFF2-40B4-BE49-F238E27FC236}">
                <a16:creationId xmlns:a16="http://schemas.microsoft.com/office/drawing/2014/main" id="{25A7E8EB-F671-0B66-D3F9-886D5CFF8E52}"/>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7" name="Text Placeholder 9">
            <a:extLst>
              <a:ext uri="{FF2B5EF4-FFF2-40B4-BE49-F238E27FC236}">
                <a16:creationId xmlns:a16="http://schemas.microsoft.com/office/drawing/2014/main" id="{429034A3-1E68-4F43-33EC-4C449021CADA}"/>
              </a:ext>
            </a:extLst>
          </p:cNvPr>
          <p:cNvSpPr txBox="1">
            <a:spLocks/>
          </p:cNvSpPr>
          <p:nvPr/>
        </p:nvSpPr>
        <p:spPr>
          <a:xfrm>
            <a:off x="121669" y="5886070"/>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 </a:t>
            </a:r>
          </a:p>
        </p:txBody>
      </p:sp>
    </p:spTree>
    <p:extLst>
      <p:ext uri="{BB962C8B-B14F-4D97-AF65-F5344CB8AC3E}">
        <p14:creationId xmlns:p14="http://schemas.microsoft.com/office/powerpoint/2010/main" val="209275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28BFED-F2D8-B569-D95D-02C3CEB6893D}"/>
              </a:ext>
            </a:extLst>
          </p:cNvPr>
          <p:cNvSpPr/>
          <p:nvPr/>
        </p:nvSpPr>
        <p:spPr>
          <a:xfrm>
            <a:off x="0" y="5237352"/>
            <a:ext cx="12183332" cy="5724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20" name="Title 2">
            <a:extLst>
              <a:ext uri="{FF2B5EF4-FFF2-40B4-BE49-F238E27FC236}">
                <a16:creationId xmlns:a16="http://schemas.microsoft.com/office/drawing/2014/main" id="{B7ABABB0-71F1-4A14-8716-47879D804C11}"/>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lvl="0">
              <a:defRPr/>
            </a:pPr>
            <a:r>
              <a:rPr kumimoji="0" lang="pt-BR" sz="2200" b="1" i="0" u="none" strike="noStrike" kern="1200" cap="none" spc="0" normalizeH="0" baseline="0" dirty="0">
                <a:ln>
                  <a:noFill/>
                </a:ln>
                <a:solidFill>
                  <a:srgbClr val="F22920"/>
                </a:solidFill>
                <a:effectLst/>
                <a:uLnTx/>
                <a:uFillTx/>
                <a:latin typeface="Arial"/>
                <a:ea typeface="+mn-ea"/>
                <a:cs typeface="Calibri Light" panose="020F0302020204030204" pitchFamily="34" charset="0"/>
              </a:rPr>
              <a:t>Consultor Especializado | </a:t>
            </a:r>
            <a:r>
              <a:rPr kumimoji="0" lang="pt-BR" sz="2200" b="0" i="0" u="none" strike="noStrike" kern="1200" cap="none" spc="0" normalizeH="0" baseline="0" dirty="0">
                <a:ln>
                  <a:noFill/>
                </a:ln>
                <a:solidFill>
                  <a:srgbClr val="F22920"/>
                </a:solidFill>
                <a:effectLst/>
                <a:uLnTx/>
                <a:uFillTx/>
                <a:latin typeface="Arial"/>
                <a:ea typeface="+mn-ea"/>
                <a:cs typeface="Calibri Light" panose="020F0302020204030204" pitchFamily="34" charset="0"/>
              </a:rPr>
              <a:t>Equipe Sol Copérnico</a:t>
            </a:r>
          </a:p>
        </p:txBody>
      </p:sp>
      <p:sp>
        <p:nvSpPr>
          <p:cNvPr id="1024" name="Rectangle: Top Corners Rounded 1023">
            <a:extLst>
              <a:ext uri="{FF2B5EF4-FFF2-40B4-BE49-F238E27FC236}">
                <a16:creationId xmlns:a16="http://schemas.microsoft.com/office/drawing/2014/main" id="{8815C1FF-272A-51DC-29F9-27971E854D2D}"/>
              </a:ext>
            </a:extLst>
          </p:cNvPr>
          <p:cNvSpPr/>
          <p:nvPr/>
        </p:nvSpPr>
        <p:spPr>
          <a:xfrm>
            <a:off x="10025470" y="1201593"/>
            <a:ext cx="568102" cy="3795438"/>
          </a:xfrm>
          <a:prstGeom prst="round2SameRect">
            <a:avLst>
              <a:gd name="adj1" fmla="val 16667"/>
              <a:gd name="adj2" fmla="val 50000"/>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025" name="Rectangle: Top Corners Rounded 1024">
            <a:extLst>
              <a:ext uri="{FF2B5EF4-FFF2-40B4-BE49-F238E27FC236}">
                <a16:creationId xmlns:a16="http://schemas.microsoft.com/office/drawing/2014/main" id="{1BFEB785-DCED-557D-3F63-8ECBD94D43CC}"/>
              </a:ext>
            </a:extLst>
          </p:cNvPr>
          <p:cNvSpPr/>
          <p:nvPr/>
        </p:nvSpPr>
        <p:spPr>
          <a:xfrm>
            <a:off x="10675706" y="1201593"/>
            <a:ext cx="568102" cy="3795438"/>
          </a:xfrm>
          <a:prstGeom prst="round2SameRect">
            <a:avLst>
              <a:gd name="adj1" fmla="val 16667"/>
              <a:gd name="adj2" fmla="val 50000"/>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027" name="Rectangle: Top Corners Rounded 1026">
            <a:extLst>
              <a:ext uri="{FF2B5EF4-FFF2-40B4-BE49-F238E27FC236}">
                <a16:creationId xmlns:a16="http://schemas.microsoft.com/office/drawing/2014/main" id="{BC75CC6D-4ACF-2D3A-4D2D-5B1B92978464}"/>
              </a:ext>
            </a:extLst>
          </p:cNvPr>
          <p:cNvSpPr/>
          <p:nvPr/>
        </p:nvSpPr>
        <p:spPr>
          <a:xfrm>
            <a:off x="11319098" y="1201593"/>
            <a:ext cx="568102" cy="3795438"/>
          </a:xfrm>
          <a:prstGeom prst="round2SameRect">
            <a:avLst>
              <a:gd name="adj1" fmla="val 16667"/>
              <a:gd name="adj2" fmla="val 50000"/>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073" name="Rectangle: Rounded Corners 1072">
            <a:extLst>
              <a:ext uri="{FF2B5EF4-FFF2-40B4-BE49-F238E27FC236}">
                <a16:creationId xmlns:a16="http://schemas.microsoft.com/office/drawing/2014/main" id="{732351DA-E754-12C3-5946-548B7AD5C4BE}"/>
              </a:ext>
            </a:extLst>
          </p:cNvPr>
          <p:cNvSpPr/>
          <p:nvPr/>
        </p:nvSpPr>
        <p:spPr>
          <a:xfrm>
            <a:off x="2895600" y="1829030"/>
            <a:ext cx="6866042" cy="61616"/>
          </a:xfrm>
          <a:prstGeom prst="roundRect">
            <a:avLst>
              <a:gd name="adj" fmla="val 50000"/>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solidFill>
                <a:schemeClr val="bg1"/>
              </a:solidFill>
              <a:latin typeface="+mj-lt"/>
            </a:endParaRPr>
          </a:p>
        </p:txBody>
      </p:sp>
      <p:sp>
        <p:nvSpPr>
          <p:cNvPr id="1142" name="Rectangle: Rounded Corners 1141">
            <a:extLst>
              <a:ext uri="{FF2B5EF4-FFF2-40B4-BE49-F238E27FC236}">
                <a16:creationId xmlns:a16="http://schemas.microsoft.com/office/drawing/2014/main" id="{6334974E-3797-CE92-CC91-103428D1E602}"/>
              </a:ext>
            </a:extLst>
          </p:cNvPr>
          <p:cNvSpPr/>
          <p:nvPr/>
        </p:nvSpPr>
        <p:spPr>
          <a:xfrm>
            <a:off x="7143429" y="1763154"/>
            <a:ext cx="2627757"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0" name="TextBox 9">
            <a:extLst>
              <a:ext uri="{FF2B5EF4-FFF2-40B4-BE49-F238E27FC236}">
                <a16:creationId xmlns:a16="http://schemas.microsoft.com/office/drawing/2014/main" id="{0C1A759F-61DB-2C32-D51D-DC235695F6AA}"/>
              </a:ext>
            </a:extLst>
          </p:cNvPr>
          <p:cNvSpPr txBox="1">
            <a:spLocks/>
          </p:cNvSpPr>
          <p:nvPr/>
        </p:nvSpPr>
        <p:spPr>
          <a:xfrm>
            <a:off x="1466011" y="1615810"/>
            <a:ext cx="1332913" cy="265520"/>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dirty="0">
                <a:ln>
                  <a:noFill/>
                </a:ln>
                <a:solidFill>
                  <a:schemeClr val="accent3"/>
                </a:solidFill>
                <a:effectLst/>
                <a:uLnTx/>
                <a:uFillTx/>
              </a:rPr>
              <a:t>Marco Cauduro</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dirty="0">
                <a:ln>
                  <a:noFill/>
                </a:ln>
                <a:solidFill>
                  <a:prstClr val="black"/>
                </a:solidFill>
                <a:effectLst/>
                <a:uLnTx/>
                <a:uFillTx/>
              </a:rPr>
              <a:t>Sócio, </a:t>
            </a:r>
            <a:r>
              <a:rPr kumimoji="0" lang="pt-BR" sz="800" b="0" i="0" u="none" strike="noStrike" kern="0" cap="none" spc="0" normalizeH="0" baseline="0" dirty="0" err="1">
                <a:ln>
                  <a:noFill/>
                </a:ln>
                <a:solidFill>
                  <a:prstClr val="black"/>
                </a:solidFill>
                <a:effectLst/>
                <a:uLnTx/>
                <a:uFillTx/>
              </a:rPr>
              <a:t>Jun</a:t>
            </a:r>
            <a:r>
              <a:rPr kumimoji="0" lang="pt-BR" sz="800" b="0" i="0" u="none" strike="noStrike" kern="0" cap="none" spc="0" normalizeH="0" baseline="0" dirty="0">
                <a:ln>
                  <a:noFill/>
                </a:ln>
                <a:solidFill>
                  <a:prstClr val="black"/>
                </a:solidFill>
                <a:effectLst/>
                <a:uLnTx/>
                <a:uFillTx/>
              </a:rPr>
              <a:t>/23</a:t>
            </a:r>
          </a:p>
        </p:txBody>
      </p:sp>
      <p:sp>
        <p:nvSpPr>
          <p:cNvPr id="15" name="TextBox 14">
            <a:extLst>
              <a:ext uri="{FF2B5EF4-FFF2-40B4-BE49-F238E27FC236}">
                <a16:creationId xmlns:a16="http://schemas.microsoft.com/office/drawing/2014/main" id="{5175CFDF-77F7-74B3-2556-5059D0730AC8}"/>
              </a:ext>
            </a:extLst>
          </p:cNvPr>
          <p:cNvSpPr txBox="1">
            <a:spLocks/>
          </p:cNvSpPr>
          <p:nvPr/>
        </p:nvSpPr>
        <p:spPr>
          <a:xfrm>
            <a:off x="1466011" y="2557139"/>
            <a:ext cx="1332913" cy="265520"/>
          </a:xfrm>
          <a:prstGeom prst="rect">
            <a:avLst/>
          </a:prstGeom>
          <a:noFill/>
        </p:spPr>
        <p:txBody>
          <a:bodyPr wrap="square" lIns="0" tIns="0" rIns="0" bIns="0" rtlCol="0">
            <a:noAutofit/>
          </a:bodyPr>
          <a:lstStyle/>
          <a:p>
            <a:pPr defTabSz="914400">
              <a:defRPr/>
            </a:pPr>
            <a:r>
              <a:rPr lang="pt-BR" sz="1050" b="1" kern="0" dirty="0">
                <a:solidFill>
                  <a:schemeClr val="accent3"/>
                </a:solidFill>
              </a:rPr>
              <a:t>Zaki </a:t>
            </a:r>
            <a:r>
              <a:rPr lang="pt-BR" sz="1050" b="1" kern="0" dirty="0" err="1">
                <a:solidFill>
                  <a:schemeClr val="accent3"/>
                </a:solidFill>
              </a:rPr>
              <a:t>Beda</a:t>
            </a:r>
            <a:endParaRPr lang="pt-BR" sz="1050" b="1" kern="0" dirty="0">
              <a:solidFill>
                <a:schemeClr val="accent3"/>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dirty="0">
                <a:ln>
                  <a:noFill/>
                </a:ln>
                <a:solidFill>
                  <a:prstClr val="black"/>
                </a:solidFill>
                <a:effectLst/>
                <a:uLnTx/>
                <a:uFillTx/>
              </a:rPr>
              <a:t>Sócio e </a:t>
            </a:r>
            <a:r>
              <a:rPr kumimoji="0" lang="pt-BR" sz="800" b="0" i="0" u="none" strike="noStrike" kern="0" cap="none" spc="0" normalizeH="0" baseline="0" dirty="0" err="1">
                <a:ln>
                  <a:noFill/>
                </a:ln>
                <a:solidFill>
                  <a:prstClr val="black"/>
                </a:solidFill>
                <a:effectLst/>
                <a:uLnTx/>
                <a:uFillTx/>
              </a:rPr>
              <a:t>Co-fundador</a:t>
            </a:r>
            <a:r>
              <a:rPr kumimoji="0" lang="pt-BR" sz="800" b="0" i="0" u="none" strike="noStrike" kern="0" cap="none" spc="0" normalizeH="0" baseline="0" dirty="0">
                <a:ln>
                  <a:noFill/>
                </a:ln>
                <a:solidFill>
                  <a:prstClr val="black"/>
                </a:solidFill>
                <a:effectLst/>
                <a:uLnTx/>
                <a:uFillTx/>
              </a:rPr>
              <a:t>, Out/20</a:t>
            </a:r>
          </a:p>
        </p:txBody>
      </p:sp>
      <p:sp>
        <p:nvSpPr>
          <p:cNvPr id="16" name="TextBox 15">
            <a:extLst>
              <a:ext uri="{FF2B5EF4-FFF2-40B4-BE49-F238E27FC236}">
                <a16:creationId xmlns:a16="http://schemas.microsoft.com/office/drawing/2014/main" id="{CFDA26CB-0FA5-8555-4966-EF7858877C16}"/>
              </a:ext>
            </a:extLst>
          </p:cNvPr>
          <p:cNvSpPr txBox="1">
            <a:spLocks/>
          </p:cNvSpPr>
          <p:nvPr/>
        </p:nvSpPr>
        <p:spPr>
          <a:xfrm>
            <a:off x="1466011" y="3347186"/>
            <a:ext cx="1332913" cy="265520"/>
          </a:xfrm>
          <a:prstGeom prst="rect">
            <a:avLst/>
          </a:prstGeom>
          <a:noFill/>
        </p:spPr>
        <p:txBody>
          <a:bodyPr wrap="square" lIns="0" tIns="0" rIns="0" bIns="0" rtlCol="0">
            <a:noAutofit/>
          </a:bodyPr>
          <a:lstStyle/>
          <a:p>
            <a:pPr defTabSz="914400">
              <a:defRPr/>
            </a:pPr>
            <a:r>
              <a:rPr lang="pt-BR" sz="1050" b="1" kern="0" dirty="0">
                <a:solidFill>
                  <a:schemeClr val="accent3"/>
                </a:solidFill>
              </a:rPr>
              <a:t>Leandro Romani</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dirty="0">
                <a:ln>
                  <a:noFill/>
                </a:ln>
                <a:solidFill>
                  <a:prstClr val="black"/>
                </a:solidFill>
                <a:effectLst/>
                <a:uLnTx/>
                <a:uFillTx/>
              </a:rPr>
              <a:t>Diretor Executivo, Set/23</a:t>
            </a:r>
          </a:p>
        </p:txBody>
      </p:sp>
      <p:pic>
        <p:nvPicPr>
          <p:cNvPr id="1026" name="Picture 2" descr="Marco Cauduro">
            <a:extLst>
              <a:ext uri="{FF2B5EF4-FFF2-40B4-BE49-F238E27FC236}">
                <a16:creationId xmlns:a16="http://schemas.microsoft.com/office/drawing/2014/main" id="{E44053B8-620E-9346-FE90-09F1223F30F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28" y="1571713"/>
            <a:ext cx="746619" cy="695980"/>
          </a:xfrm>
          <a:prstGeom prst="ellipse">
            <a:avLst/>
          </a:prstGeom>
          <a:noFill/>
          <a:extLst>
            <a:ext uri="{909E8E84-426E-40DD-AFC4-6F175D3DCCD1}">
              <a14:hiddenFill xmlns:a14="http://schemas.microsoft.com/office/drawing/2010/main">
                <a:solidFill>
                  <a:srgbClr val="FFFFFF"/>
                </a:solidFill>
              </a14:hiddenFill>
            </a:ext>
          </a:extLst>
        </p:spPr>
      </p:pic>
      <p:pic>
        <p:nvPicPr>
          <p:cNvPr id="1046" name="Picture 22" descr="Zaki Beda">
            <a:extLst>
              <a:ext uri="{FF2B5EF4-FFF2-40B4-BE49-F238E27FC236}">
                <a16:creationId xmlns:a16="http://schemas.microsoft.com/office/drawing/2014/main" id="{680FA482-9969-B882-07A0-BF0D954E3F6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28" y="2443653"/>
            <a:ext cx="746619" cy="695980"/>
          </a:xfrm>
          <a:prstGeom prst="ellipse">
            <a:avLst/>
          </a:prstGeom>
          <a:noFill/>
          <a:extLst>
            <a:ext uri="{909E8E84-426E-40DD-AFC4-6F175D3DCCD1}">
              <a14:hiddenFill xmlns:a14="http://schemas.microsoft.com/office/drawing/2010/main">
                <a:solidFill>
                  <a:srgbClr val="FFFFFF"/>
                </a:solidFill>
              </a14:hiddenFill>
            </a:ext>
          </a:extLst>
        </p:spPr>
      </p:pic>
      <p:pic>
        <p:nvPicPr>
          <p:cNvPr id="1056" name="Picture 32" descr="Leandro Romani">
            <a:extLst>
              <a:ext uri="{FF2B5EF4-FFF2-40B4-BE49-F238E27FC236}">
                <a16:creationId xmlns:a16="http://schemas.microsoft.com/office/drawing/2014/main" id="{B5E838CD-E745-7DE8-892D-FBB8457D4C6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28" y="3315593"/>
            <a:ext cx="746619" cy="695980"/>
          </a:xfrm>
          <a:prstGeom prst="ellipse">
            <a:avLst/>
          </a:prstGeom>
          <a:noFill/>
          <a:extLst>
            <a:ext uri="{909E8E84-426E-40DD-AFC4-6F175D3DCCD1}">
              <a14:hiddenFill xmlns:a14="http://schemas.microsoft.com/office/drawing/2010/main">
                <a:solidFill>
                  <a:srgbClr val="FFFFFF"/>
                </a:solidFill>
              </a14:hiddenFill>
            </a:ext>
          </a:extLst>
        </p:spPr>
      </p:pic>
      <p:sp>
        <p:nvSpPr>
          <p:cNvPr id="61" name="Rectangle: Rounded Corners 60">
            <a:extLst>
              <a:ext uri="{FF2B5EF4-FFF2-40B4-BE49-F238E27FC236}">
                <a16:creationId xmlns:a16="http://schemas.microsoft.com/office/drawing/2014/main" id="{6B8D7604-14E7-7BDB-74BA-8AB30EB0A3E5}"/>
              </a:ext>
            </a:extLst>
          </p:cNvPr>
          <p:cNvSpPr/>
          <p:nvPr/>
        </p:nvSpPr>
        <p:spPr>
          <a:xfrm>
            <a:off x="440357" y="1117600"/>
            <a:ext cx="2358567" cy="24708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mj-lt"/>
              </a:rPr>
              <a:t>Time de Execução Experiente</a:t>
            </a:r>
          </a:p>
        </p:txBody>
      </p:sp>
      <p:sp>
        <p:nvSpPr>
          <p:cNvPr id="62" name="Rectangle: Rounded Corners 61">
            <a:extLst>
              <a:ext uri="{FF2B5EF4-FFF2-40B4-BE49-F238E27FC236}">
                <a16:creationId xmlns:a16="http://schemas.microsoft.com/office/drawing/2014/main" id="{9B7D699D-A623-0734-972B-5E4DE2C1EFE2}"/>
              </a:ext>
            </a:extLst>
          </p:cNvPr>
          <p:cNvSpPr/>
          <p:nvPr/>
        </p:nvSpPr>
        <p:spPr>
          <a:xfrm>
            <a:off x="2895600" y="1117600"/>
            <a:ext cx="7004050" cy="24708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mj-lt"/>
              </a:rPr>
              <a:t>Experiências Prévias Selecionadas</a:t>
            </a:r>
          </a:p>
        </p:txBody>
      </p:sp>
      <p:sp>
        <p:nvSpPr>
          <p:cNvPr id="63" name="Rectangle: Rounded Corners 62">
            <a:extLst>
              <a:ext uri="{FF2B5EF4-FFF2-40B4-BE49-F238E27FC236}">
                <a16:creationId xmlns:a16="http://schemas.microsoft.com/office/drawing/2014/main" id="{919B3C6E-9CD4-8EAC-D19C-BD9044F016E5}"/>
              </a:ext>
            </a:extLst>
          </p:cNvPr>
          <p:cNvSpPr/>
          <p:nvPr/>
        </p:nvSpPr>
        <p:spPr>
          <a:xfrm>
            <a:off x="9969419" y="1117600"/>
            <a:ext cx="1975012" cy="24708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mj-lt"/>
              </a:rPr>
              <a:t>Formação Acadêmica</a:t>
            </a:r>
          </a:p>
        </p:txBody>
      </p:sp>
      <p:sp>
        <p:nvSpPr>
          <p:cNvPr id="1029" name="Rectangle: Rounded Corners 1028">
            <a:extLst>
              <a:ext uri="{FF2B5EF4-FFF2-40B4-BE49-F238E27FC236}">
                <a16:creationId xmlns:a16="http://schemas.microsoft.com/office/drawing/2014/main" id="{A4504122-C758-AA7F-C809-F002BF3EEFBD}"/>
              </a:ext>
            </a:extLst>
          </p:cNvPr>
          <p:cNvSpPr/>
          <p:nvPr/>
        </p:nvSpPr>
        <p:spPr>
          <a:xfrm>
            <a:off x="10074769" y="1357457"/>
            <a:ext cx="469505" cy="185640"/>
          </a:xfrm>
          <a:prstGeom prst="round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B.A</a:t>
            </a:r>
          </a:p>
        </p:txBody>
      </p:sp>
      <p:sp>
        <p:nvSpPr>
          <p:cNvPr id="1031" name="Rectangle: Rounded Corners 1030">
            <a:extLst>
              <a:ext uri="{FF2B5EF4-FFF2-40B4-BE49-F238E27FC236}">
                <a16:creationId xmlns:a16="http://schemas.microsoft.com/office/drawing/2014/main" id="{20534AA7-2BF2-301B-19E5-6DD9C2A38F58}"/>
              </a:ext>
            </a:extLst>
          </p:cNvPr>
          <p:cNvSpPr/>
          <p:nvPr/>
        </p:nvSpPr>
        <p:spPr>
          <a:xfrm>
            <a:off x="10725005" y="1357457"/>
            <a:ext cx="469505" cy="185640"/>
          </a:xfrm>
          <a:prstGeom prst="round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Master</a:t>
            </a:r>
          </a:p>
        </p:txBody>
      </p:sp>
      <p:sp>
        <p:nvSpPr>
          <p:cNvPr id="1033" name="Rectangle: Rounded Corners 1032">
            <a:extLst>
              <a:ext uri="{FF2B5EF4-FFF2-40B4-BE49-F238E27FC236}">
                <a16:creationId xmlns:a16="http://schemas.microsoft.com/office/drawing/2014/main" id="{A3B08DA9-875D-6A3A-65D8-020B11446ACD}"/>
              </a:ext>
            </a:extLst>
          </p:cNvPr>
          <p:cNvSpPr/>
          <p:nvPr/>
        </p:nvSpPr>
        <p:spPr>
          <a:xfrm>
            <a:off x="11368397" y="1357457"/>
            <a:ext cx="469505" cy="185640"/>
          </a:xfrm>
          <a:prstGeom prst="round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Outros</a:t>
            </a:r>
          </a:p>
        </p:txBody>
      </p:sp>
      <p:sp>
        <p:nvSpPr>
          <p:cNvPr id="1049" name="Oval 1048">
            <a:extLst>
              <a:ext uri="{FF2B5EF4-FFF2-40B4-BE49-F238E27FC236}">
                <a16:creationId xmlns:a16="http://schemas.microsoft.com/office/drawing/2014/main" id="{70D36D17-A7D4-9F41-2864-25BDB245AE1D}"/>
              </a:ext>
            </a:extLst>
          </p:cNvPr>
          <p:cNvSpPr/>
          <p:nvPr/>
        </p:nvSpPr>
        <p:spPr>
          <a:xfrm>
            <a:off x="1471600" y="1902184"/>
            <a:ext cx="325372" cy="268986"/>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+25</a:t>
            </a:r>
          </a:p>
        </p:txBody>
      </p:sp>
      <p:sp>
        <p:nvSpPr>
          <p:cNvPr id="1057" name="Oval 1056">
            <a:extLst>
              <a:ext uri="{FF2B5EF4-FFF2-40B4-BE49-F238E27FC236}">
                <a16:creationId xmlns:a16="http://schemas.microsoft.com/office/drawing/2014/main" id="{AE8A7A33-36D7-DA1B-18D0-D0A04D62CA44}"/>
              </a:ext>
            </a:extLst>
          </p:cNvPr>
          <p:cNvSpPr/>
          <p:nvPr/>
        </p:nvSpPr>
        <p:spPr>
          <a:xfrm>
            <a:off x="1471600" y="2845774"/>
            <a:ext cx="325372" cy="268986"/>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+15</a:t>
            </a:r>
          </a:p>
        </p:txBody>
      </p:sp>
      <p:sp>
        <p:nvSpPr>
          <p:cNvPr id="1061" name="Oval 1060">
            <a:extLst>
              <a:ext uri="{FF2B5EF4-FFF2-40B4-BE49-F238E27FC236}">
                <a16:creationId xmlns:a16="http://schemas.microsoft.com/office/drawing/2014/main" id="{E459DE15-4F28-6B89-63B0-30E164351A7C}"/>
              </a:ext>
            </a:extLst>
          </p:cNvPr>
          <p:cNvSpPr/>
          <p:nvPr/>
        </p:nvSpPr>
        <p:spPr>
          <a:xfrm>
            <a:off x="1471600" y="3633240"/>
            <a:ext cx="325372" cy="268986"/>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+25</a:t>
            </a:r>
          </a:p>
        </p:txBody>
      </p:sp>
      <p:sp>
        <p:nvSpPr>
          <p:cNvPr id="1065" name="Oval 1064">
            <a:extLst>
              <a:ext uri="{FF2B5EF4-FFF2-40B4-BE49-F238E27FC236}">
                <a16:creationId xmlns:a16="http://schemas.microsoft.com/office/drawing/2014/main" id="{359658F2-CEC0-15ED-7F31-699C991FD1B4}"/>
              </a:ext>
            </a:extLst>
          </p:cNvPr>
          <p:cNvSpPr/>
          <p:nvPr/>
        </p:nvSpPr>
        <p:spPr>
          <a:xfrm>
            <a:off x="1471600" y="4538519"/>
            <a:ext cx="325372" cy="268986"/>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+15</a:t>
            </a:r>
          </a:p>
        </p:txBody>
      </p:sp>
      <p:sp>
        <p:nvSpPr>
          <p:cNvPr id="1091" name="Rectangle: Rounded Corners 1090">
            <a:extLst>
              <a:ext uri="{FF2B5EF4-FFF2-40B4-BE49-F238E27FC236}">
                <a16:creationId xmlns:a16="http://schemas.microsoft.com/office/drawing/2014/main" id="{64B09007-A43A-8AFE-D957-F103DA3256A9}"/>
              </a:ext>
            </a:extLst>
          </p:cNvPr>
          <p:cNvSpPr/>
          <p:nvPr/>
        </p:nvSpPr>
        <p:spPr>
          <a:xfrm>
            <a:off x="2895600" y="2797621"/>
            <a:ext cx="6866042" cy="61616"/>
          </a:xfrm>
          <a:prstGeom prst="roundRect">
            <a:avLst>
              <a:gd name="adj" fmla="val 50000"/>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solidFill>
                <a:schemeClr val="bg1"/>
              </a:solidFill>
              <a:latin typeface="+mj-lt"/>
            </a:endParaRPr>
          </a:p>
        </p:txBody>
      </p:sp>
      <p:sp>
        <p:nvSpPr>
          <p:cNvPr id="1092" name="Rectangle: Rounded Corners 1091">
            <a:extLst>
              <a:ext uri="{FF2B5EF4-FFF2-40B4-BE49-F238E27FC236}">
                <a16:creationId xmlns:a16="http://schemas.microsoft.com/office/drawing/2014/main" id="{3EFBF973-6F08-01D8-227A-0EAE288B1C2D}"/>
              </a:ext>
            </a:extLst>
          </p:cNvPr>
          <p:cNvSpPr/>
          <p:nvPr/>
        </p:nvSpPr>
        <p:spPr>
          <a:xfrm>
            <a:off x="2895600" y="3660991"/>
            <a:ext cx="6866042" cy="61616"/>
          </a:xfrm>
          <a:prstGeom prst="roundRect">
            <a:avLst>
              <a:gd name="adj" fmla="val 50000"/>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solidFill>
                <a:schemeClr val="bg1"/>
              </a:solidFill>
              <a:latin typeface="+mj-lt"/>
            </a:endParaRPr>
          </a:p>
        </p:txBody>
      </p:sp>
      <p:sp>
        <p:nvSpPr>
          <p:cNvPr id="1093" name="Rectangle: Rounded Corners 1092">
            <a:extLst>
              <a:ext uri="{FF2B5EF4-FFF2-40B4-BE49-F238E27FC236}">
                <a16:creationId xmlns:a16="http://schemas.microsoft.com/office/drawing/2014/main" id="{211692DD-6B9D-4BE2-E3DA-B9EEE1325A61}"/>
              </a:ext>
            </a:extLst>
          </p:cNvPr>
          <p:cNvSpPr/>
          <p:nvPr/>
        </p:nvSpPr>
        <p:spPr>
          <a:xfrm>
            <a:off x="2895600" y="4583630"/>
            <a:ext cx="6866042" cy="61616"/>
          </a:xfrm>
          <a:prstGeom prst="roundRect">
            <a:avLst>
              <a:gd name="adj" fmla="val 50000"/>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solidFill>
                <a:schemeClr val="bg1"/>
              </a:solidFill>
              <a:latin typeface="+mj-lt"/>
            </a:endParaRPr>
          </a:p>
        </p:txBody>
      </p:sp>
      <p:sp>
        <p:nvSpPr>
          <p:cNvPr id="1100" name="Retângulo: Cantos Arredondados 2">
            <a:extLst>
              <a:ext uri="{FF2B5EF4-FFF2-40B4-BE49-F238E27FC236}">
                <a16:creationId xmlns:a16="http://schemas.microsoft.com/office/drawing/2014/main" id="{668CA64F-6BBD-95FE-B864-AA42D7313B90}"/>
              </a:ext>
            </a:extLst>
          </p:cNvPr>
          <p:cNvSpPr/>
          <p:nvPr/>
        </p:nvSpPr>
        <p:spPr>
          <a:xfrm>
            <a:off x="2901183"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2000</a:t>
            </a:r>
            <a:endParaRPr lang="pt-BR" sz="800" dirty="0">
              <a:solidFill>
                <a:schemeClr val="tx1"/>
              </a:solidFill>
              <a:latin typeface="+mj-lt"/>
            </a:endParaRPr>
          </a:p>
        </p:txBody>
      </p:sp>
      <p:sp>
        <p:nvSpPr>
          <p:cNvPr id="1101" name="Retângulo: Cantos Arredondados 2">
            <a:extLst>
              <a:ext uri="{FF2B5EF4-FFF2-40B4-BE49-F238E27FC236}">
                <a16:creationId xmlns:a16="http://schemas.microsoft.com/office/drawing/2014/main" id="{45FFE454-E84D-5B3D-EC10-E8405DDA1D10}"/>
              </a:ext>
            </a:extLst>
          </p:cNvPr>
          <p:cNvSpPr/>
          <p:nvPr/>
        </p:nvSpPr>
        <p:spPr>
          <a:xfrm>
            <a:off x="9317418"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2024</a:t>
            </a:r>
            <a:endParaRPr lang="pt-BR" sz="800" dirty="0">
              <a:solidFill>
                <a:schemeClr val="tx1"/>
              </a:solidFill>
              <a:latin typeface="+mj-lt"/>
            </a:endParaRPr>
          </a:p>
        </p:txBody>
      </p:sp>
      <p:sp>
        <p:nvSpPr>
          <p:cNvPr id="1116" name="Retângulo: Cantos Arredondados 2">
            <a:extLst>
              <a:ext uri="{FF2B5EF4-FFF2-40B4-BE49-F238E27FC236}">
                <a16:creationId xmlns:a16="http://schemas.microsoft.com/office/drawing/2014/main" id="{C5799506-3C97-6628-D258-F0DDA7918FE1}"/>
              </a:ext>
            </a:extLst>
          </p:cNvPr>
          <p:cNvSpPr/>
          <p:nvPr/>
        </p:nvSpPr>
        <p:spPr>
          <a:xfrm>
            <a:off x="6109299"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2012</a:t>
            </a:r>
            <a:endParaRPr lang="pt-BR" sz="800" dirty="0">
              <a:solidFill>
                <a:schemeClr val="tx1"/>
              </a:solidFill>
              <a:latin typeface="+mj-lt"/>
            </a:endParaRPr>
          </a:p>
        </p:txBody>
      </p:sp>
      <p:sp>
        <p:nvSpPr>
          <p:cNvPr id="1122" name="Retângulo: Cantos Arredondados 2">
            <a:extLst>
              <a:ext uri="{FF2B5EF4-FFF2-40B4-BE49-F238E27FC236}">
                <a16:creationId xmlns:a16="http://schemas.microsoft.com/office/drawing/2014/main" id="{369D92B7-52FE-2265-514F-2B44006AAC3C}"/>
              </a:ext>
            </a:extLst>
          </p:cNvPr>
          <p:cNvSpPr/>
          <p:nvPr/>
        </p:nvSpPr>
        <p:spPr>
          <a:xfrm>
            <a:off x="7713357"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2018</a:t>
            </a:r>
            <a:endParaRPr lang="pt-BR" sz="800" dirty="0">
              <a:solidFill>
                <a:schemeClr val="tx1"/>
              </a:solidFill>
              <a:latin typeface="+mj-lt"/>
            </a:endParaRPr>
          </a:p>
        </p:txBody>
      </p:sp>
      <p:sp>
        <p:nvSpPr>
          <p:cNvPr id="1123" name="Retângulo: Cantos Arredondados 2">
            <a:extLst>
              <a:ext uri="{FF2B5EF4-FFF2-40B4-BE49-F238E27FC236}">
                <a16:creationId xmlns:a16="http://schemas.microsoft.com/office/drawing/2014/main" id="{42665B98-8C1D-B248-B17E-F5FB73D64726}"/>
              </a:ext>
            </a:extLst>
          </p:cNvPr>
          <p:cNvSpPr/>
          <p:nvPr/>
        </p:nvSpPr>
        <p:spPr>
          <a:xfrm>
            <a:off x="4505241"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2006</a:t>
            </a:r>
            <a:endParaRPr lang="pt-BR" sz="800" dirty="0">
              <a:solidFill>
                <a:schemeClr val="tx1"/>
              </a:solidFill>
              <a:latin typeface="+mj-lt"/>
            </a:endParaRPr>
          </a:p>
        </p:txBody>
      </p:sp>
      <p:sp>
        <p:nvSpPr>
          <p:cNvPr id="1124" name="Retângulo: Cantos Arredondados 2">
            <a:extLst>
              <a:ext uri="{FF2B5EF4-FFF2-40B4-BE49-F238E27FC236}">
                <a16:creationId xmlns:a16="http://schemas.microsoft.com/office/drawing/2014/main" id="{E4195526-7302-AD9A-CAE8-38A64173B512}"/>
              </a:ext>
            </a:extLst>
          </p:cNvPr>
          <p:cNvSpPr/>
          <p:nvPr/>
        </p:nvSpPr>
        <p:spPr>
          <a:xfrm>
            <a:off x="8515386"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2021</a:t>
            </a:r>
            <a:endParaRPr lang="pt-BR" sz="800" dirty="0">
              <a:solidFill>
                <a:schemeClr val="tx1"/>
              </a:solidFill>
              <a:latin typeface="+mj-lt"/>
            </a:endParaRPr>
          </a:p>
        </p:txBody>
      </p:sp>
      <p:sp>
        <p:nvSpPr>
          <p:cNvPr id="1125" name="Retângulo: Cantos Arredondados 2">
            <a:extLst>
              <a:ext uri="{FF2B5EF4-FFF2-40B4-BE49-F238E27FC236}">
                <a16:creationId xmlns:a16="http://schemas.microsoft.com/office/drawing/2014/main" id="{4E88C52C-4252-9594-2DD4-819DB63554CD}"/>
              </a:ext>
            </a:extLst>
          </p:cNvPr>
          <p:cNvSpPr/>
          <p:nvPr/>
        </p:nvSpPr>
        <p:spPr>
          <a:xfrm>
            <a:off x="6911328"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2015</a:t>
            </a:r>
            <a:endParaRPr lang="pt-BR" sz="800" dirty="0">
              <a:solidFill>
                <a:schemeClr val="tx1"/>
              </a:solidFill>
              <a:latin typeface="+mj-lt"/>
            </a:endParaRPr>
          </a:p>
        </p:txBody>
      </p:sp>
      <p:sp>
        <p:nvSpPr>
          <p:cNvPr id="1126" name="Retângulo: Cantos Arredondados 2">
            <a:extLst>
              <a:ext uri="{FF2B5EF4-FFF2-40B4-BE49-F238E27FC236}">
                <a16:creationId xmlns:a16="http://schemas.microsoft.com/office/drawing/2014/main" id="{ECAB80FE-AE7D-2EA5-1A9D-1C28E16F7D20}"/>
              </a:ext>
            </a:extLst>
          </p:cNvPr>
          <p:cNvSpPr/>
          <p:nvPr/>
        </p:nvSpPr>
        <p:spPr>
          <a:xfrm>
            <a:off x="5307270"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2009</a:t>
            </a:r>
            <a:endParaRPr lang="pt-BR" sz="800" dirty="0">
              <a:solidFill>
                <a:schemeClr val="tx1"/>
              </a:solidFill>
              <a:latin typeface="+mj-lt"/>
            </a:endParaRPr>
          </a:p>
        </p:txBody>
      </p:sp>
      <p:sp>
        <p:nvSpPr>
          <p:cNvPr id="1127" name="Retângulo: Cantos Arredondados 2">
            <a:extLst>
              <a:ext uri="{FF2B5EF4-FFF2-40B4-BE49-F238E27FC236}">
                <a16:creationId xmlns:a16="http://schemas.microsoft.com/office/drawing/2014/main" id="{F173CD6B-A89A-DC29-3784-589135BBCC37}"/>
              </a:ext>
            </a:extLst>
          </p:cNvPr>
          <p:cNvSpPr/>
          <p:nvPr/>
        </p:nvSpPr>
        <p:spPr>
          <a:xfrm>
            <a:off x="3703212" y="1400663"/>
            <a:ext cx="532514" cy="99228"/>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800" b="1" dirty="0">
                <a:solidFill>
                  <a:schemeClr val="tx1"/>
                </a:solidFill>
                <a:latin typeface="+mj-lt"/>
              </a:rPr>
              <a:t>2003</a:t>
            </a:r>
            <a:endParaRPr lang="pt-BR" sz="800" dirty="0">
              <a:solidFill>
                <a:schemeClr val="tx1"/>
              </a:solidFill>
              <a:latin typeface="+mj-lt"/>
            </a:endParaRPr>
          </a:p>
        </p:txBody>
      </p:sp>
      <p:sp>
        <p:nvSpPr>
          <p:cNvPr id="1128" name="Rectangle: Rounded Corners 1127">
            <a:extLst>
              <a:ext uri="{FF2B5EF4-FFF2-40B4-BE49-F238E27FC236}">
                <a16:creationId xmlns:a16="http://schemas.microsoft.com/office/drawing/2014/main" id="{682736FC-59C9-9607-13C3-666D06B8EB33}"/>
              </a:ext>
            </a:extLst>
          </p:cNvPr>
          <p:cNvSpPr/>
          <p:nvPr/>
        </p:nvSpPr>
        <p:spPr>
          <a:xfrm>
            <a:off x="2895600" y="1763154"/>
            <a:ext cx="640661"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31" name="Rectangle: Rounded Corners 1130">
            <a:extLst>
              <a:ext uri="{FF2B5EF4-FFF2-40B4-BE49-F238E27FC236}">
                <a16:creationId xmlns:a16="http://schemas.microsoft.com/office/drawing/2014/main" id="{B1133B0F-F078-3F49-895B-04EF26BD91CA}"/>
              </a:ext>
            </a:extLst>
          </p:cNvPr>
          <p:cNvSpPr/>
          <p:nvPr/>
        </p:nvSpPr>
        <p:spPr>
          <a:xfrm>
            <a:off x="3573102" y="1763154"/>
            <a:ext cx="1512042"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34" name="Rectangle: Rounded Corners 1133">
            <a:extLst>
              <a:ext uri="{FF2B5EF4-FFF2-40B4-BE49-F238E27FC236}">
                <a16:creationId xmlns:a16="http://schemas.microsoft.com/office/drawing/2014/main" id="{AF9601F1-3350-BD81-69D7-A069407650C9}"/>
              </a:ext>
            </a:extLst>
          </p:cNvPr>
          <p:cNvSpPr/>
          <p:nvPr/>
        </p:nvSpPr>
        <p:spPr>
          <a:xfrm>
            <a:off x="8350100" y="1763154"/>
            <a:ext cx="697802"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36" name="Retângulo: Cantos Arredondados 2">
            <a:extLst>
              <a:ext uri="{FF2B5EF4-FFF2-40B4-BE49-F238E27FC236}">
                <a16:creationId xmlns:a16="http://schemas.microsoft.com/office/drawing/2014/main" id="{ACD63B5E-AE44-186B-4722-6CF938346461}"/>
              </a:ext>
            </a:extLst>
          </p:cNvPr>
          <p:cNvSpPr>
            <a:spLocks/>
          </p:cNvSpPr>
          <p:nvPr/>
        </p:nvSpPr>
        <p:spPr>
          <a:xfrm>
            <a:off x="8350100" y="2059047"/>
            <a:ext cx="668589"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pt-BR" sz="600" b="1" dirty="0">
                <a:solidFill>
                  <a:schemeClr val="bg1">
                    <a:lumMod val="50000"/>
                  </a:schemeClr>
                </a:solidFill>
                <a:latin typeface="+mj-lt"/>
              </a:rPr>
              <a:t>CEO</a:t>
            </a:r>
          </a:p>
          <a:p>
            <a:pPr algn="ctr"/>
            <a:r>
              <a:rPr lang="pt-BR" sz="600" dirty="0" err="1">
                <a:solidFill>
                  <a:schemeClr val="bg1">
                    <a:lumMod val="50000"/>
                  </a:schemeClr>
                </a:solidFill>
                <a:latin typeface="+mj-lt"/>
              </a:rPr>
              <a:t>Jun</a:t>
            </a:r>
            <a:r>
              <a:rPr lang="pt-BR" sz="600" dirty="0">
                <a:solidFill>
                  <a:schemeClr val="bg1">
                    <a:lumMod val="50000"/>
                  </a:schemeClr>
                </a:solidFill>
                <a:latin typeface="+mj-lt"/>
              </a:rPr>
              <a:t>/20 – </a:t>
            </a:r>
            <a:r>
              <a:rPr lang="pt-BR" sz="600" dirty="0" err="1">
                <a:solidFill>
                  <a:schemeClr val="bg1">
                    <a:lumMod val="50000"/>
                  </a:schemeClr>
                </a:solidFill>
                <a:latin typeface="+mj-lt"/>
              </a:rPr>
              <a:t>Nov</a:t>
            </a:r>
            <a:r>
              <a:rPr lang="pt-BR" sz="600" dirty="0">
                <a:solidFill>
                  <a:schemeClr val="bg1">
                    <a:lumMod val="50000"/>
                  </a:schemeClr>
                </a:solidFill>
                <a:latin typeface="+mj-lt"/>
              </a:rPr>
              <a:t>/22</a:t>
            </a:r>
          </a:p>
        </p:txBody>
      </p:sp>
      <p:sp>
        <p:nvSpPr>
          <p:cNvPr id="1138" name="Rectangle: Rounded Corners 1137">
            <a:extLst>
              <a:ext uri="{FF2B5EF4-FFF2-40B4-BE49-F238E27FC236}">
                <a16:creationId xmlns:a16="http://schemas.microsoft.com/office/drawing/2014/main" id="{6E2C594C-C329-CB41-7A4C-74FD2977093B}"/>
              </a:ext>
            </a:extLst>
          </p:cNvPr>
          <p:cNvSpPr/>
          <p:nvPr/>
        </p:nvSpPr>
        <p:spPr>
          <a:xfrm>
            <a:off x="9073384" y="1763154"/>
            <a:ext cx="697802"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39" name="Retângulo: Cantos Arredondados 2">
            <a:extLst>
              <a:ext uri="{FF2B5EF4-FFF2-40B4-BE49-F238E27FC236}">
                <a16:creationId xmlns:a16="http://schemas.microsoft.com/office/drawing/2014/main" id="{6DF54AAA-78A8-266D-5736-7B350CDDEB20}"/>
              </a:ext>
            </a:extLst>
          </p:cNvPr>
          <p:cNvSpPr>
            <a:spLocks/>
          </p:cNvSpPr>
          <p:nvPr/>
        </p:nvSpPr>
        <p:spPr>
          <a:xfrm>
            <a:off x="9106576" y="2059047"/>
            <a:ext cx="73544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pt-BR" sz="600" b="1" dirty="0">
                <a:solidFill>
                  <a:schemeClr val="bg1">
                    <a:lumMod val="50000"/>
                  </a:schemeClr>
                </a:solidFill>
                <a:latin typeface="+mj-lt"/>
              </a:rPr>
              <a:t>Conselho Adm.</a:t>
            </a:r>
          </a:p>
          <a:p>
            <a:pPr algn="ctr"/>
            <a:r>
              <a:rPr lang="pt-BR" sz="600" dirty="0" err="1">
                <a:solidFill>
                  <a:schemeClr val="bg1">
                    <a:lumMod val="50000"/>
                  </a:schemeClr>
                </a:solidFill>
                <a:latin typeface="+mj-lt"/>
              </a:rPr>
              <a:t>Abr</a:t>
            </a:r>
            <a:r>
              <a:rPr lang="pt-BR" sz="600" dirty="0">
                <a:solidFill>
                  <a:schemeClr val="bg1">
                    <a:lumMod val="50000"/>
                  </a:schemeClr>
                </a:solidFill>
                <a:latin typeface="+mj-lt"/>
              </a:rPr>
              <a:t>/22 - Presente</a:t>
            </a:r>
          </a:p>
        </p:txBody>
      </p:sp>
      <p:sp>
        <p:nvSpPr>
          <p:cNvPr id="1144" name="Retângulo: Cantos Arredondados 2">
            <a:extLst>
              <a:ext uri="{FF2B5EF4-FFF2-40B4-BE49-F238E27FC236}">
                <a16:creationId xmlns:a16="http://schemas.microsoft.com/office/drawing/2014/main" id="{71F02BAF-7774-5C2F-4D9C-C0841A06215C}"/>
              </a:ext>
            </a:extLst>
          </p:cNvPr>
          <p:cNvSpPr>
            <a:spLocks/>
          </p:cNvSpPr>
          <p:nvPr/>
        </p:nvSpPr>
        <p:spPr>
          <a:xfrm>
            <a:off x="7121631" y="2059047"/>
            <a:ext cx="992046"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pt-BR" sz="600" b="1" dirty="0">
                <a:solidFill>
                  <a:schemeClr val="bg1">
                    <a:lumMod val="50000"/>
                  </a:schemeClr>
                </a:solidFill>
                <a:latin typeface="+mj-lt"/>
              </a:rPr>
              <a:t>CEO e Membro do Conselho Adm.</a:t>
            </a:r>
          </a:p>
          <a:p>
            <a:pPr algn="ctr"/>
            <a:r>
              <a:rPr lang="pt-BR" sz="600" dirty="0">
                <a:solidFill>
                  <a:schemeClr val="bg1">
                    <a:lumMod val="50000"/>
                  </a:schemeClr>
                </a:solidFill>
                <a:latin typeface="+mj-lt"/>
              </a:rPr>
              <a:t>Out/15 – Mai/24</a:t>
            </a:r>
          </a:p>
        </p:txBody>
      </p:sp>
      <p:sp>
        <p:nvSpPr>
          <p:cNvPr id="1145" name="Rectangle: Rounded Corners 1144">
            <a:extLst>
              <a:ext uri="{FF2B5EF4-FFF2-40B4-BE49-F238E27FC236}">
                <a16:creationId xmlns:a16="http://schemas.microsoft.com/office/drawing/2014/main" id="{DA69C42E-5E9B-4BE1-82AC-EF74AB78BF0F}"/>
              </a:ext>
            </a:extLst>
          </p:cNvPr>
          <p:cNvSpPr/>
          <p:nvPr/>
        </p:nvSpPr>
        <p:spPr>
          <a:xfrm>
            <a:off x="5619875" y="2731745"/>
            <a:ext cx="4151311"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47" name="Retângulo: Cantos Arredondados 2">
            <a:extLst>
              <a:ext uri="{FF2B5EF4-FFF2-40B4-BE49-F238E27FC236}">
                <a16:creationId xmlns:a16="http://schemas.microsoft.com/office/drawing/2014/main" id="{EDE46DBF-C446-97B9-E2D0-9AFE6EC604D0}"/>
              </a:ext>
            </a:extLst>
          </p:cNvPr>
          <p:cNvSpPr>
            <a:spLocks/>
          </p:cNvSpPr>
          <p:nvPr/>
        </p:nvSpPr>
        <p:spPr>
          <a:xfrm>
            <a:off x="5924210" y="2923073"/>
            <a:ext cx="808993"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err="1">
                <a:solidFill>
                  <a:schemeClr val="bg1">
                    <a:lumMod val="50000"/>
                  </a:schemeClr>
                </a:solidFill>
                <a:latin typeface="+mj-lt"/>
              </a:rPr>
              <a:t>Co-fundador</a:t>
            </a:r>
            <a:endParaRPr lang="pt-BR" sz="600" b="1" dirty="0">
              <a:solidFill>
                <a:schemeClr val="bg1">
                  <a:lumMod val="50000"/>
                </a:schemeClr>
              </a:solidFill>
              <a:latin typeface="+mj-lt"/>
            </a:endParaRPr>
          </a:p>
          <a:p>
            <a:pPr algn="ctr"/>
            <a:r>
              <a:rPr lang="pt-BR" sz="600" dirty="0">
                <a:solidFill>
                  <a:schemeClr val="bg1">
                    <a:lumMod val="50000"/>
                  </a:schemeClr>
                </a:solidFill>
                <a:latin typeface="+mj-lt"/>
              </a:rPr>
              <a:t>Set/2009 - Presente</a:t>
            </a:r>
          </a:p>
        </p:txBody>
      </p:sp>
      <p:sp>
        <p:nvSpPr>
          <p:cNvPr id="1150" name="Retângulo: Cantos Arredondados 2">
            <a:extLst>
              <a:ext uri="{FF2B5EF4-FFF2-40B4-BE49-F238E27FC236}">
                <a16:creationId xmlns:a16="http://schemas.microsoft.com/office/drawing/2014/main" id="{30E2F24E-7E4E-24C2-986E-3C5A3868B262}"/>
              </a:ext>
            </a:extLst>
          </p:cNvPr>
          <p:cNvSpPr>
            <a:spLocks/>
          </p:cNvSpPr>
          <p:nvPr/>
        </p:nvSpPr>
        <p:spPr>
          <a:xfrm>
            <a:off x="8101754" y="2965069"/>
            <a:ext cx="808993"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err="1">
                <a:solidFill>
                  <a:schemeClr val="bg1">
                    <a:lumMod val="50000"/>
                  </a:schemeClr>
                </a:solidFill>
                <a:latin typeface="+mj-lt"/>
              </a:rPr>
              <a:t>Co-fundador</a:t>
            </a:r>
            <a:endParaRPr lang="pt-BR" sz="600" b="1" dirty="0">
              <a:solidFill>
                <a:schemeClr val="bg1">
                  <a:lumMod val="50000"/>
                </a:schemeClr>
              </a:solidFill>
              <a:latin typeface="+mj-lt"/>
            </a:endParaRPr>
          </a:p>
          <a:p>
            <a:pPr algn="ctr"/>
            <a:r>
              <a:rPr lang="pt-BR" sz="600" dirty="0" err="1">
                <a:solidFill>
                  <a:schemeClr val="bg1">
                    <a:lumMod val="50000"/>
                  </a:schemeClr>
                </a:solidFill>
                <a:latin typeface="+mj-lt"/>
              </a:rPr>
              <a:t>Fev</a:t>
            </a:r>
            <a:r>
              <a:rPr lang="pt-BR" sz="600" dirty="0">
                <a:solidFill>
                  <a:schemeClr val="bg1">
                    <a:lumMod val="50000"/>
                  </a:schemeClr>
                </a:solidFill>
                <a:latin typeface="+mj-lt"/>
              </a:rPr>
              <a:t>/19 - Presente</a:t>
            </a:r>
          </a:p>
        </p:txBody>
      </p:sp>
      <p:sp>
        <p:nvSpPr>
          <p:cNvPr id="1152" name="Rectangle: Rounded Corners 1151">
            <a:extLst>
              <a:ext uri="{FF2B5EF4-FFF2-40B4-BE49-F238E27FC236}">
                <a16:creationId xmlns:a16="http://schemas.microsoft.com/office/drawing/2014/main" id="{B904DEA0-4DF5-3EEA-94E8-7FE9E34521F1}"/>
              </a:ext>
            </a:extLst>
          </p:cNvPr>
          <p:cNvSpPr/>
          <p:nvPr/>
        </p:nvSpPr>
        <p:spPr>
          <a:xfrm>
            <a:off x="2895600" y="3599161"/>
            <a:ext cx="1340126"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53" name="Retângulo: Cantos Arredondados 2">
            <a:extLst>
              <a:ext uri="{FF2B5EF4-FFF2-40B4-BE49-F238E27FC236}">
                <a16:creationId xmlns:a16="http://schemas.microsoft.com/office/drawing/2014/main" id="{51B7A69F-FFA7-2AF6-181C-4D9659EB1832}"/>
              </a:ext>
            </a:extLst>
          </p:cNvPr>
          <p:cNvSpPr>
            <a:spLocks/>
          </p:cNvSpPr>
          <p:nvPr/>
        </p:nvSpPr>
        <p:spPr>
          <a:xfrm>
            <a:off x="2935709" y="3790125"/>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Supervisor Auditoria</a:t>
            </a:r>
          </a:p>
          <a:p>
            <a:pPr algn="ctr"/>
            <a:r>
              <a:rPr lang="pt-BR" sz="600" dirty="0">
                <a:solidFill>
                  <a:schemeClr val="bg1">
                    <a:lumMod val="50000"/>
                  </a:schemeClr>
                </a:solidFill>
                <a:latin typeface="+mj-lt"/>
              </a:rPr>
              <a:t>1999 - 2003</a:t>
            </a:r>
          </a:p>
        </p:txBody>
      </p:sp>
      <p:sp>
        <p:nvSpPr>
          <p:cNvPr id="1155" name="Rectangle: Rounded Corners 1154">
            <a:extLst>
              <a:ext uri="{FF2B5EF4-FFF2-40B4-BE49-F238E27FC236}">
                <a16:creationId xmlns:a16="http://schemas.microsoft.com/office/drawing/2014/main" id="{1A9C2DDD-A50F-6E4B-FD78-9EBA751D3601}"/>
              </a:ext>
            </a:extLst>
          </p:cNvPr>
          <p:cNvSpPr/>
          <p:nvPr/>
        </p:nvSpPr>
        <p:spPr>
          <a:xfrm>
            <a:off x="4250946" y="3599161"/>
            <a:ext cx="837954"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56" name="Retângulo: Cantos Arredondados 2">
            <a:extLst>
              <a:ext uri="{FF2B5EF4-FFF2-40B4-BE49-F238E27FC236}">
                <a16:creationId xmlns:a16="http://schemas.microsoft.com/office/drawing/2014/main" id="{12B39675-B429-63AC-1178-6E11C6DAD0F5}"/>
              </a:ext>
            </a:extLst>
          </p:cNvPr>
          <p:cNvSpPr>
            <a:spLocks/>
          </p:cNvSpPr>
          <p:nvPr/>
        </p:nvSpPr>
        <p:spPr>
          <a:xfrm>
            <a:off x="4197282" y="3790125"/>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Gerente Auditoria</a:t>
            </a:r>
          </a:p>
          <a:p>
            <a:pPr algn="ctr"/>
            <a:r>
              <a:rPr lang="pt-BR" sz="600" dirty="0">
                <a:solidFill>
                  <a:schemeClr val="bg1">
                    <a:lumMod val="50000"/>
                  </a:schemeClr>
                </a:solidFill>
                <a:latin typeface="+mj-lt"/>
              </a:rPr>
              <a:t>2003 - 2007</a:t>
            </a:r>
          </a:p>
        </p:txBody>
      </p:sp>
      <p:sp>
        <p:nvSpPr>
          <p:cNvPr id="1158" name="Rectangle: Rounded Corners 1157">
            <a:extLst>
              <a:ext uri="{FF2B5EF4-FFF2-40B4-BE49-F238E27FC236}">
                <a16:creationId xmlns:a16="http://schemas.microsoft.com/office/drawing/2014/main" id="{FFA3CE6A-4072-421E-6D27-D7328145C9E6}"/>
              </a:ext>
            </a:extLst>
          </p:cNvPr>
          <p:cNvSpPr/>
          <p:nvPr/>
        </p:nvSpPr>
        <p:spPr>
          <a:xfrm>
            <a:off x="5124121" y="3599161"/>
            <a:ext cx="715663"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59" name="Retângulo: Cantos Arredondados 2">
            <a:extLst>
              <a:ext uri="{FF2B5EF4-FFF2-40B4-BE49-F238E27FC236}">
                <a16:creationId xmlns:a16="http://schemas.microsoft.com/office/drawing/2014/main" id="{2B5F4FF0-3BBB-5482-3DF4-A418B73EDA86}"/>
              </a:ext>
            </a:extLst>
          </p:cNvPr>
          <p:cNvSpPr>
            <a:spLocks/>
          </p:cNvSpPr>
          <p:nvPr/>
        </p:nvSpPr>
        <p:spPr>
          <a:xfrm>
            <a:off x="5006352" y="3790125"/>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i="1" dirty="0">
                <a:solidFill>
                  <a:schemeClr val="bg1">
                    <a:lumMod val="50000"/>
                  </a:schemeClr>
                </a:solidFill>
                <a:latin typeface="+mj-lt"/>
              </a:rPr>
              <a:t>Head</a:t>
            </a:r>
            <a:r>
              <a:rPr lang="pt-BR" sz="600" b="1" dirty="0">
                <a:solidFill>
                  <a:schemeClr val="bg1">
                    <a:lumMod val="50000"/>
                  </a:schemeClr>
                </a:solidFill>
                <a:latin typeface="+mj-lt"/>
              </a:rPr>
              <a:t> Auditoria</a:t>
            </a:r>
          </a:p>
          <a:p>
            <a:pPr algn="ctr"/>
            <a:r>
              <a:rPr lang="pt-BR" sz="600" dirty="0">
                <a:solidFill>
                  <a:schemeClr val="bg1">
                    <a:lumMod val="50000"/>
                  </a:schemeClr>
                </a:solidFill>
                <a:latin typeface="+mj-lt"/>
              </a:rPr>
              <a:t>2008 - 2010</a:t>
            </a:r>
          </a:p>
        </p:txBody>
      </p:sp>
      <p:sp>
        <p:nvSpPr>
          <p:cNvPr id="1161" name="Rectangle: Rounded Corners 1160">
            <a:extLst>
              <a:ext uri="{FF2B5EF4-FFF2-40B4-BE49-F238E27FC236}">
                <a16:creationId xmlns:a16="http://schemas.microsoft.com/office/drawing/2014/main" id="{ED9E6470-12D8-AB72-5AFD-6BDD5F8B99BF}"/>
              </a:ext>
            </a:extLst>
          </p:cNvPr>
          <p:cNvSpPr/>
          <p:nvPr/>
        </p:nvSpPr>
        <p:spPr>
          <a:xfrm>
            <a:off x="5861458" y="3599161"/>
            <a:ext cx="3013969"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62" name="Retângulo: Cantos Arredondados 2">
            <a:extLst>
              <a:ext uri="{FF2B5EF4-FFF2-40B4-BE49-F238E27FC236}">
                <a16:creationId xmlns:a16="http://schemas.microsoft.com/office/drawing/2014/main" id="{67289734-FB6A-F9EE-F1CC-920E389B1054}"/>
              </a:ext>
            </a:extLst>
          </p:cNvPr>
          <p:cNvSpPr>
            <a:spLocks/>
          </p:cNvSpPr>
          <p:nvPr/>
        </p:nvSpPr>
        <p:spPr>
          <a:xfrm>
            <a:off x="6884315" y="3790125"/>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Sócio</a:t>
            </a:r>
          </a:p>
          <a:p>
            <a:pPr algn="ctr"/>
            <a:r>
              <a:rPr lang="pt-BR" sz="600" dirty="0">
                <a:solidFill>
                  <a:schemeClr val="bg1">
                    <a:lumMod val="50000"/>
                  </a:schemeClr>
                </a:solidFill>
                <a:latin typeface="+mj-lt"/>
              </a:rPr>
              <a:t>Jan/10 – </a:t>
            </a:r>
            <a:r>
              <a:rPr lang="pt-BR" sz="600" dirty="0" err="1">
                <a:solidFill>
                  <a:schemeClr val="bg1">
                    <a:lumMod val="50000"/>
                  </a:schemeClr>
                </a:solidFill>
                <a:latin typeface="+mj-lt"/>
              </a:rPr>
              <a:t>Abr</a:t>
            </a:r>
            <a:r>
              <a:rPr lang="pt-BR" sz="600" dirty="0">
                <a:solidFill>
                  <a:schemeClr val="bg1">
                    <a:lumMod val="50000"/>
                  </a:schemeClr>
                </a:solidFill>
                <a:latin typeface="+mj-lt"/>
              </a:rPr>
              <a:t>/21</a:t>
            </a:r>
          </a:p>
        </p:txBody>
      </p:sp>
      <p:sp>
        <p:nvSpPr>
          <p:cNvPr id="1164" name="Rectangle: Rounded Corners 1163">
            <a:extLst>
              <a:ext uri="{FF2B5EF4-FFF2-40B4-BE49-F238E27FC236}">
                <a16:creationId xmlns:a16="http://schemas.microsoft.com/office/drawing/2014/main" id="{8132A4B7-B486-02EE-C537-AA1ED79DF061}"/>
              </a:ext>
            </a:extLst>
          </p:cNvPr>
          <p:cNvSpPr/>
          <p:nvPr/>
        </p:nvSpPr>
        <p:spPr>
          <a:xfrm>
            <a:off x="8910747" y="3599161"/>
            <a:ext cx="850895"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66" name="Retângulo: Cantos Arredondados 2">
            <a:extLst>
              <a:ext uri="{FF2B5EF4-FFF2-40B4-BE49-F238E27FC236}">
                <a16:creationId xmlns:a16="http://schemas.microsoft.com/office/drawing/2014/main" id="{E36E3DC1-2B6D-001F-14F5-09B4C55D6496}"/>
              </a:ext>
            </a:extLst>
          </p:cNvPr>
          <p:cNvSpPr>
            <a:spLocks/>
          </p:cNvSpPr>
          <p:nvPr/>
        </p:nvSpPr>
        <p:spPr>
          <a:xfrm>
            <a:off x="8870155" y="3790125"/>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Membro Comitê Riscos</a:t>
            </a:r>
          </a:p>
          <a:p>
            <a:pPr algn="ctr"/>
            <a:r>
              <a:rPr lang="pt-BR" sz="600" dirty="0">
                <a:solidFill>
                  <a:schemeClr val="bg1">
                    <a:lumMod val="50000"/>
                  </a:schemeClr>
                </a:solidFill>
                <a:latin typeface="+mj-lt"/>
              </a:rPr>
              <a:t>Set/21 - Presente</a:t>
            </a:r>
          </a:p>
        </p:txBody>
      </p:sp>
      <p:sp>
        <p:nvSpPr>
          <p:cNvPr id="1168" name="Rectangle: Rounded Corners 1167">
            <a:extLst>
              <a:ext uri="{FF2B5EF4-FFF2-40B4-BE49-F238E27FC236}">
                <a16:creationId xmlns:a16="http://schemas.microsoft.com/office/drawing/2014/main" id="{A550BDD7-DFAB-CDD9-054F-8E51F73EEA90}"/>
              </a:ext>
            </a:extLst>
          </p:cNvPr>
          <p:cNvSpPr/>
          <p:nvPr/>
        </p:nvSpPr>
        <p:spPr>
          <a:xfrm>
            <a:off x="5576787" y="1763154"/>
            <a:ext cx="1876776"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70" name="Retângulo: Cantos Arredondados 2">
            <a:extLst>
              <a:ext uri="{FF2B5EF4-FFF2-40B4-BE49-F238E27FC236}">
                <a16:creationId xmlns:a16="http://schemas.microsoft.com/office/drawing/2014/main" id="{E9882E5B-2D9C-006B-3520-2164D146D273}"/>
              </a:ext>
            </a:extLst>
          </p:cNvPr>
          <p:cNvSpPr>
            <a:spLocks/>
          </p:cNvSpPr>
          <p:nvPr/>
        </p:nvSpPr>
        <p:spPr>
          <a:xfrm>
            <a:off x="5678110" y="2059047"/>
            <a:ext cx="14524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pt-BR" sz="600" b="1" i="1" dirty="0">
                <a:solidFill>
                  <a:schemeClr val="bg1">
                    <a:lumMod val="50000"/>
                  </a:schemeClr>
                </a:solidFill>
                <a:latin typeface="+mj-lt"/>
              </a:rPr>
              <a:t>Portfolio Manager</a:t>
            </a:r>
          </a:p>
          <a:p>
            <a:pPr algn="ctr"/>
            <a:r>
              <a:rPr lang="pt-BR" sz="600" dirty="0">
                <a:solidFill>
                  <a:schemeClr val="bg1">
                    <a:lumMod val="50000"/>
                  </a:schemeClr>
                </a:solidFill>
                <a:latin typeface="+mj-lt"/>
              </a:rPr>
              <a:t>2009 - 2016</a:t>
            </a:r>
          </a:p>
        </p:txBody>
      </p:sp>
      <p:sp>
        <p:nvSpPr>
          <p:cNvPr id="1171" name="Rectangle: Rounded Corners 1170">
            <a:extLst>
              <a:ext uri="{FF2B5EF4-FFF2-40B4-BE49-F238E27FC236}">
                <a16:creationId xmlns:a16="http://schemas.microsoft.com/office/drawing/2014/main" id="{19E95225-BCE2-B060-2CDB-BA3DAB9D0FDA}"/>
              </a:ext>
            </a:extLst>
          </p:cNvPr>
          <p:cNvSpPr/>
          <p:nvPr/>
        </p:nvSpPr>
        <p:spPr>
          <a:xfrm>
            <a:off x="5121551" y="1763154"/>
            <a:ext cx="418396"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72" name="Retângulo: Cantos Arredondados 2">
            <a:extLst>
              <a:ext uri="{FF2B5EF4-FFF2-40B4-BE49-F238E27FC236}">
                <a16:creationId xmlns:a16="http://schemas.microsoft.com/office/drawing/2014/main" id="{306505DD-A7C1-D292-4E08-B09029B23684}"/>
              </a:ext>
            </a:extLst>
          </p:cNvPr>
          <p:cNvSpPr>
            <a:spLocks/>
          </p:cNvSpPr>
          <p:nvPr/>
        </p:nvSpPr>
        <p:spPr>
          <a:xfrm>
            <a:off x="4679418" y="2059047"/>
            <a:ext cx="14524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pt-BR" sz="600" b="1" i="1" dirty="0">
                <a:solidFill>
                  <a:schemeClr val="bg1">
                    <a:lumMod val="50000"/>
                  </a:schemeClr>
                </a:solidFill>
                <a:latin typeface="+mj-lt"/>
              </a:rPr>
              <a:t>Portfolio Manager</a:t>
            </a:r>
          </a:p>
          <a:p>
            <a:pPr algn="ctr"/>
            <a:r>
              <a:rPr lang="pt-BR" sz="600" dirty="0">
                <a:solidFill>
                  <a:schemeClr val="bg1">
                    <a:lumMod val="50000"/>
                  </a:schemeClr>
                </a:solidFill>
                <a:latin typeface="+mj-lt"/>
              </a:rPr>
              <a:t>2007 - 2009</a:t>
            </a:r>
          </a:p>
        </p:txBody>
      </p:sp>
      <p:sp>
        <p:nvSpPr>
          <p:cNvPr id="1205" name="Retângulo: Cantos Arredondados 2">
            <a:extLst>
              <a:ext uri="{FF2B5EF4-FFF2-40B4-BE49-F238E27FC236}">
                <a16:creationId xmlns:a16="http://schemas.microsoft.com/office/drawing/2014/main" id="{868ED568-4EE9-9FD9-5963-90144A53EB2D}"/>
              </a:ext>
            </a:extLst>
          </p:cNvPr>
          <p:cNvSpPr>
            <a:spLocks/>
          </p:cNvSpPr>
          <p:nvPr/>
        </p:nvSpPr>
        <p:spPr>
          <a:xfrm>
            <a:off x="10733908" y="2105952"/>
            <a:ext cx="45169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MBA</a:t>
            </a:r>
          </a:p>
        </p:txBody>
      </p:sp>
      <p:sp>
        <p:nvSpPr>
          <p:cNvPr id="1206" name="Retângulo: Cantos Arredondados 2">
            <a:extLst>
              <a:ext uri="{FF2B5EF4-FFF2-40B4-BE49-F238E27FC236}">
                <a16:creationId xmlns:a16="http://schemas.microsoft.com/office/drawing/2014/main" id="{F81EBCDF-0806-5343-FEA2-759F270C5285}"/>
              </a:ext>
            </a:extLst>
          </p:cNvPr>
          <p:cNvSpPr>
            <a:spLocks/>
          </p:cNvSpPr>
          <p:nvPr/>
        </p:nvSpPr>
        <p:spPr>
          <a:xfrm>
            <a:off x="10733908" y="3807050"/>
            <a:ext cx="45169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MBA</a:t>
            </a:r>
            <a:endParaRPr lang="pt-BR" sz="600" dirty="0">
              <a:solidFill>
                <a:schemeClr val="bg1">
                  <a:lumMod val="50000"/>
                </a:schemeClr>
              </a:solidFill>
              <a:latin typeface="+mj-lt"/>
            </a:endParaRPr>
          </a:p>
        </p:txBody>
      </p:sp>
      <p:sp>
        <p:nvSpPr>
          <p:cNvPr id="1208" name="Retângulo: Cantos Arredondados 2">
            <a:extLst>
              <a:ext uri="{FF2B5EF4-FFF2-40B4-BE49-F238E27FC236}">
                <a16:creationId xmlns:a16="http://schemas.microsoft.com/office/drawing/2014/main" id="{17D0BB9D-02CE-1255-EB92-C6F5DCD83864}"/>
              </a:ext>
            </a:extLst>
          </p:cNvPr>
          <p:cNvSpPr>
            <a:spLocks/>
          </p:cNvSpPr>
          <p:nvPr/>
        </p:nvSpPr>
        <p:spPr>
          <a:xfrm>
            <a:off x="11377300" y="3807050"/>
            <a:ext cx="45169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i="1" dirty="0" err="1">
                <a:solidFill>
                  <a:schemeClr val="bg1">
                    <a:lumMod val="50000"/>
                  </a:schemeClr>
                </a:solidFill>
                <a:latin typeface="+mj-lt"/>
              </a:rPr>
              <a:t>Executive</a:t>
            </a:r>
            <a:r>
              <a:rPr lang="pt-BR" sz="600" b="1" i="1" dirty="0">
                <a:solidFill>
                  <a:schemeClr val="bg1">
                    <a:lumMod val="50000"/>
                  </a:schemeClr>
                </a:solidFill>
                <a:latin typeface="+mj-lt"/>
              </a:rPr>
              <a:t> </a:t>
            </a:r>
            <a:r>
              <a:rPr lang="pt-BR" sz="600" b="1" i="1" dirty="0" err="1">
                <a:solidFill>
                  <a:schemeClr val="bg1">
                    <a:lumMod val="50000"/>
                  </a:schemeClr>
                </a:solidFill>
                <a:latin typeface="+mj-lt"/>
              </a:rPr>
              <a:t>Education</a:t>
            </a:r>
            <a:endParaRPr lang="pt-BR" sz="600" i="1" dirty="0">
              <a:solidFill>
                <a:schemeClr val="bg1">
                  <a:lumMod val="50000"/>
                </a:schemeClr>
              </a:solidFill>
              <a:latin typeface="+mj-lt"/>
            </a:endParaRPr>
          </a:p>
        </p:txBody>
      </p:sp>
      <p:sp>
        <p:nvSpPr>
          <p:cNvPr id="1209" name="Retângulo: Cantos Arredondados 2">
            <a:extLst>
              <a:ext uri="{FF2B5EF4-FFF2-40B4-BE49-F238E27FC236}">
                <a16:creationId xmlns:a16="http://schemas.microsoft.com/office/drawing/2014/main" id="{6595FE64-AB8A-3C98-E343-EED963A2F2D5}"/>
              </a:ext>
            </a:extLst>
          </p:cNvPr>
          <p:cNvSpPr>
            <a:spLocks/>
          </p:cNvSpPr>
          <p:nvPr/>
        </p:nvSpPr>
        <p:spPr>
          <a:xfrm>
            <a:off x="11354715" y="2965069"/>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Pós Graduação</a:t>
            </a:r>
          </a:p>
        </p:txBody>
      </p:sp>
      <p:sp>
        <p:nvSpPr>
          <p:cNvPr id="1210" name="Retângulo: Cantos Arredondados 2">
            <a:extLst>
              <a:ext uri="{FF2B5EF4-FFF2-40B4-BE49-F238E27FC236}">
                <a16:creationId xmlns:a16="http://schemas.microsoft.com/office/drawing/2014/main" id="{4BED8FC0-5ED2-65BF-1389-D6703F0226DC}"/>
              </a:ext>
            </a:extLst>
          </p:cNvPr>
          <p:cNvSpPr>
            <a:spLocks/>
          </p:cNvSpPr>
          <p:nvPr/>
        </p:nvSpPr>
        <p:spPr>
          <a:xfrm>
            <a:off x="11354715" y="2105952"/>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PhD </a:t>
            </a:r>
          </a:p>
          <a:p>
            <a:pPr algn="ctr"/>
            <a:r>
              <a:rPr lang="pt-BR" sz="600" b="1" dirty="0">
                <a:solidFill>
                  <a:schemeClr val="bg1">
                    <a:lumMod val="50000"/>
                  </a:schemeClr>
                </a:solidFill>
                <a:latin typeface="+mj-lt"/>
              </a:rPr>
              <a:t>Finanças</a:t>
            </a:r>
          </a:p>
        </p:txBody>
      </p:sp>
      <p:sp>
        <p:nvSpPr>
          <p:cNvPr id="1211" name="Retângulo: Cantos Arredondados 2">
            <a:extLst>
              <a:ext uri="{FF2B5EF4-FFF2-40B4-BE49-F238E27FC236}">
                <a16:creationId xmlns:a16="http://schemas.microsoft.com/office/drawing/2014/main" id="{2CFFC9D3-2E52-1C7D-4E50-25DCB16EF964}"/>
              </a:ext>
            </a:extLst>
          </p:cNvPr>
          <p:cNvSpPr>
            <a:spLocks/>
          </p:cNvSpPr>
          <p:nvPr/>
        </p:nvSpPr>
        <p:spPr>
          <a:xfrm>
            <a:off x="10061087" y="2105952"/>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Economia</a:t>
            </a:r>
          </a:p>
        </p:txBody>
      </p:sp>
      <p:sp>
        <p:nvSpPr>
          <p:cNvPr id="1212" name="Retângulo: Cantos Arredondados 2">
            <a:extLst>
              <a:ext uri="{FF2B5EF4-FFF2-40B4-BE49-F238E27FC236}">
                <a16:creationId xmlns:a16="http://schemas.microsoft.com/office/drawing/2014/main" id="{BCB4F417-4CEA-15A7-145F-69B507A3A2FD}"/>
              </a:ext>
            </a:extLst>
          </p:cNvPr>
          <p:cNvSpPr>
            <a:spLocks/>
          </p:cNvSpPr>
          <p:nvPr/>
        </p:nvSpPr>
        <p:spPr>
          <a:xfrm>
            <a:off x="10061087" y="2966079"/>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Matemática</a:t>
            </a:r>
          </a:p>
        </p:txBody>
      </p:sp>
      <p:sp>
        <p:nvSpPr>
          <p:cNvPr id="1213" name="Retângulo: Cantos Arredondados 2">
            <a:extLst>
              <a:ext uri="{FF2B5EF4-FFF2-40B4-BE49-F238E27FC236}">
                <a16:creationId xmlns:a16="http://schemas.microsoft.com/office/drawing/2014/main" id="{21EB094D-0834-6B13-C001-8C3827FF391E}"/>
              </a:ext>
            </a:extLst>
          </p:cNvPr>
          <p:cNvSpPr>
            <a:spLocks/>
          </p:cNvSpPr>
          <p:nvPr/>
        </p:nvSpPr>
        <p:spPr>
          <a:xfrm>
            <a:off x="10061087" y="3807050"/>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Adm.</a:t>
            </a:r>
            <a:endParaRPr lang="pt-BR" sz="600" dirty="0">
              <a:solidFill>
                <a:schemeClr val="bg1">
                  <a:lumMod val="50000"/>
                </a:schemeClr>
              </a:solidFill>
              <a:latin typeface="+mj-lt"/>
            </a:endParaRPr>
          </a:p>
        </p:txBody>
      </p:sp>
      <p:sp>
        <p:nvSpPr>
          <p:cNvPr id="1215" name="Retângulo: Cantos Arredondados 2">
            <a:extLst>
              <a:ext uri="{FF2B5EF4-FFF2-40B4-BE49-F238E27FC236}">
                <a16:creationId xmlns:a16="http://schemas.microsoft.com/office/drawing/2014/main" id="{B5460A38-E50C-AFDF-D994-95F22AE109A4}"/>
              </a:ext>
            </a:extLst>
          </p:cNvPr>
          <p:cNvSpPr>
            <a:spLocks/>
          </p:cNvSpPr>
          <p:nvPr/>
        </p:nvSpPr>
        <p:spPr>
          <a:xfrm>
            <a:off x="10711323" y="2649440"/>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700" b="1" dirty="0" err="1">
                <a:solidFill>
                  <a:schemeClr val="bg1">
                    <a:lumMod val="50000"/>
                  </a:schemeClr>
                </a:solidFill>
                <a:latin typeface="+mj-lt"/>
              </a:rPr>
              <a:t>n.a</a:t>
            </a:r>
            <a:r>
              <a:rPr lang="pt-BR" sz="700" b="1" dirty="0">
                <a:solidFill>
                  <a:schemeClr val="bg1">
                    <a:lumMod val="50000"/>
                  </a:schemeClr>
                </a:solidFill>
                <a:latin typeface="+mj-lt"/>
              </a:rPr>
              <a:t>.</a:t>
            </a:r>
            <a:endParaRPr lang="pt-BR" sz="700" dirty="0">
              <a:solidFill>
                <a:schemeClr val="bg1">
                  <a:lumMod val="50000"/>
                </a:schemeClr>
              </a:solidFill>
              <a:latin typeface="+mj-lt"/>
            </a:endParaRPr>
          </a:p>
        </p:txBody>
      </p:sp>
      <p:sp>
        <p:nvSpPr>
          <p:cNvPr id="1149" name="Rectangle: Rounded Corners 1148">
            <a:extLst>
              <a:ext uri="{FF2B5EF4-FFF2-40B4-BE49-F238E27FC236}">
                <a16:creationId xmlns:a16="http://schemas.microsoft.com/office/drawing/2014/main" id="{0E3DE0B2-440A-EAC3-2018-0DC1F2F525A5}"/>
              </a:ext>
            </a:extLst>
          </p:cNvPr>
          <p:cNvSpPr/>
          <p:nvPr/>
        </p:nvSpPr>
        <p:spPr>
          <a:xfrm>
            <a:off x="8288961" y="2731745"/>
            <a:ext cx="1482225"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203" name="Graphic 202">
            <a:extLst>
              <a:ext uri="{FF2B5EF4-FFF2-40B4-BE49-F238E27FC236}">
                <a16:creationId xmlns:a16="http://schemas.microsoft.com/office/drawing/2014/main" id="{B968A14B-EB51-4A18-9194-9A8765F91D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97337" y="1660849"/>
            <a:ext cx="211624" cy="174950"/>
          </a:xfrm>
          <a:prstGeom prst="rect">
            <a:avLst/>
          </a:prstGeom>
        </p:spPr>
      </p:pic>
      <p:pic>
        <p:nvPicPr>
          <p:cNvPr id="204" name="Graphic 203">
            <a:extLst>
              <a:ext uri="{FF2B5EF4-FFF2-40B4-BE49-F238E27FC236}">
                <a16:creationId xmlns:a16="http://schemas.microsoft.com/office/drawing/2014/main" id="{C30EEE1A-F754-4E82-A634-75B7DB42EA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53945" y="1660849"/>
            <a:ext cx="211624" cy="174950"/>
          </a:xfrm>
          <a:prstGeom prst="rect">
            <a:avLst/>
          </a:prstGeom>
        </p:spPr>
      </p:pic>
      <p:pic>
        <p:nvPicPr>
          <p:cNvPr id="205" name="Graphic 204">
            <a:extLst>
              <a:ext uri="{FF2B5EF4-FFF2-40B4-BE49-F238E27FC236}">
                <a16:creationId xmlns:a16="http://schemas.microsoft.com/office/drawing/2014/main" id="{BF0C6D1E-70F0-48BF-B199-1333320A71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3709" y="1660849"/>
            <a:ext cx="211624" cy="174950"/>
          </a:xfrm>
          <a:prstGeom prst="rect">
            <a:avLst/>
          </a:prstGeom>
        </p:spPr>
      </p:pic>
      <p:pic>
        <p:nvPicPr>
          <p:cNvPr id="206" name="Graphic 205">
            <a:extLst>
              <a:ext uri="{FF2B5EF4-FFF2-40B4-BE49-F238E27FC236}">
                <a16:creationId xmlns:a16="http://schemas.microsoft.com/office/drawing/2014/main" id="{90ADAC0B-3C1C-4CE2-A0D3-7E105332E8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97337" y="2531744"/>
            <a:ext cx="211624" cy="174950"/>
          </a:xfrm>
          <a:prstGeom prst="rect">
            <a:avLst/>
          </a:prstGeom>
        </p:spPr>
      </p:pic>
      <p:pic>
        <p:nvPicPr>
          <p:cNvPr id="208" name="Graphic 207">
            <a:extLst>
              <a:ext uri="{FF2B5EF4-FFF2-40B4-BE49-F238E27FC236}">
                <a16:creationId xmlns:a16="http://schemas.microsoft.com/office/drawing/2014/main" id="{3B4AD9A6-3953-4928-BA85-3B9EB43065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3709" y="2531744"/>
            <a:ext cx="211624" cy="174950"/>
          </a:xfrm>
          <a:prstGeom prst="rect">
            <a:avLst/>
          </a:prstGeom>
        </p:spPr>
      </p:pic>
      <p:pic>
        <p:nvPicPr>
          <p:cNvPr id="209" name="Graphic 208">
            <a:extLst>
              <a:ext uri="{FF2B5EF4-FFF2-40B4-BE49-F238E27FC236}">
                <a16:creationId xmlns:a16="http://schemas.microsoft.com/office/drawing/2014/main" id="{BB33B09A-CDF0-45CB-BB8D-2E9ED2EBD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97337" y="3365601"/>
            <a:ext cx="211624" cy="174950"/>
          </a:xfrm>
          <a:prstGeom prst="rect">
            <a:avLst/>
          </a:prstGeom>
        </p:spPr>
      </p:pic>
      <p:pic>
        <p:nvPicPr>
          <p:cNvPr id="210" name="Graphic 209">
            <a:extLst>
              <a:ext uri="{FF2B5EF4-FFF2-40B4-BE49-F238E27FC236}">
                <a16:creationId xmlns:a16="http://schemas.microsoft.com/office/drawing/2014/main" id="{9F43D2B3-FD96-4977-950A-5766E4D2EA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53945" y="3365601"/>
            <a:ext cx="211624" cy="174950"/>
          </a:xfrm>
          <a:prstGeom prst="rect">
            <a:avLst/>
          </a:prstGeom>
        </p:spPr>
      </p:pic>
      <p:pic>
        <p:nvPicPr>
          <p:cNvPr id="211" name="Graphic 210">
            <a:extLst>
              <a:ext uri="{FF2B5EF4-FFF2-40B4-BE49-F238E27FC236}">
                <a16:creationId xmlns:a16="http://schemas.microsoft.com/office/drawing/2014/main" id="{B105E894-F206-4613-83BB-495019D987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3709" y="3365601"/>
            <a:ext cx="211624" cy="174950"/>
          </a:xfrm>
          <a:prstGeom prst="rect">
            <a:avLst/>
          </a:prstGeom>
        </p:spPr>
      </p:pic>
      <p:pic>
        <p:nvPicPr>
          <p:cNvPr id="217" name="Picture 216">
            <a:extLst>
              <a:ext uri="{FF2B5EF4-FFF2-40B4-BE49-F238E27FC236}">
                <a16:creationId xmlns:a16="http://schemas.microsoft.com/office/drawing/2014/main" id="{E29BDF3A-58CA-4489-B411-7D895CC65D42}"/>
              </a:ext>
            </a:extLst>
          </p:cNvPr>
          <p:cNvPicPr>
            <a:picLocks noChangeAspect="1"/>
          </p:cNvPicPr>
          <p:nvPr/>
        </p:nvPicPr>
        <p:blipFill>
          <a:blip r:embed="rId8"/>
          <a:stretch>
            <a:fillRect/>
          </a:stretch>
        </p:blipFill>
        <p:spPr>
          <a:xfrm rot="16200000">
            <a:off x="5905236" y="-3545570"/>
            <a:ext cx="221761" cy="11856632"/>
          </a:xfrm>
          <a:prstGeom prst="rect">
            <a:avLst/>
          </a:prstGeom>
        </p:spPr>
      </p:pic>
      <p:pic>
        <p:nvPicPr>
          <p:cNvPr id="218" name="Picture 217">
            <a:extLst>
              <a:ext uri="{FF2B5EF4-FFF2-40B4-BE49-F238E27FC236}">
                <a16:creationId xmlns:a16="http://schemas.microsoft.com/office/drawing/2014/main" id="{7841107F-78D3-40BD-BBB2-0C4E95FF587B}"/>
              </a:ext>
            </a:extLst>
          </p:cNvPr>
          <p:cNvPicPr>
            <a:picLocks noChangeAspect="1"/>
          </p:cNvPicPr>
          <p:nvPr/>
        </p:nvPicPr>
        <p:blipFill>
          <a:blip r:embed="rId8"/>
          <a:stretch>
            <a:fillRect/>
          </a:stretch>
        </p:blipFill>
        <p:spPr>
          <a:xfrm rot="16200000">
            <a:off x="5905236" y="-2680162"/>
            <a:ext cx="221761" cy="11856632"/>
          </a:xfrm>
          <a:prstGeom prst="rect">
            <a:avLst/>
          </a:prstGeom>
        </p:spPr>
      </p:pic>
      <p:pic>
        <p:nvPicPr>
          <p:cNvPr id="219" name="Picture 218">
            <a:extLst>
              <a:ext uri="{FF2B5EF4-FFF2-40B4-BE49-F238E27FC236}">
                <a16:creationId xmlns:a16="http://schemas.microsoft.com/office/drawing/2014/main" id="{F569CEEE-BE55-46CA-ACF7-ADCA0BFFEE68}"/>
              </a:ext>
            </a:extLst>
          </p:cNvPr>
          <p:cNvPicPr>
            <a:picLocks noChangeAspect="1"/>
          </p:cNvPicPr>
          <p:nvPr/>
        </p:nvPicPr>
        <p:blipFill>
          <a:blip r:embed="rId8"/>
          <a:stretch>
            <a:fillRect/>
          </a:stretch>
        </p:blipFill>
        <p:spPr>
          <a:xfrm rot="16200000">
            <a:off x="5905236" y="-1797598"/>
            <a:ext cx="221761" cy="11856632"/>
          </a:xfrm>
          <a:prstGeom prst="rect">
            <a:avLst/>
          </a:prstGeom>
        </p:spPr>
      </p:pic>
      <p:sp>
        <p:nvSpPr>
          <p:cNvPr id="1130" name="Retângulo: Cantos Arredondados 2">
            <a:extLst>
              <a:ext uri="{FF2B5EF4-FFF2-40B4-BE49-F238E27FC236}">
                <a16:creationId xmlns:a16="http://schemas.microsoft.com/office/drawing/2014/main" id="{8565A324-DEFE-77E8-7C10-B94B8554B2C0}"/>
              </a:ext>
            </a:extLst>
          </p:cNvPr>
          <p:cNvSpPr>
            <a:spLocks/>
          </p:cNvSpPr>
          <p:nvPr/>
        </p:nvSpPr>
        <p:spPr>
          <a:xfrm>
            <a:off x="2935709" y="2059047"/>
            <a:ext cx="668589"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pt-BR" sz="600" b="1" i="1" dirty="0">
                <a:solidFill>
                  <a:schemeClr val="bg1">
                    <a:lumMod val="50000"/>
                  </a:schemeClr>
                </a:solidFill>
                <a:latin typeface="+mj-lt"/>
              </a:rPr>
              <a:t>Trader</a:t>
            </a:r>
          </a:p>
          <a:p>
            <a:pPr algn="ctr"/>
            <a:r>
              <a:rPr lang="pt-BR" sz="600" dirty="0">
                <a:solidFill>
                  <a:schemeClr val="bg1">
                    <a:lumMod val="50000"/>
                  </a:schemeClr>
                </a:solidFill>
                <a:latin typeface="+mj-lt"/>
              </a:rPr>
              <a:t>2000 - 2002</a:t>
            </a:r>
          </a:p>
        </p:txBody>
      </p:sp>
      <p:sp>
        <p:nvSpPr>
          <p:cNvPr id="1132" name="Retângulo: Cantos Arredondados 2">
            <a:extLst>
              <a:ext uri="{FF2B5EF4-FFF2-40B4-BE49-F238E27FC236}">
                <a16:creationId xmlns:a16="http://schemas.microsoft.com/office/drawing/2014/main" id="{34163BD6-FAE9-FB46-FB61-70D37D4B4100}"/>
              </a:ext>
            </a:extLst>
          </p:cNvPr>
          <p:cNvSpPr>
            <a:spLocks/>
          </p:cNvSpPr>
          <p:nvPr/>
        </p:nvSpPr>
        <p:spPr>
          <a:xfrm>
            <a:off x="3903964" y="2059047"/>
            <a:ext cx="808993"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pt-BR" sz="600" b="1" i="1" dirty="0" err="1">
                <a:solidFill>
                  <a:schemeClr val="bg1">
                    <a:lumMod val="50000"/>
                  </a:schemeClr>
                </a:solidFill>
                <a:latin typeface="+mj-lt"/>
              </a:rPr>
              <a:t>Managing</a:t>
            </a:r>
            <a:r>
              <a:rPr lang="pt-BR" sz="600" b="1" i="1" dirty="0">
                <a:solidFill>
                  <a:schemeClr val="bg1">
                    <a:lumMod val="50000"/>
                  </a:schemeClr>
                </a:solidFill>
                <a:latin typeface="+mj-lt"/>
              </a:rPr>
              <a:t> </a:t>
            </a:r>
            <a:r>
              <a:rPr lang="pt-BR" sz="600" b="1" i="1" dirty="0" err="1">
                <a:solidFill>
                  <a:schemeClr val="bg1">
                    <a:lumMod val="50000"/>
                  </a:schemeClr>
                </a:solidFill>
                <a:latin typeface="+mj-lt"/>
              </a:rPr>
              <a:t>Partner</a:t>
            </a:r>
            <a:endParaRPr lang="pt-BR" sz="600" b="1" i="1" dirty="0">
              <a:solidFill>
                <a:schemeClr val="bg1">
                  <a:lumMod val="50000"/>
                </a:schemeClr>
              </a:solidFill>
              <a:latin typeface="+mj-lt"/>
            </a:endParaRPr>
          </a:p>
          <a:p>
            <a:pPr algn="ctr"/>
            <a:r>
              <a:rPr lang="pt-BR" sz="600" dirty="0">
                <a:solidFill>
                  <a:schemeClr val="bg1">
                    <a:lumMod val="50000"/>
                  </a:schemeClr>
                </a:solidFill>
                <a:latin typeface="+mj-lt"/>
              </a:rPr>
              <a:t>2002 - 2007</a:t>
            </a:r>
          </a:p>
        </p:txBody>
      </p:sp>
      <p:sp>
        <p:nvSpPr>
          <p:cNvPr id="1141" name="Rectangle: Rounded Corners 1140">
            <a:extLst>
              <a:ext uri="{FF2B5EF4-FFF2-40B4-BE49-F238E27FC236}">
                <a16:creationId xmlns:a16="http://schemas.microsoft.com/office/drawing/2014/main" id="{17F18308-88CC-8809-75FE-19AE76FA96BB}"/>
              </a:ext>
            </a:extLst>
          </p:cNvPr>
          <p:cNvSpPr/>
          <p:nvPr/>
        </p:nvSpPr>
        <p:spPr>
          <a:xfrm>
            <a:off x="9336729" y="1763154"/>
            <a:ext cx="434457" cy="193368"/>
          </a:xfrm>
          <a:prstGeom prst="roundRect">
            <a:avLst/>
          </a:pr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67" name="Rectangle: Rounded Corners 1166">
            <a:extLst>
              <a:ext uri="{FF2B5EF4-FFF2-40B4-BE49-F238E27FC236}">
                <a16:creationId xmlns:a16="http://schemas.microsoft.com/office/drawing/2014/main" id="{F8EE46CA-4496-F027-7E84-A59E7F4D2E9A}"/>
              </a:ext>
            </a:extLst>
          </p:cNvPr>
          <p:cNvSpPr/>
          <p:nvPr/>
        </p:nvSpPr>
        <p:spPr>
          <a:xfrm>
            <a:off x="9448800" y="3599161"/>
            <a:ext cx="312841" cy="193368"/>
          </a:xfrm>
          <a:prstGeom prst="roundRect">
            <a:avLst/>
          </a:pr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151" name="Rectangle: Rounded Corners 1150">
            <a:extLst>
              <a:ext uri="{FF2B5EF4-FFF2-40B4-BE49-F238E27FC236}">
                <a16:creationId xmlns:a16="http://schemas.microsoft.com/office/drawing/2014/main" id="{1EFA1A33-943D-27EF-1C34-5AEEA64F38FD}"/>
              </a:ext>
            </a:extLst>
          </p:cNvPr>
          <p:cNvSpPr/>
          <p:nvPr/>
        </p:nvSpPr>
        <p:spPr>
          <a:xfrm>
            <a:off x="8524933" y="2731745"/>
            <a:ext cx="1246253" cy="193368"/>
          </a:xfrm>
          <a:prstGeom prst="roundRect">
            <a:avLst/>
          </a:pr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4" name="Oval 3">
            <a:extLst>
              <a:ext uri="{FF2B5EF4-FFF2-40B4-BE49-F238E27FC236}">
                <a16:creationId xmlns:a16="http://schemas.microsoft.com/office/drawing/2014/main" id="{FA5C3C69-1476-767C-E92C-14DF5FC1D6FE}"/>
              </a:ext>
            </a:extLst>
          </p:cNvPr>
          <p:cNvSpPr/>
          <p:nvPr/>
        </p:nvSpPr>
        <p:spPr>
          <a:xfrm>
            <a:off x="1512058" y="4863327"/>
            <a:ext cx="244457" cy="202094"/>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a:t>
            </a:r>
          </a:p>
        </p:txBody>
      </p:sp>
      <p:sp>
        <p:nvSpPr>
          <p:cNvPr id="7" name="Text Placeholder 5">
            <a:extLst>
              <a:ext uri="{FF2B5EF4-FFF2-40B4-BE49-F238E27FC236}">
                <a16:creationId xmlns:a16="http://schemas.microsoft.com/office/drawing/2014/main" id="{8D5A03C8-741A-B72C-6D14-45D78933113A}"/>
              </a:ext>
            </a:extLst>
          </p:cNvPr>
          <p:cNvSpPr txBox="1">
            <a:spLocks/>
          </p:cNvSpPr>
          <p:nvPr/>
        </p:nvSpPr>
        <p:spPr>
          <a:xfrm>
            <a:off x="391774" y="732751"/>
            <a:ext cx="11421136" cy="184666"/>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lang="en-US" sz="1200" b="0" kern="1200">
                <a:solidFill>
                  <a:schemeClr val="accent6"/>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Time de execução com profissionais experientes no setor</a:t>
            </a:r>
          </a:p>
        </p:txBody>
      </p:sp>
      <p:sp>
        <p:nvSpPr>
          <p:cNvPr id="9" name="TextBox 8">
            <a:extLst>
              <a:ext uri="{FF2B5EF4-FFF2-40B4-BE49-F238E27FC236}">
                <a16:creationId xmlns:a16="http://schemas.microsoft.com/office/drawing/2014/main" id="{67B3197B-2DDF-6104-92FB-03B0F5783B07}"/>
              </a:ext>
            </a:extLst>
          </p:cNvPr>
          <p:cNvSpPr txBox="1">
            <a:spLocks/>
          </p:cNvSpPr>
          <p:nvPr/>
        </p:nvSpPr>
        <p:spPr>
          <a:xfrm>
            <a:off x="1466011" y="4250623"/>
            <a:ext cx="1332913" cy="265520"/>
          </a:xfrm>
          <a:prstGeom prst="rect">
            <a:avLst/>
          </a:prstGeom>
          <a:noFill/>
        </p:spPr>
        <p:txBody>
          <a:bodyPr wrap="square" lIns="0" tIns="0" rIns="0" bIns="0" rtlCol="0">
            <a:noAutofit/>
          </a:bodyPr>
          <a:lstStyle/>
          <a:p>
            <a:pPr defTabSz="914400">
              <a:defRPr/>
            </a:pPr>
            <a:r>
              <a:rPr lang="pt-BR" sz="1050" b="1" kern="0" dirty="0">
                <a:solidFill>
                  <a:schemeClr val="accent3"/>
                </a:solidFill>
              </a:rPr>
              <a:t>Joaquim Fernandes</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dirty="0">
                <a:ln>
                  <a:noFill/>
                </a:ln>
                <a:solidFill>
                  <a:prstClr val="black"/>
                </a:solidFill>
                <a:effectLst/>
                <a:uLnTx/>
                <a:uFillTx/>
              </a:rPr>
              <a:t>Diretor de Negócios Sol+</a:t>
            </a:r>
          </a:p>
        </p:txBody>
      </p:sp>
      <p:pic>
        <p:nvPicPr>
          <p:cNvPr id="3" name="Picture 2" descr="Joaquim Fernandes">
            <a:extLst>
              <a:ext uri="{FF2B5EF4-FFF2-40B4-BE49-F238E27FC236}">
                <a16:creationId xmlns:a16="http://schemas.microsoft.com/office/drawing/2014/main" id="{0F35E232-235A-6ECE-B3C2-0B2673AB0C0C}"/>
              </a:ext>
            </a:extLst>
          </p:cNvPr>
          <p:cNvPicPr>
            <a:picLocks noChangeArrowheads="1"/>
          </p:cNvPicPr>
          <p:nvPr/>
        </p:nvPicPr>
        <p:blipFill rotWithShape="1">
          <a:blip r:embed="rId9">
            <a:extLst>
              <a:ext uri="{28A0092B-C50C-407E-A947-70E740481C1C}">
                <a14:useLocalDpi xmlns:a14="http://schemas.microsoft.com/office/drawing/2010/main" val="0"/>
              </a:ext>
            </a:extLst>
          </a:blip>
          <a:srcRect t="3391" b="3391"/>
          <a:stretch/>
        </p:blipFill>
        <p:spPr bwMode="auto">
          <a:xfrm>
            <a:off x="509728" y="4187534"/>
            <a:ext cx="746619" cy="695980"/>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9240D1F-33B0-D354-E95E-C5252E63A4B1}"/>
              </a:ext>
            </a:extLst>
          </p:cNvPr>
          <p:cNvSpPr txBox="1">
            <a:spLocks/>
          </p:cNvSpPr>
          <p:nvPr/>
        </p:nvSpPr>
        <p:spPr>
          <a:xfrm>
            <a:off x="1527566" y="5376929"/>
            <a:ext cx="1332913" cy="265520"/>
          </a:xfrm>
          <a:prstGeom prst="rect">
            <a:avLst/>
          </a:prstGeom>
          <a:noFill/>
        </p:spPr>
        <p:txBody>
          <a:bodyPr wrap="square" lIns="0" tIns="0" rIns="0" bIns="0" rtlCol="0">
            <a:noAutofit/>
          </a:bodyPr>
          <a:lstStyle/>
          <a:p>
            <a:pPr defTabSz="914400">
              <a:defRPr/>
            </a:pPr>
            <a:r>
              <a:rPr lang="pt-BR" sz="1050" b="1" kern="0" dirty="0">
                <a:solidFill>
                  <a:schemeClr val="accent3"/>
                </a:solidFill>
              </a:rPr>
              <a:t>Luana Bastos Ferraz</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dirty="0">
                <a:ln>
                  <a:noFill/>
                </a:ln>
                <a:solidFill>
                  <a:prstClr val="black"/>
                </a:solidFill>
                <a:effectLst/>
                <a:uLnTx/>
                <a:uFillTx/>
              </a:rPr>
              <a:t>Jurídico, Jan/24</a:t>
            </a:r>
          </a:p>
        </p:txBody>
      </p:sp>
      <p:pic>
        <p:nvPicPr>
          <p:cNvPr id="1068" name="Picture 44" descr="Luana Bastos Ferraz">
            <a:extLst>
              <a:ext uri="{FF2B5EF4-FFF2-40B4-BE49-F238E27FC236}">
                <a16:creationId xmlns:a16="http://schemas.microsoft.com/office/drawing/2014/main" id="{4A842CDE-C91E-CC18-F5D8-CEAFE78ACDC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415" y="5175577"/>
            <a:ext cx="746619" cy="695980"/>
          </a:xfrm>
          <a:prstGeom prst="ellipse">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C304704E-0D8D-CD4C-A725-736E3BB952EE}"/>
              </a:ext>
            </a:extLst>
          </p:cNvPr>
          <p:cNvSpPr/>
          <p:nvPr/>
        </p:nvSpPr>
        <p:spPr>
          <a:xfrm>
            <a:off x="1044399" y="5581017"/>
            <a:ext cx="325372" cy="268986"/>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+10</a:t>
            </a:r>
          </a:p>
        </p:txBody>
      </p:sp>
      <p:sp>
        <p:nvSpPr>
          <p:cNvPr id="19" name="Rectangle: Rounded Corners 18">
            <a:extLst>
              <a:ext uri="{FF2B5EF4-FFF2-40B4-BE49-F238E27FC236}">
                <a16:creationId xmlns:a16="http://schemas.microsoft.com/office/drawing/2014/main" id="{D40CB9B0-C11E-F684-6A26-4A591937BB24}"/>
              </a:ext>
            </a:extLst>
          </p:cNvPr>
          <p:cNvSpPr/>
          <p:nvPr/>
        </p:nvSpPr>
        <p:spPr>
          <a:xfrm>
            <a:off x="4707034" y="4505608"/>
            <a:ext cx="4659632" cy="193368"/>
          </a:xfrm>
          <a:prstGeom prst="round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2" name="Rectangle: Rounded Corners 21">
            <a:extLst>
              <a:ext uri="{FF2B5EF4-FFF2-40B4-BE49-F238E27FC236}">
                <a16:creationId xmlns:a16="http://schemas.microsoft.com/office/drawing/2014/main" id="{BC2148D3-4F19-E664-A066-E46DC4E67E41}"/>
              </a:ext>
            </a:extLst>
          </p:cNvPr>
          <p:cNvSpPr/>
          <p:nvPr/>
        </p:nvSpPr>
        <p:spPr>
          <a:xfrm>
            <a:off x="9448800" y="4505608"/>
            <a:ext cx="312841" cy="193368"/>
          </a:xfrm>
          <a:prstGeom prst="roundRect">
            <a:avLst/>
          </a:pr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3" name="Retângulo: Cantos Arredondados 2">
            <a:extLst>
              <a:ext uri="{FF2B5EF4-FFF2-40B4-BE49-F238E27FC236}">
                <a16:creationId xmlns:a16="http://schemas.microsoft.com/office/drawing/2014/main" id="{9287A4BE-C865-2B58-0580-71247A31A4FE}"/>
              </a:ext>
            </a:extLst>
          </p:cNvPr>
          <p:cNvSpPr>
            <a:spLocks/>
          </p:cNvSpPr>
          <p:nvPr/>
        </p:nvSpPr>
        <p:spPr>
          <a:xfrm>
            <a:off x="8870155" y="4819887"/>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Diretor de Negócios</a:t>
            </a:r>
          </a:p>
          <a:p>
            <a:pPr algn="ctr"/>
            <a:r>
              <a:rPr lang="pt-BR" sz="600" dirty="0" err="1">
                <a:solidFill>
                  <a:schemeClr val="bg1">
                    <a:lumMod val="50000"/>
                  </a:schemeClr>
                </a:solidFill>
                <a:latin typeface="+mj-lt"/>
              </a:rPr>
              <a:t>Ago</a:t>
            </a:r>
            <a:r>
              <a:rPr lang="pt-BR" sz="600" dirty="0">
                <a:solidFill>
                  <a:schemeClr val="bg1">
                    <a:lumMod val="50000"/>
                  </a:schemeClr>
                </a:solidFill>
                <a:latin typeface="+mj-lt"/>
              </a:rPr>
              <a:t>/22 - Presente</a:t>
            </a:r>
          </a:p>
        </p:txBody>
      </p:sp>
      <p:sp>
        <p:nvSpPr>
          <p:cNvPr id="24" name="Retângulo: Cantos Arredondados 2">
            <a:extLst>
              <a:ext uri="{FF2B5EF4-FFF2-40B4-BE49-F238E27FC236}">
                <a16:creationId xmlns:a16="http://schemas.microsoft.com/office/drawing/2014/main" id="{D2B95E6D-653D-A6B3-27D6-F291693C19F5}"/>
              </a:ext>
            </a:extLst>
          </p:cNvPr>
          <p:cNvSpPr>
            <a:spLocks/>
          </p:cNvSpPr>
          <p:nvPr/>
        </p:nvSpPr>
        <p:spPr>
          <a:xfrm>
            <a:off x="6637503" y="4819887"/>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Diretor Comercial</a:t>
            </a:r>
          </a:p>
          <a:p>
            <a:pPr algn="ctr"/>
            <a:r>
              <a:rPr lang="pt-BR" sz="600" dirty="0">
                <a:solidFill>
                  <a:schemeClr val="bg1">
                    <a:lumMod val="50000"/>
                  </a:schemeClr>
                </a:solidFill>
                <a:latin typeface="+mj-lt"/>
              </a:rPr>
              <a:t>Jul/2006 – Jul/2022</a:t>
            </a:r>
          </a:p>
        </p:txBody>
      </p:sp>
      <p:pic>
        <p:nvPicPr>
          <p:cNvPr id="25" name="Picture 24">
            <a:extLst>
              <a:ext uri="{FF2B5EF4-FFF2-40B4-BE49-F238E27FC236}">
                <a16:creationId xmlns:a16="http://schemas.microsoft.com/office/drawing/2014/main" id="{A456D7D4-4FA8-CB5A-52D6-B3C76EB098B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453588" y="4323601"/>
            <a:ext cx="276067" cy="99955"/>
          </a:xfrm>
          <a:prstGeom prst="rect">
            <a:avLst/>
          </a:prstGeom>
        </p:spPr>
      </p:pic>
      <p:sp>
        <p:nvSpPr>
          <p:cNvPr id="26" name="Retângulo: Cantos Arredondados 2">
            <a:extLst>
              <a:ext uri="{FF2B5EF4-FFF2-40B4-BE49-F238E27FC236}">
                <a16:creationId xmlns:a16="http://schemas.microsoft.com/office/drawing/2014/main" id="{D7214592-1860-BC30-DB17-1B31BA2662CD}"/>
              </a:ext>
            </a:extLst>
          </p:cNvPr>
          <p:cNvSpPr>
            <a:spLocks/>
          </p:cNvSpPr>
          <p:nvPr/>
        </p:nvSpPr>
        <p:spPr>
          <a:xfrm>
            <a:off x="11354715" y="4687120"/>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600" b="1" dirty="0">
                <a:solidFill>
                  <a:schemeClr val="bg1">
                    <a:lumMod val="50000"/>
                  </a:schemeClr>
                </a:solidFill>
                <a:latin typeface="+mj-lt"/>
              </a:rPr>
              <a:t>Pós Graduação</a:t>
            </a:r>
          </a:p>
        </p:txBody>
      </p:sp>
      <p:pic>
        <p:nvPicPr>
          <p:cNvPr id="27" name="Graphic 26">
            <a:extLst>
              <a:ext uri="{FF2B5EF4-FFF2-40B4-BE49-F238E27FC236}">
                <a16:creationId xmlns:a16="http://schemas.microsoft.com/office/drawing/2014/main" id="{9FB2E9C5-8E92-DEB8-E902-5CA15C7385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97337" y="4257396"/>
            <a:ext cx="211624" cy="174950"/>
          </a:xfrm>
          <a:prstGeom prst="rect">
            <a:avLst/>
          </a:prstGeom>
        </p:spPr>
      </p:pic>
      <p:sp>
        <p:nvSpPr>
          <p:cNvPr id="28" name="Retângulo: Cantos Arredondados 2">
            <a:extLst>
              <a:ext uri="{FF2B5EF4-FFF2-40B4-BE49-F238E27FC236}">
                <a16:creationId xmlns:a16="http://schemas.microsoft.com/office/drawing/2014/main" id="{229F9F81-FE74-541A-5FB7-CFACC71E5AB2}"/>
              </a:ext>
            </a:extLst>
          </p:cNvPr>
          <p:cNvSpPr>
            <a:spLocks/>
          </p:cNvSpPr>
          <p:nvPr/>
        </p:nvSpPr>
        <p:spPr>
          <a:xfrm>
            <a:off x="10711323" y="4410869"/>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700" b="1" dirty="0" err="1">
                <a:solidFill>
                  <a:schemeClr val="bg1">
                    <a:lumMod val="50000"/>
                  </a:schemeClr>
                </a:solidFill>
                <a:latin typeface="+mj-lt"/>
              </a:rPr>
              <a:t>n.a</a:t>
            </a:r>
            <a:r>
              <a:rPr lang="pt-BR" sz="700" b="1" dirty="0">
                <a:solidFill>
                  <a:schemeClr val="bg1">
                    <a:lumMod val="50000"/>
                  </a:schemeClr>
                </a:solidFill>
                <a:latin typeface="+mj-lt"/>
              </a:rPr>
              <a:t>.</a:t>
            </a:r>
            <a:endParaRPr lang="pt-BR" sz="700" dirty="0">
              <a:solidFill>
                <a:schemeClr val="bg1">
                  <a:lumMod val="50000"/>
                </a:schemeClr>
              </a:solidFill>
              <a:latin typeface="+mj-lt"/>
            </a:endParaRPr>
          </a:p>
        </p:txBody>
      </p:sp>
      <p:sp>
        <p:nvSpPr>
          <p:cNvPr id="30" name="Retângulo: Cantos Arredondados 2">
            <a:extLst>
              <a:ext uri="{FF2B5EF4-FFF2-40B4-BE49-F238E27FC236}">
                <a16:creationId xmlns:a16="http://schemas.microsoft.com/office/drawing/2014/main" id="{E27E4EA3-480A-C22D-2E24-A4A982014A8E}"/>
              </a:ext>
            </a:extLst>
          </p:cNvPr>
          <p:cNvSpPr>
            <a:spLocks/>
          </p:cNvSpPr>
          <p:nvPr/>
        </p:nvSpPr>
        <p:spPr>
          <a:xfrm>
            <a:off x="10093627" y="4410869"/>
            <a:ext cx="496868"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700" b="1" dirty="0" err="1">
                <a:solidFill>
                  <a:schemeClr val="bg1">
                    <a:lumMod val="50000"/>
                  </a:schemeClr>
                </a:solidFill>
                <a:latin typeface="+mj-lt"/>
              </a:rPr>
              <a:t>n.a</a:t>
            </a:r>
            <a:r>
              <a:rPr lang="pt-BR" sz="700" b="1" dirty="0">
                <a:solidFill>
                  <a:schemeClr val="bg1">
                    <a:lumMod val="50000"/>
                  </a:schemeClr>
                </a:solidFill>
                <a:latin typeface="+mj-lt"/>
              </a:rPr>
              <a:t>.</a:t>
            </a:r>
            <a:endParaRPr lang="pt-BR" sz="700" dirty="0">
              <a:solidFill>
                <a:schemeClr val="bg1">
                  <a:lumMod val="50000"/>
                </a:schemeClr>
              </a:solidFill>
              <a:latin typeface="+mj-lt"/>
            </a:endParaRPr>
          </a:p>
        </p:txBody>
      </p:sp>
      <p:grpSp>
        <p:nvGrpSpPr>
          <p:cNvPr id="34" name="Group 33">
            <a:extLst>
              <a:ext uri="{FF2B5EF4-FFF2-40B4-BE49-F238E27FC236}">
                <a16:creationId xmlns:a16="http://schemas.microsoft.com/office/drawing/2014/main" id="{D6A6D62E-3F37-7A11-FDC3-B875E1146C64}"/>
              </a:ext>
            </a:extLst>
          </p:cNvPr>
          <p:cNvGrpSpPr>
            <a:grpSpLocks/>
          </p:cNvGrpSpPr>
          <p:nvPr/>
        </p:nvGrpSpPr>
        <p:grpSpPr>
          <a:xfrm>
            <a:off x="7728444" y="5175578"/>
            <a:ext cx="746619" cy="695979"/>
            <a:chOff x="3573102" y="5055444"/>
            <a:chExt cx="914400" cy="914400"/>
          </a:xfrm>
        </p:grpSpPr>
        <p:sp>
          <p:nvSpPr>
            <p:cNvPr id="33" name="Oval 32">
              <a:extLst>
                <a:ext uri="{FF2B5EF4-FFF2-40B4-BE49-F238E27FC236}">
                  <a16:creationId xmlns:a16="http://schemas.microsoft.com/office/drawing/2014/main" id="{AFD412CE-BD1F-CDCF-DF64-25CF86EA4741}"/>
                </a:ext>
              </a:extLst>
            </p:cNvPr>
            <p:cNvSpPr/>
            <p:nvPr/>
          </p:nvSpPr>
          <p:spPr>
            <a:xfrm>
              <a:off x="3573102" y="5055444"/>
              <a:ext cx="914400" cy="914400"/>
            </a:xfrm>
            <a:prstGeom prst="ellipse">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32" name="Graphic 31" descr="User outline">
              <a:extLst>
                <a:ext uri="{FF2B5EF4-FFF2-40B4-BE49-F238E27FC236}">
                  <a16:creationId xmlns:a16="http://schemas.microsoft.com/office/drawing/2014/main" id="{9A0102B2-58CD-E371-8847-6AF59A55FD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00322" y="5182664"/>
              <a:ext cx="659960" cy="659960"/>
            </a:xfrm>
            <a:prstGeom prst="rect">
              <a:avLst/>
            </a:prstGeom>
          </p:spPr>
        </p:pic>
      </p:grpSp>
      <p:sp>
        <p:nvSpPr>
          <p:cNvPr id="35" name="Retângulo: Cantos Arredondados 2">
            <a:extLst>
              <a:ext uri="{FF2B5EF4-FFF2-40B4-BE49-F238E27FC236}">
                <a16:creationId xmlns:a16="http://schemas.microsoft.com/office/drawing/2014/main" id="{C0272EF7-5C88-9D6A-7D53-6EF2B2EC2B0C}"/>
              </a:ext>
            </a:extLst>
          </p:cNvPr>
          <p:cNvSpPr>
            <a:spLocks/>
          </p:cNvSpPr>
          <p:nvPr/>
        </p:nvSpPr>
        <p:spPr>
          <a:xfrm>
            <a:off x="1779000" y="4893274"/>
            <a:ext cx="968255" cy="210547"/>
          </a:xfrm>
          <a:prstGeom prst="roundRect">
            <a:avLst>
              <a:gd name="adj" fmla="val 0"/>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pt-BR" sz="600" dirty="0">
                <a:solidFill>
                  <a:schemeClr val="bg1">
                    <a:lumMod val="50000"/>
                  </a:schemeClr>
                </a:solidFill>
                <a:latin typeface="+mj-lt"/>
              </a:rPr>
              <a:t>Anos de experiência</a:t>
            </a:r>
          </a:p>
        </p:txBody>
      </p:sp>
      <p:grpSp>
        <p:nvGrpSpPr>
          <p:cNvPr id="37" name="Group 36">
            <a:extLst>
              <a:ext uri="{FF2B5EF4-FFF2-40B4-BE49-F238E27FC236}">
                <a16:creationId xmlns:a16="http://schemas.microsoft.com/office/drawing/2014/main" id="{09D3DD5D-0648-7085-4E0D-E52ED13D8CEF}"/>
              </a:ext>
            </a:extLst>
          </p:cNvPr>
          <p:cNvGrpSpPr/>
          <p:nvPr/>
        </p:nvGrpSpPr>
        <p:grpSpPr>
          <a:xfrm>
            <a:off x="8593844" y="5235567"/>
            <a:ext cx="3236494" cy="576000"/>
            <a:chOff x="8832501" y="5257751"/>
            <a:chExt cx="3236494" cy="576000"/>
          </a:xfrm>
        </p:grpSpPr>
        <p:sp>
          <p:nvSpPr>
            <p:cNvPr id="39" name="TextBox 38">
              <a:extLst>
                <a:ext uri="{FF2B5EF4-FFF2-40B4-BE49-F238E27FC236}">
                  <a16:creationId xmlns:a16="http://schemas.microsoft.com/office/drawing/2014/main" id="{AA77CB59-FFD8-761C-D8BC-EA4003DE9C4A}"/>
                </a:ext>
              </a:extLst>
            </p:cNvPr>
            <p:cNvSpPr txBox="1">
              <a:spLocks/>
            </p:cNvSpPr>
            <p:nvPr/>
          </p:nvSpPr>
          <p:spPr>
            <a:xfrm>
              <a:off x="8832501" y="5401770"/>
              <a:ext cx="1332913" cy="265520"/>
            </a:xfrm>
            <a:prstGeom prst="rect">
              <a:avLst/>
            </a:prstGeom>
            <a:noFill/>
          </p:spPr>
          <p:txBody>
            <a:bodyPr wrap="square" lIns="0" tIns="0" rIns="0" bIns="0" rtlCol="0">
              <a:noAutofit/>
            </a:bodyPr>
            <a:lstStyle/>
            <a:p>
              <a:pPr defTabSz="914400">
                <a:defRPr/>
              </a:pPr>
              <a:r>
                <a:rPr lang="pt-BR" sz="1050" b="1" kern="0" dirty="0">
                  <a:solidFill>
                    <a:schemeClr val="accent3"/>
                  </a:solidFill>
                </a:rPr>
                <a:t>Marcio </a:t>
              </a:r>
              <a:r>
                <a:rPr lang="pt-BR" sz="1050" b="1" kern="0" dirty="0" err="1">
                  <a:solidFill>
                    <a:schemeClr val="accent3"/>
                  </a:solidFill>
                </a:rPr>
                <a:t>Lippa</a:t>
              </a:r>
              <a:endParaRPr lang="pt-BR" sz="1050" b="1" kern="0" dirty="0">
                <a:solidFill>
                  <a:schemeClr val="accent3"/>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dirty="0">
                  <a:ln>
                    <a:noFill/>
                  </a:ln>
                  <a:solidFill>
                    <a:prstClr val="black"/>
                  </a:solidFill>
                  <a:effectLst/>
                  <a:uLnTx/>
                  <a:uFillTx/>
                </a:rPr>
                <a:t>Gerente </a:t>
              </a:r>
              <a:r>
                <a:rPr kumimoji="0" lang="pt-BR" sz="800" b="0" i="1" u="none" strike="noStrike" kern="0" cap="none" spc="0" normalizeH="0" baseline="0" dirty="0" err="1">
                  <a:ln>
                    <a:noFill/>
                  </a:ln>
                  <a:solidFill>
                    <a:prstClr val="black"/>
                  </a:solidFill>
                  <a:effectLst/>
                  <a:uLnTx/>
                  <a:uFillTx/>
                </a:rPr>
                <a:t>Supply</a:t>
              </a:r>
              <a:r>
                <a:rPr kumimoji="0" lang="pt-BR" sz="800" b="0" i="1" u="none" strike="noStrike" kern="0" cap="none" spc="0" normalizeH="0" baseline="0" dirty="0">
                  <a:ln>
                    <a:noFill/>
                  </a:ln>
                  <a:solidFill>
                    <a:prstClr val="black"/>
                  </a:solidFill>
                  <a:effectLst/>
                  <a:uLnTx/>
                  <a:uFillTx/>
                </a:rPr>
                <a:t> Chain</a:t>
              </a:r>
            </a:p>
          </p:txBody>
        </p:sp>
        <p:sp>
          <p:nvSpPr>
            <p:cNvPr id="40" name="Rectangle 39">
              <a:extLst>
                <a:ext uri="{FF2B5EF4-FFF2-40B4-BE49-F238E27FC236}">
                  <a16:creationId xmlns:a16="http://schemas.microsoft.com/office/drawing/2014/main" id="{164CF0A9-3198-F18F-E395-FA622A443DA7}"/>
                </a:ext>
              </a:extLst>
            </p:cNvPr>
            <p:cNvSpPr>
              <a:spLocks noChangeAspect="1"/>
            </p:cNvSpPr>
            <p:nvPr/>
          </p:nvSpPr>
          <p:spPr>
            <a:xfrm>
              <a:off x="10072388" y="5257751"/>
              <a:ext cx="576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pt-BR" sz="3600" b="1" dirty="0">
                  <a:ln w="6350">
                    <a:solidFill>
                      <a:schemeClr val="accent2"/>
                    </a:solidFill>
                  </a:ln>
                  <a:solidFill>
                    <a:schemeClr val="bg1"/>
                  </a:solidFill>
                  <a:latin typeface="+mj-lt"/>
                </a:rPr>
                <a:t>+5</a:t>
              </a:r>
              <a:endParaRPr lang="pt-BR" sz="3600" dirty="0">
                <a:ln w="6350">
                  <a:solidFill>
                    <a:schemeClr val="accent2"/>
                  </a:solidFill>
                </a:ln>
                <a:solidFill>
                  <a:schemeClr val="bg1"/>
                </a:solidFill>
                <a:latin typeface="+mj-lt"/>
              </a:endParaRPr>
            </a:p>
          </p:txBody>
        </p:sp>
        <p:sp>
          <p:nvSpPr>
            <p:cNvPr id="41" name="Rectangle 40">
              <a:extLst>
                <a:ext uri="{FF2B5EF4-FFF2-40B4-BE49-F238E27FC236}">
                  <a16:creationId xmlns:a16="http://schemas.microsoft.com/office/drawing/2014/main" id="{5F4303FF-ADA1-DEDB-11D7-45D725EF368F}"/>
                </a:ext>
              </a:extLst>
            </p:cNvPr>
            <p:cNvSpPr/>
            <p:nvPr/>
          </p:nvSpPr>
          <p:spPr>
            <a:xfrm>
              <a:off x="10682842" y="5411680"/>
              <a:ext cx="1386153" cy="358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pt-BR" sz="900" b="1" dirty="0">
                  <a:solidFill>
                    <a:schemeClr val="accent2"/>
                  </a:solidFill>
                  <a:latin typeface="+mj-lt"/>
                </a:rPr>
                <a:t>Anos de experiência no setor de Energia</a:t>
              </a:r>
            </a:p>
          </p:txBody>
        </p:sp>
      </p:grpSp>
      <p:pic>
        <p:nvPicPr>
          <p:cNvPr id="38" name="Picture 2" descr="André Toniolo">
            <a:extLst>
              <a:ext uri="{FF2B5EF4-FFF2-40B4-BE49-F238E27FC236}">
                <a16:creationId xmlns:a16="http://schemas.microsoft.com/office/drawing/2014/main" id="{C0EA5D78-0614-88DB-0DC7-683050C380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1620" y="5175578"/>
            <a:ext cx="746619" cy="695979"/>
          </a:xfrm>
          <a:prstGeom prst="ellipse">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F556E8AD-0399-8E83-13C8-196C19AADD56}"/>
              </a:ext>
            </a:extLst>
          </p:cNvPr>
          <p:cNvSpPr>
            <a:spLocks noChangeAspect="1"/>
          </p:cNvSpPr>
          <p:nvPr/>
        </p:nvSpPr>
        <p:spPr>
          <a:xfrm>
            <a:off x="5472188" y="5235567"/>
            <a:ext cx="576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pt-BR" sz="3600" b="1" dirty="0">
                <a:ln w="6350">
                  <a:solidFill>
                    <a:schemeClr val="accent2"/>
                  </a:solidFill>
                </a:ln>
                <a:solidFill>
                  <a:schemeClr val="bg1"/>
                </a:solidFill>
                <a:latin typeface="+mj-lt"/>
              </a:rPr>
              <a:t>+8</a:t>
            </a:r>
            <a:endParaRPr lang="pt-BR" sz="3600" dirty="0">
              <a:ln w="6350">
                <a:solidFill>
                  <a:schemeClr val="accent2"/>
                </a:solidFill>
              </a:ln>
              <a:solidFill>
                <a:schemeClr val="bg1"/>
              </a:solidFill>
              <a:latin typeface="+mj-lt"/>
            </a:endParaRPr>
          </a:p>
        </p:txBody>
      </p:sp>
      <p:sp>
        <p:nvSpPr>
          <p:cNvPr id="44" name="Rectangle 43">
            <a:extLst>
              <a:ext uri="{FF2B5EF4-FFF2-40B4-BE49-F238E27FC236}">
                <a16:creationId xmlns:a16="http://schemas.microsoft.com/office/drawing/2014/main" id="{F1914E6A-67E8-6FE9-823F-152A375FF2A9}"/>
              </a:ext>
            </a:extLst>
          </p:cNvPr>
          <p:cNvSpPr/>
          <p:nvPr/>
        </p:nvSpPr>
        <p:spPr>
          <a:xfrm>
            <a:off x="6056636" y="5344231"/>
            <a:ext cx="1386153" cy="358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pt-BR" sz="900" b="1" dirty="0">
                <a:solidFill>
                  <a:schemeClr val="accent2"/>
                </a:solidFill>
                <a:latin typeface="+mj-lt"/>
              </a:rPr>
              <a:t>Anos de experiência no setor de Energia</a:t>
            </a:r>
          </a:p>
        </p:txBody>
      </p:sp>
      <p:sp>
        <p:nvSpPr>
          <p:cNvPr id="45" name="TextBox 44">
            <a:extLst>
              <a:ext uri="{FF2B5EF4-FFF2-40B4-BE49-F238E27FC236}">
                <a16:creationId xmlns:a16="http://schemas.microsoft.com/office/drawing/2014/main" id="{26B53F39-3C88-CAD8-BC42-C18247015D5D}"/>
              </a:ext>
            </a:extLst>
          </p:cNvPr>
          <p:cNvSpPr txBox="1">
            <a:spLocks/>
          </p:cNvSpPr>
          <p:nvPr/>
        </p:nvSpPr>
        <p:spPr>
          <a:xfrm>
            <a:off x="4181245" y="5390807"/>
            <a:ext cx="1332913" cy="265520"/>
          </a:xfrm>
          <a:prstGeom prst="rect">
            <a:avLst/>
          </a:prstGeom>
          <a:noFill/>
        </p:spPr>
        <p:txBody>
          <a:bodyPr wrap="square" lIns="0" tIns="0" rIns="0" bIns="0" rtlCol="0">
            <a:noAutofit/>
          </a:bodyPr>
          <a:lstStyle/>
          <a:p>
            <a:pPr defTabSz="914400">
              <a:defRPr/>
            </a:pPr>
            <a:r>
              <a:rPr lang="pt-BR" sz="1050" b="1" kern="0" dirty="0">
                <a:solidFill>
                  <a:schemeClr val="accent3"/>
                </a:solidFill>
              </a:rPr>
              <a:t>Andre Toniolo</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dirty="0">
                <a:ln>
                  <a:noFill/>
                </a:ln>
                <a:solidFill>
                  <a:prstClr val="black"/>
                </a:solidFill>
                <a:effectLst/>
                <a:uLnTx/>
                <a:uFillTx/>
              </a:rPr>
              <a:t>Gerente de Engenharia</a:t>
            </a:r>
          </a:p>
        </p:txBody>
      </p:sp>
      <p:sp>
        <p:nvSpPr>
          <p:cNvPr id="47" name="Oval 46">
            <a:extLst>
              <a:ext uri="{FF2B5EF4-FFF2-40B4-BE49-F238E27FC236}">
                <a16:creationId xmlns:a16="http://schemas.microsoft.com/office/drawing/2014/main" id="{FE620E88-DD07-B46D-1ED8-04AFE7688EDA}"/>
              </a:ext>
            </a:extLst>
          </p:cNvPr>
          <p:cNvSpPr/>
          <p:nvPr/>
        </p:nvSpPr>
        <p:spPr>
          <a:xfrm>
            <a:off x="3805287" y="5581017"/>
            <a:ext cx="325372" cy="268986"/>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+8</a:t>
            </a:r>
          </a:p>
        </p:txBody>
      </p:sp>
      <p:sp>
        <p:nvSpPr>
          <p:cNvPr id="48" name="Oval 47">
            <a:extLst>
              <a:ext uri="{FF2B5EF4-FFF2-40B4-BE49-F238E27FC236}">
                <a16:creationId xmlns:a16="http://schemas.microsoft.com/office/drawing/2014/main" id="{87CD6401-01B5-D69B-785B-552C971CC501}"/>
              </a:ext>
            </a:extLst>
          </p:cNvPr>
          <p:cNvSpPr/>
          <p:nvPr/>
        </p:nvSpPr>
        <p:spPr>
          <a:xfrm>
            <a:off x="8270922" y="5581017"/>
            <a:ext cx="325372" cy="268986"/>
          </a:xfrm>
          <a:prstGeom prst="ellipse">
            <a:avLst/>
          </a:prstGeom>
          <a:solidFill>
            <a:srgbClr val="9E9E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dirty="0">
                <a:solidFill>
                  <a:schemeClr val="bg1"/>
                </a:solidFill>
                <a:latin typeface="+mj-lt"/>
              </a:rPr>
              <a:t>+30</a:t>
            </a:r>
          </a:p>
        </p:txBody>
      </p:sp>
      <p:sp>
        <p:nvSpPr>
          <p:cNvPr id="8" name="Retângulo 5">
            <a:extLst>
              <a:ext uri="{FF2B5EF4-FFF2-40B4-BE49-F238E27FC236}">
                <a16:creationId xmlns:a16="http://schemas.microsoft.com/office/drawing/2014/main" id="{4566AB5C-1025-BF6F-F6A3-496A1E272AA4}"/>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2" name="TextBox 1">
            <a:extLst>
              <a:ext uri="{FF2B5EF4-FFF2-40B4-BE49-F238E27FC236}">
                <a16:creationId xmlns:a16="http://schemas.microsoft.com/office/drawing/2014/main" id="{B72EC9ED-980E-E77C-C0DA-9353439D89A3}"/>
              </a:ext>
            </a:extLst>
          </p:cNvPr>
          <p:cNvSpPr txBox="1">
            <a:spLocks/>
          </p:cNvSpPr>
          <p:nvPr/>
        </p:nvSpPr>
        <p:spPr>
          <a:xfrm>
            <a:off x="2808689" y="1589917"/>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Morgan Stanley</a:t>
            </a:r>
          </a:p>
        </p:txBody>
      </p:sp>
      <p:sp>
        <p:nvSpPr>
          <p:cNvPr id="5" name="TextBox 4">
            <a:extLst>
              <a:ext uri="{FF2B5EF4-FFF2-40B4-BE49-F238E27FC236}">
                <a16:creationId xmlns:a16="http://schemas.microsoft.com/office/drawing/2014/main" id="{D73802AA-698F-9C7D-E43E-3707D0FCBE56}"/>
              </a:ext>
            </a:extLst>
          </p:cNvPr>
          <p:cNvSpPr txBox="1">
            <a:spLocks/>
          </p:cNvSpPr>
          <p:nvPr/>
        </p:nvSpPr>
        <p:spPr>
          <a:xfrm>
            <a:off x="3904102" y="1589917"/>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Tarpon</a:t>
            </a:r>
          </a:p>
        </p:txBody>
      </p:sp>
      <p:sp>
        <p:nvSpPr>
          <p:cNvPr id="11" name="TextBox 10">
            <a:extLst>
              <a:ext uri="{FF2B5EF4-FFF2-40B4-BE49-F238E27FC236}">
                <a16:creationId xmlns:a16="http://schemas.microsoft.com/office/drawing/2014/main" id="{531B24D1-83FA-40DF-CC1A-9E3BF0DE812C}"/>
              </a:ext>
            </a:extLst>
          </p:cNvPr>
          <p:cNvSpPr txBox="1">
            <a:spLocks/>
          </p:cNvSpPr>
          <p:nvPr/>
        </p:nvSpPr>
        <p:spPr>
          <a:xfrm>
            <a:off x="4927389" y="1589917"/>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COX</a:t>
            </a:r>
          </a:p>
        </p:txBody>
      </p:sp>
      <p:sp>
        <p:nvSpPr>
          <p:cNvPr id="12" name="TextBox 11">
            <a:extLst>
              <a:ext uri="{FF2B5EF4-FFF2-40B4-BE49-F238E27FC236}">
                <a16:creationId xmlns:a16="http://schemas.microsoft.com/office/drawing/2014/main" id="{FB24F8F1-E38B-AEA4-1A2C-03572ADE7914}"/>
              </a:ext>
            </a:extLst>
          </p:cNvPr>
          <p:cNvSpPr txBox="1">
            <a:spLocks/>
          </p:cNvSpPr>
          <p:nvPr/>
        </p:nvSpPr>
        <p:spPr>
          <a:xfrm>
            <a:off x="6016091" y="1589917"/>
            <a:ext cx="814481" cy="155812"/>
          </a:xfrm>
          <a:prstGeom prst="rect">
            <a:avLst/>
          </a:prstGeom>
          <a:noFill/>
        </p:spPr>
        <p:txBody>
          <a:bodyPr wrap="square" lIns="0" tIns="0" rIns="0" bIns="0" rtlCol="0">
            <a:noAutofit/>
          </a:bodyPr>
          <a:lstStyle/>
          <a:p>
            <a:pPr algn="ctr" defTabSz="914400">
              <a:defRPr/>
            </a:pPr>
            <a:r>
              <a:rPr lang="pt-BR" sz="700" kern="0" dirty="0" err="1">
                <a:solidFill>
                  <a:prstClr val="black"/>
                </a:solidFill>
              </a:rPr>
              <a:t>Arbela</a:t>
            </a:r>
            <a:endParaRPr lang="pt-BR" sz="700" kern="0" dirty="0">
              <a:solidFill>
                <a:prstClr val="black"/>
              </a:solidFill>
            </a:endParaRPr>
          </a:p>
        </p:txBody>
      </p:sp>
      <p:sp>
        <p:nvSpPr>
          <p:cNvPr id="14" name="TextBox 13">
            <a:extLst>
              <a:ext uri="{FF2B5EF4-FFF2-40B4-BE49-F238E27FC236}">
                <a16:creationId xmlns:a16="http://schemas.microsoft.com/office/drawing/2014/main" id="{53E6C917-AB83-49CF-5270-F7D3890A1F84}"/>
              </a:ext>
            </a:extLst>
          </p:cNvPr>
          <p:cNvSpPr txBox="1">
            <a:spLocks/>
          </p:cNvSpPr>
          <p:nvPr/>
        </p:nvSpPr>
        <p:spPr>
          <a:xfrm>
            <a:off x="7378936" y="1589917"/>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Log-In</a:t>
            </a:r>
          </a:p>
        </p:txBody>
      </p:sp>
      <p:sp>
        <p:nvSpPr>
          <p:cNvPr id="18" name="TextBox 17">
            <a:extLst>
              <a:ext uri="{FF2B5EF4-FFF2-40B4-BE49-F238E27FC236}">
                <a16:creationId xmlns:a16="http://schemas.microsoft.com/office/drawing/2014/main" id="{A586A5CF-F787-3346-01D4-FAA346A840B3}"/>
              </a:ext>
            </a:extLst>
          </p:cNvPr>
          <p:cNvSpPr txBox="1">
            <a:spLocks/>
          </p:cNvSpPr>
          <p:nvPr/>
        </p:nvSpPr>
        <p:spPr>
          <a:xfrm>
            <a:off x="8268707" y="1589917"/>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CCR</a:t>
            </a:r>
          </a:p>
        </p:txBody>
      </p:sp>
      <p:sp>
        <p:nvSpPr>
          <p:cNvPr id="20" name="TextBox 19">
            <a:extLst>
              <a:ext uri="{FF2B5EF4-FFF2-40B4-BE49-F238E27FC236}">
                <a16:creationId xmlns:a16="http://schemas.microsoft.com/office/drawing/2014/main" id="{D12ABA13-B4AB-CED3-4FFE-9004DC5E53D7}"/>
              </a:ext>
            </a:extLst>
          </p:cNvPr>
          <p:cNvSpPr txBox="1">
            <a:spLocks/>
          </p:cNvSpPr>
          <p:nvPr/>
        </p:nvSpPr>
        <p:spPr>
          <a:xfrm>
            <a:off x="8995238" y="1589917"/>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Santos Brasil</a:t>
            </a:r>
          </a:p>
        </p:txBody>
      </p:sp>
      <p:sp>
        <p:nvSpPr>
          <p:cNvPr id="21" name="TextBox 20">
            <a:extLst>
              <a:ext uri="{FF2B5EF4-FFF2-40B4-BE49-F238E27FC236}">
                <a16:creationId xmlns:a16="http://schemas.microsoft.com/office/drawing/2014/main" id="{78F710EA-6382-EFF5-3535-12024E14E85B}"/>
              </a:ext>
            </a:extLst>
          </p:cNvPr>
          <p:cNvSpPr txBox="1">
            <a:spLocks/>
          </p:cNvSpPr>
          <p:nvPr/>
        </p:nvSpPr>
        <p:spPr>
          <a:xfrm>
            <a:off x="6160922" y="2557843"/>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Soft </a:t>
            </a:r>
            <a:r>
              <a:rPr lang="pt-BR" sz="700" kern="0" dirty="0" err="1">
                <a:solidFill>
                  <a:prstClr val="black"/>
                </a:solidFill>
              </a:rPr>
              <a:t>Film</a:t>
            </a:r>
            <a:endParaRPr lang="pt-BR" sz="700" kern="0" dirty="0">
              <a:solidFill>
                <a:prstClr val="black"/>
              </a:solidFill>
            </a:endParaRPr>
          </a:p>
        </p:txBody>
      </p:sp>
      <p:sp>
        <p:nvSpPr>
          <p:cNvPr id="29" name="TextBox 28">
            <a:extLst>
              <a:ext uri="{FF2B5EF4-FFF2-40B4-BE49-F238E27FC236}">
                <a16:creationId xmlns:a16="http://schemas.microsoft.com/office/drawing/2014/main" id="{04BFB747-78AC-9DEC-D2AA-4F94FCDBD1B6}"/>
              </a:ext>
            </a:extLst>
          </p:cNvPr>
          <p:cNvSpPr txBox="1">
            <a:spLocks/>
          </p:cNvSpPr>
          <p:nvPr/>
        </p:nvSpPr>
        <p:spPr>
          <a:xfrm>
            <a:off x="8180757" y="2557843"/>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360</a:t>
            </a:r>
          </a:p>
        </p:txBody>
      </p:sp>
      <p:sp>
        <p:nvSpPr>
          <p:cNvPr id="31" name="TextBox 30">
            <a:extLst>
              <a:ext uri="{FF2B5EF4-FFF2-40B4-BE49-F238E27FC236}">
                <a16:creationId xmlns:a16="http://schemas.microsoft.com/office/drawing/2014/main" id="{9F59EB06-CC4B-64BC-3BF4-55367B8327A0}"/>
              </a:ext>
            </a:extLst>
          </p:cNvPr>
          <p:cNvSpPr txBox="1">
            <a:spLocks/>
          </p:cNvSpPr>
          <p:nvPr/>
        </p:nvSpPr>
        <p:spPr>
          <a:xfrm>
            <a:off x="3121629" y="3403129"/>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KPMG</a:t>
            </a:r>
          </a:p>
        </p:txBody>
      </p:sp>
      <p:sp>
        <p:nvSpPr>
          <p:cNvPr id="36" name="TextBox 35">
            <a:extLst>
              <a:ext uri="{FF2B5EF4-FFF2-40B4-BE49-F238E27FC236}">
                <a16:creationId xmlns:a16="http://schemas.microsoft.com/office/drawing/2014/main" id="{8E9DF75D-546B-AE95-C7AD-A39BE93E9378}"/>
              </a:ext>
            </a:extLst>
          </p:cNvPr>
          <p:cNvSpPr txBox="1">
            <a:spLocks/>
          </p:cNvSpPr>
          <p:nvPr/>
        </p:nvSpPr>
        <p:spPr>
          <a:xfrm>
            <a:off x="4272177" y="3403129"/>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JP Morgan</a:t>
            </a:r>
          </a:p>
        </p:txBody>
      </p:sp>
      <p:sp>
        <p:nvSpPr>
          <p:cNvPr id="42" name="TextBox 41">
            <a:extLst>
              <a:ext uri="{FF2B5EF4-FFF2-40B4-BE49-F238E27FC236}">
                <a16:creationId xmlns:a16="http://schemas.microsoft.com/office/drawing/2014/main" id="{66857747-FA03-9A4D-DF7D-081776526C14}"/>
              </a:ext>
            </a:extLst>
          </p:cNvPr>
          <p:cNvSpPr txBox="1">
            <a:spLocks/>
          </p:cNvSpPr>
          <p:nvPr/>
        </p:nvSpPr>
        <p:spPr>
          <a:xfrm>
            <a:off x="5088900" y="3403129"/>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Deutsche Bank</a:t>
            </a:r>
          </a:p>
        </p:txBody>
      </p:sp>
      <p:sp>
        <p:nvSpPr>
          <p:cNvPr id="46" name="TextBox 45">
            <a:extLst>
              <a:ext uri="{FF2B5EF4-FFF2-40B4-BE49-F238E27FC236}">
                <a16:creationId xmlns:a16="http://schemas.microsoft.com/office/drawing/2014/main" id="{2D598B85-16D9-C926-6184-D557DEF6F938}"/>
              </a:ext>
            </a:extLst>
          </p:cNvPr>
          <p:cNvSpPr txBox="1">
            <a:spLocks/>
          </p:cNvSpPr>
          <p:nvPr/>
        </p:nvSpPr>
        <p:spPr>
          <a:xfrm>
            <a:off x="6904684" y="3403129"/>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BTG</a:t>
            </a:r>
          </a:p>
        </p:txBody>
      </p:sp>
      <p:sp>
        <p:nvSpPr>
          <p:cNvPr id="49" name="TextBox 48">
            <a:extLst>
              <a:ext uri="{FF2B5EF4-FFF2-40B4-BE49-F238E27FC236}">
                <a16:creationId xmlns:a16="http://schemas.microsoft.com/office/drawing/2014/main" id="{1FE564F4-6E1E-A397-4428-DA3BB09C7B97}"/>
              </a:ext>
            </a:extLst>
          </p:cNvPr>
          <p:cNvSpPr txBox="1">
            <a:spLocks/>
          </p:cNvSpPr>
          <p:nvPr/>
        </p:nvSpPr>
        <p:spPr>
          <a:xfrm>
            <a:off x="8812855" y="3403129"/>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BNDES</a:t>
            </a:r>
          </a:p>
        </p:txBody>
      </p:sp>
      <p:sp>
        <p:nvSpPr>
          <p:cNvPr id="50" name="TextBox 49">
            <a:extLst>
              <a:ext uri="{FF2B5EF4-FFF2-40B4-BE49-F238E27FC236}">
                <a16:creationId xmlns:a16="http://schemas.microsoft.com/office/drawing/2014/main" id="{400539ED-B23A-3A39-18D2-D3E875802C34}"/>
              </a:ext>
            </a:extLst>
          </p:cNvPr>
          <p:cNvSpPr txBox="1">
            <a:spLocks/>
          </p:cNvSpPr>
          <p:nvPr/>
        </p:nvSpPr>
        <p:spPr>
          <a:xfrm>
            <a:off x="6904684" y="4317365"/>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Aldo</a:t>
            </a:r>
          </a:p>
        </p:txBody>
      </p:sp>
      <p:sp>
        <p:nvSpPr>
          <p:cNvPr id="51" name="TextBox 50">
            <a:extLst>
              <a:ext uri="{FF2B5EF4-FFF2-40B4-BE49-F238E27FC236}">
                <a16:creationId xmlns:a16="http://schemas.microsoft.com/office/drawing/2014/main" id="{58D5FAFE-0887-CF7A-BBD5-8CF5F051E0AE}"/>
              </a:ext>
            </a:extLst>
          </p:cNvPr>
          <p:cNvSpPr txBox="1">
            <a:spLocks/>
          </p:cNvSpPr>
          <p:nvPr/>
        </p:nvSpPr>
        <p:spPr>
          <a:xfrm>
            <a:off x="11216563" y="4529524"/>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PUCPR</a:t>
            </a:r>
          </a:p>
        </p:txBody>
      </p:sp>
      <p:sp>
        <p:nvSpPr>
          <p:cNvPr id="52" name="TextBox 51">
            <a:extLst>
              <a:ext uri="{FF2B5EF4-FFF2-40B4-BE49-F238E27FC236}">
                <a16:creationId xmlns:a16="http://schemas.microsoft.com/office/drawing/2014/main" id="{39F3EB88-5E83-C229-BCE6-9A4437DF1B8E}"/>
              </a:ext>
            </a:extLst>
          </p:cNvPr>
          <p:cNvSpPr txBox="1">
            <a:spLocks/>
          </p:cNvSpPr>
          <p:nvPr/>
        </p:nvSpPr>
        <p:spPr>
          <a:xfrm>
            <a:off x="11216563" y="3637622"/>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Harvard</a:t>
            </a:r>
          </a:p>
        </p:txBody>
      </p:sp>
      <p:sp>
        <p:nvSpPr>
          <p:cNvPr id="53" name="TextBox 52">
            <a:extLst>
              <a:ext uri="{FF2B5EF4-FFF2-40B4-BE49-F238E27FC236}">
                <a16:creationId xmlns:a16="http://schemas.microsoft.com/office/drawing/2014/main" id="{DCE526FB-3463-7FF4-64B2-34901713E8B3}"/>
              </a:ext>
            </a:extLst>
          </p:cNvPr>
          <p:cNvSpPr txBox="1">
            <a:spLocks/>
          </p:cNvSpPr>
          <p:nvPr/>
        </p:nvSpPr>
        <p:spPr>
          <a:xfrm>
            <a:off x="10566095" y="3637622"/>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IBMEC</a:t>
            </a:r>
          </a:p>
        </p:txBody>
      </p:sp>
      <p:sp>
        <p:nvSpPr>
          <p:cNvPr id="54" name="TextBox 53">
            <a:extLst>
              <a:ext uri="{FF2B5EF4-FFF2-40B4-BE49-F238E27FC236}">
                <a16:creationId xmlns:a16="http://schemas.microsoft.com/office/drawing/2014/main" id="{61E67A66-F68C-4F59-4A2F-77AEAC525FEA}"/>
              </a:ext>
            </a:extLst>
          </p:cNvPr>
          <p:cNvSpPr txBox="1">
            <a:spLocks/>
          </p:cNvSpPr>
          <p:nvPr/>
        </p:nvSpPr>
        <p:spPr>
          <a:xfrm>
            <a:off x="9927370" y="3637622"/>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FAAP</a:t>
            </a:r>
          </a:p>
        </p:txBody>
      </p:sp>
      <p:sp>
        <p:nvSpPr>
          <p:cNvPr id="56" name="TextBox 55">
            <a:extLst>
              <a:ext uri="{FF2B5EF4-FFF2-40B4-BE49-F238E27FC236}">
                <a16:creationId xmlns:a16="http://schemas.microsoft.com/office/drawing/2014/main" id="{402DFF63-8448-5D6D-8EC7-47E4C69F0FA5}"/>
              </a:ext>
            </a:extLst>
          </p:cNvPr>
          <p:cNvSpPr txBox="1">
            <a:spLocks/>
          </p:cNvSpPr>
          <p:nvPr/>
        </p:nvSpPr>
        <p:spPr>
          <a:xfrm>
            <a:off x="11216563" y="2765949"/>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FGV</a:t>
            </a:r>
          </a:p>
        </p:txBody>
      </p:sp>
      <p:sp>
        <p:nvSpPr>
          <p:cNvPr id="57" name="TextBox 56">
            <a:extLst>
              <a:ext uri="{FF2B5EF4-FFF2-40B4-BE49-F238E27FC236}">
                <a16:creationId xmlns:a16="http://schemas.microsoft.com/office/drawing/2014/main" id="{CABF8EDF-AF1C-230E-937C-F202023F3D60}"/>
              </a:ext>
            </a:extLst>
          </p:cNvPr>
          <p:cNvSpPr txBox="1">
            <a:spLocks/>
          </p:cNvSpPr>
          <p:nvPr/>
        </p:nvSpPr>
        <p:spPr>
          <a:xfrm>
            <a:off x="9927370" y="2765949"/>
            <a:ext cx="814481" cy="155812"/>
          </a:xfrm>
          <a:prstGeom prst="rect">
            <a:avLst/>
          </a:prstGeom>
          <a:noFill/>
        </p:spPr>
        <p:txBody>
          <a:bodyPr wrap="square" lIns="0" tIns="0" rIns="0" bIns="0" rtlCol="0">
            <a:noAutofit/>
          </a:bodyPr>
          <a:lstStyle/>
          <a:p>
            <a:pPr algn="ctr" defTabSz="914400">
              <a:defRPr/>
            </a:pPr>
            <a:r>
              <a:rPr lang="pt-BR" sz="700" kern="0" dirty="0" err="1">
                <a:solidFill>
                  <a:prstClr val="black"/>
                </a:solidFill>
              </a:rPr>
              <a:t>Tufts</a:t>
            </a:r>
            <a:endParaRPr lang="pt-BR" sz="700" kern="0" dirty="0">
              <a:solidFill>
                <a:prstClr val="black"/>
              </a:solidFill>
            </a:endParaRPr>
          </a:p>
        </p:txBody>
      </p:sp>
      <p:sp>
        <p:nvSpPr>
          <p:cNvPr id="58" name="TextBox 57">
            <a:extLst>
              <a:ext uri="{FF2B5EF4-FFF2-40B4-BE49-F238E27FC236}">
                <a16:creationId xmlns:a16="http://schemas.microsoft.com/office/drawing/2014/main" id="{1190F8FB-0DDA-B062-C60D-D5966A84AE91}"/>
              </a:ext>
            </a:extLst>
          </p:cNvPr>
          <p:cNvSpPr txBox="1">
            <a:spLocks/>
          </p:cNvSpPr>
          <p:nvPr/>
        </p:nvSpPr>
        <p:spPr>
          <a:xfrm>
            <a:off x="11216563" y="1927802"/>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FGV</a:t>
            </a:r>
          </a:p>
        </p:txBody>
      </p:sp>
      <p:sp>
        <p:nvSpPr>
          <p:cNvPr id="59" name="TextBox 58">
            <a:extLst>
              <a:ext uri="{FF2B5EF4-FFF2-40B4-BE49-F238E27FC236}">
                <a16:creationId xmlns:a16="http://schemas.microsoft.com/office/drawing/2014/main" id="{CD91B466-B2E9-74FD-5AA1-C80A7444BD6C}"/>
              </a:ext>
            </a:extLst>
          </p:cNvPr>
          <p:cNvSpPr txBox="1">
            <a:spLocks/>
          </p:cNvSpPr>
          <p:nvPr/>
        </p:nvSpPr>
        <p:spPr>
          <a:xfrm>
            <a:off x="10566095" y="1927802"/>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MIT</a:t>
            </a:r>
          </a:p>
        </p:txBody>
      </p:sp>
      <p:sp>
        <p:nvSpPr>
          <p:cNvPr id="60" name="TextBox 59">
            <a:extLst>
              <a:ext uri="{FF2B5EF4-FFF2-40B4-BE49-F238E27FC236}">
                <a16:creationId xmlns:a16="http://schemas.microsoft.com/office/drawing/2014/main" id="{2058EB11-CAA6-172D-5978-1A20D6C5E3A3}"/>
              </a:ext>
            </a:extLst>
          </p:cNvPr>
          <p:cNvSpPr txBox="1">
            <a:spLocks/>
          </p:cNvSpPr>
          <p:nvPr/>
        </p:nvSpPr>
        <p:spPr>
          <a:xfrm>
            <a:off x="9927370" y="1927802"/>
            <a:ext cx="814481" cy="155812"/>
          </a:xfrm>
          <a:prstGeom prst="rect">
            <a:avLst/>
          </a:prstGeom>
          <a:noFill/>
        </p:spPr>
        <p:txBody>
          <a:bodyPr wrap="square" lIns="0" tIns="0" rIns="0" bIns="0" rtlCol="0">
            <a:noAutofit/>
          </a:bodyPr>
          <a:lstStyle/>
          <a:p>
            <a:pPr algn="ctr" defTabSz="914400">
              <a:defRPr/>
            </a:pPr>
            <a:r>
              <a:rPr lang="pt-BR" sz="700" kern="0" dirty="0">
                <a:solidFill>
                  <a:prstClr val="black"/>
                </a:solidFill>
              </a:rPr>
              <a:t>USP</a:t>
            </a:r>
          </a:p>
        </p:txBody>
      </p:sp>
      <p:sp>
        <p:nvSpPr>
          <p:cNvPr id="55" name="Text Placeholder 9">
            <a:extLst>
              <a:ext uri="{FF2B5EF4-FFF2-40B4-BE49-F238E27FC236}">
                <a16:creationId xmlns:a16="http://schemas.microsoft.com/office/drawing/2014/main" id="{FB439DDB-6632-5E89-1521-30B803F62025}"/>
              </a:ext>
            </a:extLst>
          </p:cNvPr>
          <p:cNvSpPr txBox="1">
            <a:spLocks/>
          </p:cNvSpPr>
          <p:nvPr/>
        </p:nvSpPr>
        <p:spPr>
          <a:xfrm>
            <a:off x="165626" y="5920886"/>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 </a:t>
            </a:r>
          </a:p>
        </p:txBody>
      </p:sp>
    </p:spTree>
    <p:extLst>
      <p:ext uri="{BB962C8B-B14F-4D97-AF65-F5344CB8AC3E}">
        <p14:creationId xmlns:p14="http://schemas.microsoft.com/office/powerpoint/2010/main" val="278930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5">
            <a:extLst>
              <a:ext uri="{FF2B5EF4-FFF2-40B4-BE49-F238E27FC236}">
                <a16:creationId xmlns:a16="http://schemas.microsoft.com/office/drawing/2014/main" id="{53592CB7-5F6C-E116-FB3B-B8FA81D7456D}"/>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3" name="Text Placeholder 2">
            <a:extLst>
              <a:ext uri="{FF2B5EF4-FFF2-40B4-BE49-F238E27FC236}">
                <a16:creationId xmlns:a16="http://schemas.microsoft.com/office/drawing/2014/main" id="{DA40C70E-CBAD-315E-1013-83A511F92604}"/>
              </a:ext>
            </a:extLst>
          </p:cNvPr>
          <p:cNvSpPr>
            <a:spLocks noGrp="1"/>
          </p:cNvSpPr>
          <p:nvPr>
            <p:ph type="body" sz="quarter" idx="100"/>
          </p:nvPr>
        </p:nvSpPr>
        <p:spPr/>
        <p:txBody>
          <a:bodyPr/>
          <a:lstStyle/>
          <a:p>
            <a:endParaRPr lang="pt-BR" dirty="0"/>
          </a:p>
        </p:txBody>
      </p:sp>
      <p:sp>
        <p:nvSpPr>
          <p:cNvPr id="4" name="Title 3">
            <a:extLst>
              <a:ext uri="{FF2B5EF4-FFF2-40B4-BE49-F238E27FC236}">
                <a16:creationId xmlns:a16="http://schemas.microsoft.com/office/drawing/2014/main" id="{15F66029-B55D-BA9E-DAE2-264C44E53AE7}"/>
              </a:ext>
            </a:extLst>
          </p:cNvPr>
          <p:cNvSpPr>
            <a:spLocks noGrp="1"/>
          </p:cNvSpPr>
          <p:nvPr>
            <p:ph type="title"/>
          </p:nvPr>
        </p:nvSpPr>
        <p:spPr>
          <a:xfrm>
            <a:off x="389994" y="350739"/>
            <a:ext cx="11422960" cy="397032"/>
          </a:xfrm>
        </p:spPr>
        <p:txBody>
          <a:bodyPr/>
          <a:lstStyle/>
          <a:p>
            <a:r>
              <a:rPr lang="pt-BR" dirty="0"/>
              <a:t>Estrutura Acionária</a:t>
            </a:r>
          </a:p>
        </p:txBody>
      </p:sp>
      <p:sp>
        <p:nvSpPr>
          <p:cNvPr id="5" name="Rectangle: Rounded Corners 4">
            <a:extLst>
              <a:ext uri="{FF2B5EF4-FFF2-40B4-BE49-F238E27FC236}">
                <a16:creationId xmlns:a16="http://schemas.microsoft.com/office/drawing/2014/main" id="{31843402-EB02-DA69-BEAE-479C0FCA4B65}"/>
              </a:ext>
            </a:extLst>
          </p:cNvPr>
          <p:cNvSpPr>
            <a:spLocks/>
          </p:cNvSpPr>
          <p:nvPr/>
        </p:nvSpPr>
        <p:spPr>
          <a:xfrm>
            <a:off x="1970814" y="1494143"/>
            <a:ext cx="2042630" cy="9008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mj-lt"/>
              </a:rPr>
              <a:t>Membros da Família J. Safra</a:t>
            </a:r>
            <a:r>
              <a:rPr lang="pt-BR" sz="1200" b="1" baseline="30000" dirty="0">
                <a:solidFill>
                  <a:schemeClr val="bg1"/>
                </a:solidFill>
                <a:latin typeface="+mj-lt"/>
              </a:rPr>
              <a:t>(1)</a:t>
            </a:r>
          </a:p>
        </p:txBody>
      </p:sp>
      <p:sp>
        <p:nvSpPr>
          <p:cNvPr id="10" name="Rectangle: Rounded Corners 9">
            <a:extLst>
              <a:ext uri="{FF2B5EF4-FFF2-40B4-BE49-F238E27FC236}">
                <a16:creationId xmlns:a16="http://schemas.microsoft.com/office/drawing/2014/main" id="{034D3830-F789-CC20-9AD0-D1B3CE0513FA}"/>
              </a:ext>
            </a:extLst>
          </p:cNvPr>
          <p:cNvSpPr>
            <a:spLocks/>
          </p:cNvSpPr>
          <p:nvPr/>
        </p:nvSpPr>
        <p:spPr>
          <a:xfrm>
            <a:off x="7832948" y="1494143"/>
            <a:ext cx="2042630" cy="9008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mj-lt"/>
              </a:rPr>
              <a:t>Marco Cauduro</a:t>
            </a:r>
            <a:endParaRPr lang="pt-BR" sz="1200" b="1" i="1" dirty="0">
              <a:solidFill>
                <a:schemeClr val="bg1"/>
              </a:solidFill>
              <a:latin typeface="+mj-lt"/>
            </a:endParaRPr>
          </a:p>
        </p:txBody>
      </p:sp>
      <p:sp>
        <p:nvSpPr>
          <p:cNvPr id="12" name="Rectangle: Rounded Corners 11">
            <a:extLst>
              <a:ext uri="{FF2B5EF4-FFF2-40B4-BE49-F238E27FC236}">
                <a16:creationId xmlns:a16="http://schemas.microsoft.com/office/drawing/2014/main" id="{06A7FE43-33F1-6C37-8EB7-1C4BDBA81CE7}"/>
              </a:ext>
            </a:extLst>
          </p:cNvPr>
          <p:cNvSpPr>
            <a:spLocks/>
          </p:cNvSpPr>
          <p:nvPr/>
        </p:nvSpPr>
        <p:spPr>
          <a:xfrm>
            <a:off x="4885628" y="1494143"/>
            <a:ext cx="2042630" cy="9008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mj-lt"/>
              </a:rPr>
              <a:t>Zaki </a:t>
            </a:r>
            <a:r>
              <a:rPr lang="pt-BR" sz="1200" b="1" dirty="0" err="1">
                <a:solidFill>
                  <a:schemeClr val="bg1"/>
                </a:solidFill>
                <a:latin typeface="+mj-lt"/>
              </a:rPr>
              <a:t>Beda</a:t>
            </a:r>
            <a:endParaRPr lang="pt-BR" sz="1200" b="1" i="1" dirty="0">
              <a:solidFill>
                <a:schemeClr val="bg1"/>
              </a:solidFill>
              <a:latin typeface="+mj-lt"/>
            </a:endParaRPr>
          </a:p>
        </p:txBody>
      </p:sp>
      <p:sp>
        <p:nvSpPr>
          <p:cNvPr id="25" name="Rectangle: Rounded Corners 24">
            <a:extLst>
              <a:ext uri="{FF2B5EF4-FFF2-40B4-BE49-F238E27FC236}">
                <a16:creationId xmlns:a16="http://schemas.microsoft.com/office/drawing/2014/main" id="{8BD2575A-D7AA-515B-D543-B3663B24CD61}"/>
              </a:ext>
            </a:extLst>
          </p:cNvPr>
          <p:cNvSpPr/>
          <p:nvPr/>
        </p:nvSpPr>
        <p:spPr>
          <a:xfrm>
            <a:off x="4547573" y="2863009"/>
            <a:ext cx="2718740" cy="1090087"/>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34" name="Rectangle: Rounded Corners 33">
            <a:extLst>
              <a:ext uri="{FF2B5EF4-FFF2-40B4-BE49-F238E27FC236}">
                <a16:creationId xmlns:a16="http://schemas.microsoft.com/office/drawing/2014/main" id="{5E717DEA-8DAF-1870-C557-1F62B34AACA6}"/>
              </a:ext>
            </a:extLst>
          </p:cNvPr>
          <p:cNvSpPr/>
          <p:nvPr/>
        </p:nvSpPr>
        <p:spPr>
          <a:xfrm>
            <a:off x="2948108" y="2447799"/>
            <a:ext cx="813286" cy="136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tx1"/>
                </a:solidFill>
                <a:latin typeface="+mj-lt"/>
              </a:rPr>
              <a:t>83,57%</a:t>
            </a:r>
          </a:p>
        </p:txBody>
      </p:sp>
      <p:sp>
        <p:nvSpPr>
          <p:cNvPr id="39" name="Rectangle: Rounded Corners 38">
            <a:extLst>
              <a:ext uri="{FF2B5EF4-FFF2-40B4-BE49-F238E27FC236}">
                <a16:creationId xmlns:a16="http://schemas.microsoft.com/office/drawing/2014/main" id="{F96E9E65-065D-D596-72B3-AD0EB288C8F6}"/>
              </a:ext>
            </a:extLst>
          </p:cNvPr>
          <p:cNvSpPr/>
          <p:nvPr/>
        </p:nvSpPr>
        <p:spPr>
          <a:xfrm>
            <a:off x="8199814" y="2447799"/>
            <a:ext cx="813286" cy="136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tx1"/>
                </a:solidFill>
                <a:latin typeface="+mj-lt"/>
              </a:rPr>
              <a:t>7,14%</a:t>
            </a:r>
          </a:p>
        </p:txBody>
      </p:sp>
      <p:sp>
        <p:nvSpPr>
          <p:cNvPr id="45" name="Rectangle: Rounded Corners 44">
            <a:extLst>
              <a:ext uri="{FF2B5EF4-FFF2-40B4-BE49-F238E27FC236}">
                <a16:creationId xmlns:a16="http://schemas.microsoft.com/office/drawing/2014/main" id="{F500CF67-5EF2-405C-F957-7D69F6795848}"/>
              </a:ext>
            </a:extLst>
          </p:cNvPr>
          <p:cNvSpPr>
            <a:spLocks/>
          </p:cNvSpPr>
          <p:nvPr/>
        </p:nvSpPr>
        <p:spPr>
          <a:xfrm>
            <a:off x="1970814" y="4459559"/>
            <a:ext cx="2042630" cy="900898"/>
          </a:xfrm>
          <a:prstGeom prst="roundRect">
            <a:avLst>
              <a:gd name="adj" fmla="val 50000"/>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j-lt"/>
              </a:rPr>
              <a:t>Usinas Solares de </a:t>
            </a:r>
          </a:p>
          <a:p>
            <a:pPr algn="ctr"/>
            <a:r>
              <a:rPr lang="pt-BR" sz="1000" dirty="0">
                <a:solidFill>
                  <a:schemeClr val="tx1"/>
                </a:solidFill>
                <a:latin typeface="+mj-lt"/>
              </a:rPr>
              <a:t>Geração Distribuída</a:t>
            </a:r>
            <a:endParaRPr lang="pt-BR" sz="1000" i="1" baseline="30000" dirty="0">
              <a:solidFill>
                <a:schemeClr val="tx1"/>
              </a:solidFill>
              <a:latin typeface="+mj-lt"/>
            </a:endParaRPr>
          </a:p>
        </p:txBody>
      </p:sp>
      <p:cxnSp>
        <p:nvCxnSpPr>
          <p:cNvPr id="54" name="Connector: Elbow 53">
            <a:extLst>
              <a:ext uri="{FF2B5EF4-FFF2-40B4-BE49-F238E27FC236}">
                <a16:creationId xmlns:a16="http://schemas.microsoft.com/office/drawing/2014/main" id="{F4BAC3AA-47EA-1D2A-F98B-E133E2F5B8D2}"/>
              </a:ext>
            </a:extLst>
          </p:cNvPr>
          <p:cNvCxnSpPr>
            <a:cxnSpLocks/>
            <a:stCxn id="25" idx="2"/>
            <a:endCxn id="45" idx="0"/>
          </p:cNvCxnSpPr>
          <p:nvPr/>
        </p:nvCxnSpPr>
        <p:spPr>
          <a:xfrm rot="5400000">
            <a:off x="4196305" y="2748920"/>
            <a:ext cx="506463" cy="2914814"/>
          </a:xfrm>
          <a:prstGeom prst="bentConnector3">
            <a:avLst>
              <a:gd name="adj1" fmla="val 50000"/>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Seja SOL">
            <a:extLst>
              <a:ext uri="{FF2B5EF4-FFF2-40B4-BE49-F238E27FC236}">
                <a16:creationId xmlns:a16="http://schemas.microsoft.com/office/drawing/2014/main" id="{CB6F516D-8CBA-997C-15B2-E17DF0AFFF6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1243" y="2707790"/>
            <a:ext cx="1419574" cy="1419574"/>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Rounded Corners 68">
            <a:extLst>
              <a:ext uri="{FF2B5EF4-FFF2-40B4-BE49-F238E27FC236}">
                <a16:creationId xmlns:a16="http://schemas.microsoft.com/office/drawing/2014/main" id="{44A57471-AFB7-FDB6-A865-83BF05C4CC9B}"/>
              </a:ext>
            </a:extLst>
          </p:cNvPr>
          <p:cNvSpPr/>
          <p:nvPr/>
        </p:nvSpPr>
        <p:spPr>
          <a:xfrm>
            <a:off x="8946000" y="4274224"/>
            <a:ext cx="813286" cy="136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100%</a:t>
            </a:r>
          </a:p>
        </p:txBody>
      </p:sp>
      <p:sp>
        <p:nvSpPr>
          <p:cNvPr id="71" name="Rectangle: Rounded Corners 70">
            <a:extLst>
              <a:ext uri="{FF2B5EF4-FFF2-40B4-BE49-F238E27FC236}">
                <a16:creationId xmlns:a16="http://schemas.microsoft.com/office/drawing/2014/main" id="{7BFC8B93-2E5F-092A-51CD-921529E9BF07}"/>
              </a:ext>
            </a:extLst>
          </p:cNvPr>
          <p:cNvSpPr/>
          <p:nvPr/>
        </p:nvSpPr>
        <p:spPr>
          <a:xfrm>
            <a:off x="2074829" y="4274224"/>
            <a:ext cx="813286" cy="136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100%</a:t>
            </a:r>
          </a:p>
        </p:txBody>
      </p:sp>
      <p:sp>
        <p:nvSpPr>
          <p:cNvPr id="56" name="Rectangle: Rounded Corners 55">
            <a:extLst>
              <a:ext uri="{FF2B5EF4-FFF2-40B4-BE49-F238E27FC236}">
                <a16:creationId xmlns:a16="http://schemas.microsoft.com/office/drawing/2014/main" id="{55307F32-A04E-8E41-F472-18D5AC2492E5}"/>
              </a:ext>
            </a:extLst>
          </p:cNvPr>
          <p:cNvSpPr/>
          <p:nvPr/>
        </p:nvSpPr>
        <p:spPr>
          <a:xfrm>
            <a:off x="5805034" y="4274224"/>
            <a:ext cx="813286" cy="136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100%</a:t>
            </a:r>
          </a:p>
        </p:txBody>
      </p:sp>
      <p:cxnSp>
        <p:nvCxnSpPr>
          <p:cNvPr id="57" name="Connector: Elbow 56">
            <a:extLst>
              <a:ext uri="{FF2B5EF4-FFF2-40B4-BE49-F238E27FC236}">
                <a16:creationId xmlns:a16="http://schemas.microsoft.com/office/drawing/2014/main" id="{69646211-AB7E-78D7-33CA-59899C9BE590}"/>
              </a:ext>
            </a:extLst>
          </p:cNvPr>
          <p:cNvCxnSpPr>
            <a:cxnSpLocks/>
            <a:stCxn id="25" idx="2"/>
            <a:endCxn id="50" idx="0"/>
          </p:cNvCxnSpPr>
          <p:nvPr/>
        </p:nvCxnSpPr>
        <p:spPr>
          <a:xfrm rot="16200000" flipH="1">
            <a:off x="7127372" y="2732667"/>
            <a:ext cx="506463" cy="2947320"/>
          </a:xfrm>
          <a:prstGeom prst="bentConnector3">
            <a:avLst>
              <a:gd name="adj1" fmla="val 50000"/>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Rounded Corners 94">
            <a:extLst>
              <a:ext uri="{FF2B5EF4-FFF2-40B4-BE49-F238E27FC236}">
                <a16:creationId xmlns:a16="http://schemas.microsoft.com/office/drawing/2014/main" id="{EF9D56E9-BD9E-89C6-3BA5-E6CEC2F48468}"/>
              </a:ext>
            </a:extLst>
          </p:cNvPr>
          <p:cNvSpPr/>
          <p:nvPr/>
        </p:nvSpPr>
        <p:spPr>
          <a:xfrm>
            <a:off x="5799557" y="2447799"/>
            <a:ext cx="813286" cy="136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tx1"/>
                </a:solidFill>
                <a:latin typeface="+mj-lt"/>
              </a:rPr>
              <a:t>9,29%</a:t>
            </a:r>
          </a:p>
        </p:txBody>
      </p:sp>
      <p:sp>
        <p:nvSpPr>
          <p:cNvPr id="96" name="TextBox 95">
            <a:extLst>
              <a:ext uri="{FF2B5EF4-FFF2-40B4-BE49-F238E27FC236}">
                <a16:creationId xmlns:a16="http://schemas.microsoft.com/office/drawing/2014/main" id="{6CC34E96-2699-C533-9DD8-9EE955667F6E}"/>
              </a:ext>
            </a:extLst>
          </p:cNvPr>
          <p:cNvSpPr txBox="1"/>
          <p:nvPr/>
        </p:nvSpPr>
        <p:spPr>
          <a:xfrm>
            <a:off x="2537309" y="5396260"/>
            <a:ext cx="909639" cy="246221"/>
          </a:xfrm>
          <a:prstGeom prst="rect">
            <a:avLst/>
          </a:prstGeom>
          <a:noFill/>
        </p:spPr>
        <p:txBody>
          <a:bodyPr wrap="square" rtlCol="0">
            <a:spAutoFit/>
          </a:bodyPr>
          <a:lstStyle/>
          <a:p>
            <a:pPr algn="ctr">
              <a:buClr>
                <a:schemeClr val="accent1"/>
              </a:buClr>
            </a:pPr>
            <a:r>
              <a:rPr lang="pt-BR" sz="1000" b="1" dirty="0">
                <a:solidFill>
                  <a:schemeClr val="accent2"/>
                </a:solidFill>
              </a:rPr>
              <a:t>31,63 </a:t>
            </a:r>
            <a:r>
              <a:rPr lang="pt-BR" sz="1000" b="1" dirty="0" err="1">
                <a:solidFill>
                  <a:schemeClr val="accent2"/>
                </a:solidFill>
              </a:rPr>
              <a:t>MWp</a:t>
            </a:r>
            <a:endParaRPr lang="pt-BR" sz="1000" b="1" dirty="0">
              <a:solidFill>
                <a:schemeClr val="accent2"/>
              </a:solidFill>
            </a:endParaRPr>
          </a:p>
        </p:txBody>
      </p:sp>
      <p:cxnSp>
        <p:nvCxnSpPr>
          <p:cNvPr id="8" name="Connector: Elbow 7">
            <a:extLst>
              <a:ext uri="{FF2B5EF4-FFF2-40B4-BE49-F238E27FC236}">
                <a16:creationId xmlns:a16="http://schemas.microsoft.com/office/drawing/2014/main" id="{16CA4655-6333-1A27-451D-17B592DB21B5}"/>
              </a:ext>
            </a:extLst>
          </p:cNvPr>
          <p:cNvCxnSpPr>
            <a:cxnSpLocks/>
            <a:stCxn id="5" idx="2"/>
            <a:endCxn id="25" idx="0"/>
          </p:cNvCxnSpPr>
          <p:nvPr/>
        </p:nvCxnSpPr>
        <p:spPr>
          <a:xfrm rot="16200000" flipH="1">
            <a:off x="4215552" y="1171618"/>
            <a:ext cx="467968" cy="2914814"/>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0A3DEF6A-11DF-A451-79DB-4BC3B5944A08}"/>
              </a:ext>
            </a:extLst>
          </p:cNvPr>
          <p:cNvCxnSpPr>
            <a:cxnSpLocks/>
            <a:stCxn id="10" idx="2"/>
            <a:endCxn id="25" idx="0"/>
          </p:cNvCxnSpPr>
          <p:nvPr/>
        </p:nvCxnSpPr>
        <p:spPr>
          <a:xfrm rot="5400000">
            <a:off x="7146619" y="1155365"/>
            <a:ext cx="467968" cy="2947320"/>
          </a:xfrm>
          <a:prstGeom prst="bentConnector3">
            <a:avLst>
              <a:gd name="adj1" fmla="val 50000"/>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50E5FB-AB8D-45EE-A560-0C73E2D4D6D2}"/>
              </a:ext>
            </a:extLst>
          </p:cNvPr>
          <p:cNvCxnSpPr>
            <a:cxnSpLocks/>
            <a:stCxn id="12" idx="2"/>
            <a:endCxn id="25" idx="0"/>
          </p:cNvCxnSpPr>
          <p:nvPr/>
        </p:nvCxnSpPr>
        <p:spPr>
          <a:xfrm>
            <a:off x="5906943" y="2395041"/>
            <a:ext cx="0" cy="467968"/>
          </a:xfrm>
          <a:prstGeom prst="line">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Top Corners Rounded 45">
            <a:extLst>
              <a:ext uri="{FF2B5EF4-FFF2-40B4-BE49-F238E27FC236}">
                <a16:creationId xmlns:a16="http://schemas.microsoft.com/office/drawing/2014/main" id="{3158F653-59B5-48B0-BC64-764E387FE477}"/>
              </a:ext>
            </a:extLst>
          </p:cNvPr>
          <p:cNvSpPr/>
          <p:nvPr/>
        </p:nvSpPr>
        <p:spPr>
          <a:xfrm rot="5400000">
            <a:off x="1238747" y="2516335"/>
            <a:ext cx="1770806" cy="4728123"/>
          </a:xfrm>
          <a:prstGeom prst="round2SameRect">
            <a:avLst>
              <a:gd name="adj1" fmla="val 50000"/>
              <a:gd name="adj2" fmla="val 0"/>
            </a:avLst>
          </a:prstGeom>
          <a:no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61" name="TextBox 60">
            <a:extLst>
              <a:ext uri="{FF2B5EF4-FFF2-40B4-BE49-F238E27FC236}">
                <a16:creationId xmlns:a16="http://schemas.microsoft.com/office/drawing/2014/main" id="{2E387CE9-B016-424C-AEB4-CD74D00547A1}"/>
              </a:ext>
            </a:extLst>
          </p:cNvPr>
          <p:cNvSpPr txBox="1"/>
          <p:nvPr/>
        </p:nvSpPr>
        <p:spPr>
          <a:xfrm>
            <a:off x="256816" y="3834456"/>
            <a:ext cx="1772628" cy="246221"/>
          </a:xfrm>
          <a:prstGeom prst="rect">
            <a:avLst/>
          </a:prstGeom>
          <a:solidFill>
            <a:schemeClr val="bg1"/>
          </a:solidFill>
        </p:spPr>
        <p:txBody>
          <a:bodyPr wrap="square" rtlCol="0">
            <a:spAutoFit/>
          </a:bodyPr>
          <a:lstStyle/>
          <a:p>
            <a:pPr algn="ctr">
              <a:buClr>
                <a:schemeClr val="accent1"/>
              </a:buClr>
            </a:pPr>
            <a:r>
              <a:rPr lang="pt-BR" sz="1000" b="1" dirty="0">
                <a:solidFill>
                  <a:schemeClr val="accent2"/>
                </a:solidFill>
              </a:rPr>
              <a:t>Perímetro do FIP-IE</a:t>
            </a:r>
          </a:p>
        </p:txBody>
      </p:sp>
      <p:grpSp>
        <p:nvGrpSpPr>
          <p:cNvPr id="14" name="Group 13">
            <a:extLst>
              <a:ext uri="{FF2B5EF4-FFF2-40B4-BE49-F238E27FC236}">
                <a16:creationId xmlns:a16="http://schemas.microsoft.com/office/drawing/2014/main" id="{C2B94D0D-1B20-C522-B3FF-4FFFB5FBB256}"/>
              </a:ext>
            </a:extLst>
          </p:cNvPr>
          <p:cNvGrpSpPr/>
          <p:nvPr/>
        </p:nvGrpSpPr>
        <p:grpSpPr>
          <a:xfrm>
            <a:off x="7832948" y="4459559"/>
            <a:ext cx="2042630" cy="900898"/>
            <a:chOff x="7832948" y="4459559"/>
            <a:chExt cx="2042630" cy="900898"/>
          </a:xfrm>
        </p:grpSpPr>
        <p:sp>
          <p:nvSpPr>
            <p:cNvPr id="50" name="Rectangle: Rounded Corners 49">
              <a:extLst>
                <a:ext uri="{FF2B5EF4-FFF2-40B4-BE49-F238E27FC236}">
                  <a16:creationId xmlns:a16="http://schemas.microsoft.com/office/drawing/2014/main" id="{F130482D-63ED-F4DA-39B8-3AE6970756D3}"/>
                </a:ext>
              </a:extLst>
            </p:cNvPr>
            <p:cNvSpPr>
              <a:spLocks/>
            </p:cNvSpPr>
            <p:nvPr/>
          </p:nvSpPr>
          <p:spPr>
            <a:xfrm>
              <a:off x="7832948" y="4459559"/>
              <a:ext cx="2042630" cy="900898"/>
            </a:xfrm>
            <a:prstGeom prst="roundRect">
              <a:avLst>
                <a:gd name="adj" fmla="val 50000"/>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i="1" dirty="0">
                <a:solidFill>
                  <a:schemeClr val="tx1"/>
                </a:solidFill>
                <a:latin typeface="+mj-lt"/>
              </a:endParaRPr>
            </a:p>
          </p:txBody>
        </p:sp>
        <p:pic>
          <p:nvPicPr>
            <p:cNvPr id="9" name="Picture 8">
              <a:extLst>
                <a:ext uri="{FF2B5EF4-FFF2-40B4-BE49-F238E27FC236}">
                  <a16:creationId xmlns:a16="http://schemas.microsoft.com/office/drawing/2014/main" id="{A0371E97-A4ED-84EC-6177-765271CE33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90675" y="4729251"/>
              <a:ext cx="961968" cy="348298"/>
            </a:xfrm>
            <a:prstGeom prst="rect">
              <a:avLst/>
            </a:prstGeom>
          </p:spPr>
        </p:pic>
      </p:grpSp>
      <p:sp>
        <p:nvSpPr>
          <p:cNvPr id="17" name="Rectangle: Rounded Corners 16">
            <a:extLst>
              <a:ext uri="{FF2B5EF4-FFF2-40B4-BE49-F238E27FC236}">
                <a16:creationId xmlns:a16="http://schemas.microsoft.com/office/drawing/2014/main" id="{D92F2853-13D5-BC99-C3D7-58BA5EE21FB5}"/>
              </a:ext>
            </a:extLst>
          </p:cNvPr>
          <p:cNvSpPr>
            <a:spLocks/>
          </p:cNvSpPr>
          <p:nvPr/>
        </p:nvSpPr>
        <p:spPr>
          <a:xfrm>
            <a:off x="4885628" y="4459559"/>
            <a:ext cx="2042630" cy="900898"/>
          </a:xfrm>
          <a:prstGeom prst="roundRect">
            <a:avLst>
              <a:gd name="adj" fmla="val 50000"/>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pic>
        <p:nvPicPr>
          <p:cNvPr id="22" name="Picture 2" descr="Seja SOL">
            <a:extLst>
              <a:ext uri="{FF2B5EF4-FFF2-40B4-BE49-F238E27FC236}">
                <a16:creationId xmlns:a16="http://schemas.microsoft.com/office/drawing/2014/main" id="{8AE63956-5596-3708-CF20-A733E2D25CB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0875" y="4481092"/>
            <a:ext cx="672137" cy="67213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3BD84EB7-1104-109D-3450-C8628A4D2A5C}"/>
              </a:ext>
            </a:extLst>
          </p:cNvPr>
          <p:cNvSpPr/>
          <p:nvPr/>
        </p:nvSpPr>
        <p:spPr>
          <a:xfrm>
            <a:off x="5128258" y="5077549"/>
            <a:ext cx="1557370" cy="136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Geração Distribuída (GD)</a:t>
            </a:r>
          </a:p>
        </p:txBody>
      </p:sp>
      <p:cxnSp>
        <p:nvCxnSpPr>
          <p:cNvPr id="24" name="Straight Connector 23">
            <a:extLst>
              <a:ext uri="{FF2B5EF4-FFF2-40B4-BE49-F238E27FC236}">
                <a16:creationId xmlns:a16="http://schemas.microsoft.com/office/drawing/2014/main" id="{11E034E7-F7BE-1C4F-AF07-920708E6AD58}"/>
              </a:ext>
            </a:extLst>
          </p:cNvPr>
          <p:cNvCxnSpPr>
            <a:cxnSpLocks/>
            <a:endCxn id="22" idx="0"/>
          </p:cNvCxnSpPr>
          <p:nvPr/>
        </p:nvCxnSpPr>
        <p:spPr>
          <a:xfrm flipH="1">
            <a:off x="5906944" y="3785259"/>
            <a:ext cx="14086" cy="695833"/>
          </a:xfrm>
          <a:prstGeom prst="line">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F222F71-2474-D7D8-7BC4-2203E1048ED8}"/>
              </a:ext>
            </a:extLst>
          </p:cNvPr>
          <p:cNvSpPr txBox="1">
            <a:spLocks/>
          </p:cNvSpPr>
          <p:nvPr/>
        </p:nvSpPr>
        <p:spPr>
          <a:xfrm>
            <a:off x="373142" y="5791480"/>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Nota: (1) David </a:t>
            </a:r>
            <a:r>
              <a:rPr lang="pt-BR" dirty="0" err="1"/>
              <a:t>J.Safra</a:t>
            </a:r>
            <a:r>
              <a:rPr lang="pt-BR" dirty="0"/>
              <a:t> e Vicky Safra</a:t>
            </a:r>
          </a:p>
        </p:txBody>
      </p:sp>
      <p:sp>
        <p:nvSpPr>
          <p:cNvPr id="2" name="Text Placeholder 9">
            <a:extLst>
              <a:ext uri="{FF2B5EF4-FFF2-40B4-BE49-F238E27FC236}">
                <a16:creationId xmlns:a16="http://schemas.microsoft.com/office/drawing/2014/main" id="{F93D2D5D-6E14-C566-093D-C78FB39C986E}"/>
              </a:ext>
            </a:extLst>
          </p:cNvPr>
          <p:cNvSpPr txBox="1">
            <a:spLocks/>
          </p:cNvSpPr>
          <p:nvPr/>
        </p:nvSpPr>
        <p:spPr>
          <a:xfrm>
            <a:off x="373142" y="5920886"/>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 </a:t>
            </a:r>
          </a:p>
        </p:txBody>
      </p:sp>
    </p:spTree>
    <p:extLst>
      <p:ext uri="{BB962C8B-B14F-4D97-AF65-F5344CB8AC3E}">
        <p14:creationId xmlns:p14="http://schemas.microsoft.com/office/powerpoint/2010/main" val="3930199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F40C9A8F-DB5D-3000-3363-CC8B47C5FDFB}"/>
              </a:ext>
            </a:extLst>
          </p:cNvPr>
          <p:cNvSpPr txBox="1">
            <a:spLocks/>
          </p:cNvSpPr>
          <p:nvPr/>
        </p:nvSpPr>
        <p:spPr>
          <a:xfrm>
            <a:off x="142679" y="5760819"/>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dirty="0"/>
          </a:p>
        </p:txBody>
      </p:sp>
      <p:sp>
        <p:nvSpPr>
          <p:cNvPr id="189" name="Rectangle: Rounded Corners 188">
            <a:extLst>
              <a:ext uri="{FF2B5EF4-FFF2-40B4-BE49-F238E27FC236}">
                <a16:creationId xmlns:a16="http://schemas.microsoft.com/office/drawing/2014/main" id="{6DAF666F-49F3-486C-6E84-E0AEEE87415C}"/>
              </a:ext>
            </a:extLst>
          </p:cNvPr>
          <p:cNvSpPr/>
          <p:nvPr/>
        </p:nvSpPr>
        <p:spPr>
          <a:xfrm>
            <a:off x="4591760" y="1025059"/>
            <a:ext cx="7457561" cy="4809918"/>
          </a:xfrm>
          <a:prstGeom prst="roundRect">
            <a:avLst>
              <a:gd name="adj" fmla="val 473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06" name="Rectangle: Rounded Corners 205">
            <a:extLst>
              <a:ext uri="{FF2B5EF4-FFF2-40B4-BE49-F238E27FC236}">
                <a16:creationId xmlns:a16="http://schemas.microsoft.com/office/drawing/2014/main" id="{DBBC4E16-8300-BD0C-CCA2-A4FA11AD50F0}"/>
              </a:ext>
            </a:extLst>
          </p:cNvPr>
          <p:cNvSpPr/>
          <p:nvPr/>
        </p:nvSpPr>
        <p:spPr>
          <a:xfrm>
            <a:off x="10841410" y="5586975"/>
            <a:ext cx="884185" cy="137556"/>
          </a:xfrm>
          <a:prstGeom prst="roundRect">
            <a:avLst>
              <a:gd name="adj" fmla="val 50000"/>
            </a:avLst>
          </a:prstGeom>
          <a:solidFill>
            <a:srgbClr val="F29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nvGrpSpPr>
          <p:cNvPr id="11" name="Group 10">
            <a:extLst>
              <a:ext uri="{FF2B5EF4-FFF2-40B4-BE49-F238E27FC236}">
                <a16:creationId xmlns:a16="http://schemas.microsoft.com/office/drawing/2014/main" id="{EF17CFE9-95CA-37E1-B26F-221E2C1E1827}"/>
              </a:ext>
            </a:extLst>
          </p:cNvPr>
          <p:cNvGrpSpPr/>
          <p:nvPr/>
        </p:nvGrpSpPr>
        <p:grpSpPr>
          <a:xfrm>
            <a:off x="-602679" y="1025059"/>
            <a:ext cx="4195947" cy="3637401"/>
            <a:chOff x="357744" y="1452287"/>
            <a:chExt cx="3151684" cy="2732146"/>
          </a:xfrm>
        </p:grpSpPr>
        <p:grpSp>
          <p:nvGrpSpPr>
            <p:cNvPr id="12" name="Group 11">
              <a:extLst>
                <a:ext uri="{FF2B5EF4-FFF2-40B4-BE49-F238E27FC236}">
                  <a16:creationId xmlns:a16="http://schemas.microsoft.com/office/drawing/2014/main" id="{29BA9DC3-E0CB-DAB7-56AF-87909907FB8E}"/>
                </a:ext>
              </a:extLst>
            </p:cNvPr>
            <p:cNvGrpSpPr/>
            <p:nvPr/>
          </p:nvGrpSpPr>
          <p:grpSpPr>
            <a:xfrm>
              <a:off x="357744" y="1452287"/>
              <a:ext cx="2907946" cy="2732146"/>
              <a:chOff x="736471" y="1625528"/>
              <a:chExt cx="3852911" cy="3800449"/>
            </a:xfrm>
          </p:grpSpPr>
          <p:grpSp>
            <p:nvGrpSpPr>
              <p:cNvPr id="75" name="Group 140">
                <a:extLst>
                  <a:ext uri="{FF2B5EF4-FFF2-40B4-BE49-F238E27FC236}">
                    <a16:creationId xmlns:a16="http://schemas.microsoft.com/office/drawing/2014/main" id="{8C077F7B-B20A-7CB1-43C7-A09DBA51DC5E}"/>
                  </a:ext>
                </a:extLst>
              </p:cNvPr>
              <p:cNvGrpSpPr>
                <a:grpSpLocks/>
              </p:cNvGrpSpPr>
              <p:nvPr/>
            </p:nvGrpSpPr>
            <p:grpSpPr bwMode="auto">
              <a:xfrm>
                <a:off x="736471" y="1625528"/>
                <a:ext cx="3852911" cy="3800449"/>
                <a:chOff x="1348" y="826"/>
                <a:chExt cx="3158" cy="3115"/>
              </a:xfrm>
              <a:solidFill>
                <a:sysClr val="window" lastClr="FFFFFF">
                  <a:lumMod val="85000"/>
                </a:sysClr>
              </a:solidFill>
              <a:effectLst/>
            </p:grpSpPr>
            <p:sp>
              <p:nvSpPr>
                <p:cNvPr id="77" name="Freeform 113">
                  <a:extLst>
                    <a:ext uri="{FF2B5EF4-FFF2-40B4-BE49-F238E27FC236}">
                      <a16:creationId xmlns:a16="http://schemas.microsoft.com/office/drawing/2014/main" id="{B8E9FEF9-B03C-3BA2-B127-87D0844A6BA2}"/>
                    </a:ext>
                  </a:extLst>
                </p:cNvPr>
                <p:cNvSpPr>
                  <a:spLocks/>
                </p:cNvSpPr>
                <p:nvPr/>
              </p:nvSpPr>
              <p:spPr bwMode="auto">
                <a:xfrm>
                  <a:off x="4239" y="1996"/>
                  <a:ext cx="237" cy="153"/>
                </a:xfrm>
                <a:custGeom>
                  <a:avLst/>
                  <a:gdLst>
                    <a:gd name="T0" fmla="*/ 16952679 w 48"/>
                    <a:gd name="T1" fmla="*/ 1431750 h 31"/>
                    <a:gd name="T2" fmla="*/ 12735956 w 48"/>
                    <a:gd name="T3" fmla="*/ 1431750 h 31"/>
                    <a:gd name="T4" fmla="*/ 10229606 w 48"/>
                    <a:gd name="T5" fmla="*/ 1431750 h 31"/>
                    <a:gd name="T6" fmla="*/ 5652130 w 48"/>
                    <a:gd name="T7" fmla="*/ 3136515 h 31"/>
                    <a:gd name="T8" fmla="*/ 3867884 w 48"/>
                    <a:gd name="T9" fmla="*/ 1777747 h 31"/>
                    <a:gd name="T10" fmla="*/ 3142882 w 48"/>
                    <a:gd name="T11" fmla="*/ 0 h 31"/>
                    <a:gd name="T12" fmla="*/ 0 w 48"/>
                    <a:gd name="T13" fmla="*/ 1777747 h 31"/>
                    <a:gd name="T14" fmla="*/ 1781243 w 48"/>
                    <a:gd name="T15" fmla="*/ 3496712 h 31"/>
                    <a:gd name="T16" fmla="*/ 7433253 w 48"/>
                    <a:gd name="T17" fmla="*/ 6706183 h 31"/>
                    <a:gd name="T18" fmla="*/ 9158667 w 48"/>
                    <a:gd name="T19" fmla="*/ 10911952 h 31"/>
                    <a:gd name="T20" fmla="*/ 16952679 w 48"/>
                    <a:gd name="T21" fmla="*/ 143175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1"/>
                    <a:gd name="T35" fmla="*/ 48 w 48"/>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1">
                      <a:moveTo>
                        <a:pt x="48" y="4"/>
                      </a:moveTo>
                      <a:lnTo>
                        <a:pt x="36" y="4"/>
                      </a:lnTo>
                      <a:lnTo>
                        <a:pt x="29" y="4"/>
                      </a:lnTo>
                      <a:lnTo>
                        <a:pt x="16" y="9"/>
                      </a:lnTo>
                      <a:lnTo>
                        <a:pt x="11" y="5"/>
                      </a:lnTo>
                      <a:lnTo>
                        <a:pt x="9" y="0"/>
                      </a:lnTo>
                      <a:lnTo>
                        <a:pt x="0" y="5"/>
                      </a:lnTo>
                      <a:lnTo>
                        <a:pt x="5" y="10"/>
                      </a:lnTo>
                      <a:lnTo>
                        <a:pt x="21" y="19"/>
                      </a:lnTo>
                      <a:lnTo>
                        <a:pt x="26" y="31"/>
                      </a:lnTo>
                      <a:lnTo>
                        <a:pt x="48" y="4"/>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78" name="Freeform 114">
                  <a:extLst>
                    <a:ext uri="{FF2B5EF4-FFF2-40B4-BE49-F238E27FC236}">
                      <a16:creationId xmlns:a16="http://schemas.microsoft.com/office/drawing/2014/main" id="{5ECED74B-4C75-0EEE-7D0F-1DD12D073FD8}"/>
                    </a:ext>
                  </a:extLst>
                </p:cNvPr>
                <p:cNvSpPr>
                  <a:spLocks/>
                </p:cNvSpPr>
                <p:nvPr/>
              </p:nvSpPr>
              <p:spPr bwMode="auto">
                <a:xfrm>
                  <a:off x="3992" y="1848"/>
                  <a:ext cx="509" cy="193"/>
                </a:xfrm>
                <a:custGeom>
                  <a:avLst/>
                  <a:gdLst>
                    <a:gd name="T0" fmla="*/ 12817372 w 103"/>
                    <a:gd name="T1" fmla="*/ 3276467 h 39"/>
                    <a:gd name="T2" fmla="*/ 11010393 w 103"/>
                    <a:gd name="T3" fmla="*/ 1454448 h 39"/>
                    <a:gd name="T4" fmla="*/ 4252823 w 103"/>
                    <a:gd name="T5" fmla="*/ 0 h 39"/>
                    <a:gd name="T6" fmla="*/ 4252823 w 103"/>
                    <a:gd name="T7" fmla="*/ 3276467 h 39"/>
                    <a:gd name="T8" fmla="*/ 2882250 w 103"/>
                    <a:gd name="T9" fmla="*/ 7197653 h 39"/>
                    <a:gd name="T10" fmla="*/ 1078887 w 103"/>
                    <a:gd name="T11" fmla="*/ 6829349 h 39"/>
                    <a:gd name="T12" fmla="*/ 0 w 103"/>
                    <a:gd name="T13" fmla="*/ 8651981 h 39"/>
                    <a:gd name="T14" fmla="*/ 1441419 w 103"/>
                    <a:gd name="T15" fmla="*/ 8651981 h 39"/>
                    <a:gd name="T16" fmla="*/ 1078887 w 103"/>
                    <a:gd name="T17" fmla="*/ 10749942 h 39"/>
                    <a:gd name="T18" fmla="*/ 2882250 w 103"/>
                    <a:gd name="T19" fmla="*/ 12204271 h 39"/>
                    <a:gd name="T20" fmla="*/ 4252823 w 103"/>
                    <a:gd name="T21" fmla="*/ 12204271 h 39"/>
                    <a:gd name="T22" fmla="*/ 6044949 w 103"/>
                    <a:gd name="T23" fmla="*/ 10749942 h 39"/>
                    <a:gd name="T24" fmla="*/ 7851310 w 103"/>
                    <a:gd name="T25" fmla="*/ 10749942 h 39"/>
                    <a:gd name="T26" fmla="*/ 11010393 w 103"/>
                    <a:gd name="T27" fmla="*/ 7565243 h 39"/>
                    <a:gd name="T28" fmla="*/ 14243353 w 103"/>
                    <a:gd name="T29" fmla="*/ 10749942 h 39"/>
                    <a:gd name="T30" fmla="*/ 15976324 w 103"/>
                    <a:gd name="T31" fmla="*/ 10749942 h 39"/>
                    <a:gd name="T32" fmla="*/ 17783422 w 103"/>
                    <a:gd name="T33" fmla="*/ 12204271 h 39"/>
                    <a:gd name="T34" fmla="*/ 21016367 w 103"/>
                    <a:gd name="T35" fmla="*/ 10749942 h 39"/>
                    <a:gd name="T36" fmla="*/ 21655730 w 103"/>
                    <a:gd name="T37" fmla="*/ 12204271 h 39"/>
                    <a:gd name="T38" fmla="*/ 23462096 w 103"/>
                    <a:gd name="T39" fmla="*/ 14027002 h 39"/>
                    <a:gd name="T40" fmla="*/ 28065629 w 103"/>
                    <a:gd name="T41" fmla="*/ 12204271 h 39"/>
                    <a:gd name="T42" fmla="*/ 34838055 w 103"/>
                    <a:gd name="T43" fmla="*/ 12204271 h 39"/>
                    <a:gd name="T44" fmla="*/ 36279463 w 103"/>
                    <a:gd name="T45" fmla="*/ 7565243 h 39"/>
                    <a:gd name="T46" fmla="*/ 36627145 w 103"/>
                    <a:gd name="T47" fmla="*/ 2172269 h 39"/>
                    <a:gd name="T48" fmla="*/ 33105538 w 103"/>
                    <a:gd name="T49" fmla="*/ 3276467 h 39"/>
                    <a:gd name="T50" fmla="*/ 26695164 w 103"/>
                    <a:gd name="T51" fmla="*/ 5743225 h 39"/>
                    <a:gd name="T52" fmla="*/ 24903643 w 103"/>
                    <a:gd name="T53" fmla="*/ 7565243 h 39"/>
                    <a:gd name="T54" fmla="*/ 23462096 w 103"/>
                    <a:gd name="T55" fmla="*/ 7565243 h 39"/>
                    <a:gd name="T56" fmla="*/ 23462096 w 103"/>
                    <a:gd name="T57" fmla="*/ 5743225 h 39"/>
                    <a:gd name="T58" fmla="*/ 24903643 w 103"/>
                    <a:gd name="T59" fmla="*/ 1454448 h 39"/>
                    <a:gd name="T60" fmla="*/ 23462096 w 103"/>
                    <a:gd name="T61" fmla="*/ 1454448 h 39"/>
                    <a:gd name="T62" fmla="*/ 20650821 w 103"/>
                    <a:gd name="T63" fmla="*/ 3276467 h 39"/>
                    <a:gd name="T64" fmla="*/ 12817372 w 103"/>
                    <a:gd name="T65" fmla="*/ 3276467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39"/>
                    <a:gd name="T101" fmla="*/ 103 w 103"/>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39">
                      <a:moveTo>
                        <a:pt x="36" y="9"/>
                      </a:moveTo>
                      <a:lnTo>
                        <a:pt x="31" y="4"/>
                      </a:lnTo>
                      <a:lnTo>
                        <a:pt x="12" y="0"/>
                      </a:lnTo>
                      <a:lnTo>
                        <a:pt x="12" y="9"/>
                      </a:lnTo>
                      <a:lnTo>
                        <a:pt x="8" y="20"/>
                      </a:lnTo>
                      <a:lnTo>
                        <a:pt x="3" y="19"/>
                      </a:lnTo>
                      <a:lnTo>
                        <a:pt x="0" y="24"/>
                      </a:lnTo>
                      <a:lnTo>
                        <a:pt x="4" y="24"/>
                      </a:lnTo>
                      <a:lnTo>
                        <a:pt x="3" y="30"/>
                      </a:lnTo>
                      <a:lnTo>
                        <a:pt x="8" y="34"/>
                      </a:lnTo>
                      <a:lnTo>
                        <a:pt x="12" y="34"/>
                      </a:lnTo>
                      <a:lnTo>
                        <a:pt x="17" y="30"/>
                      </a:lnTo>
                      <a:lnTo>
                        <a:pt x="22" y="30"/>
                      </a:lnTo>
                      <a:lnTo>
                        <a:pt x="31" y="21"/>
                      </a:lnTo>
                      <a:lnTo>
                        <a:pt x="40" y="30"/>
                      </a:lnTo>
                      <a:lnTo>
                        <a:pt x="45" y="30"/>
                      </a:lnTo>
                      <a:lnTo>
                        <a:pt x="50" y="34"/>
                      </a:lnTo>
                      <a:lnTo>
                        <a:pt x="59" y="30"/>
                      </a:lnTo>
                      <a:lnTo>
                        <a:pt x="61" y="34"/>
                      </a:lnTo>
                      <a:lnTo>
                        <a:pt x="66" y="39"/>
                      </a:lnTo>
                      <a:lnTo>
                        <a:pt x="79" y="34"/>
                      </a:lnTo>
                      <a:lnTo>
                        <a:pt x="98" y="34"/>
                      </a:lnTo>
                      <a:lnTo>
                        <a:pt x="102" y="21"/>
                      </a:lnTo>
                      <a:lnTo>
                        <a:pt x="103" y="6"/>
                      </a:lnTo>
                      <a:lnTo>
                        <a:pt x="93" y="9"/>
                      </a:lnTo>
                      <a:lnTo>
                        <a:pt x="75" y="16"/>
                      </a:lnTo>
                      <a:lnTo>
                        <a:pt x="70" y="21"/>
                      </a:lnTo>
                      <a:lnTo>
                        <a:pt x="66" y="21"/>
                      </a:lnTo>
                      <a:lnTo>
                        <a:pt x="66" y="16"/>
                      </a:lnTo>
                      <a:lnTo>
                        <a:pt x="70" y="4"/>
                      </a:lnTo>
                      <a:lnTo>
                        <a:pt x="66" y="4"/>
                      </a:lnTo>
                      <a:lnTo>
                        <a:pt x="58" y="9"/>
                      </a:lnTo>
                      <a:lnTo>
                        <a:pt x="36" y="9"/>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79" name="Freeform 115">
                  <a:extLst>
                    <a:ext uri="{FF2B5EF4-FFF2-40B4-BE49-F238E27FC236}">
                      <a16:creationId xmlns:a16="http://schemas.microsoft.com/office/drawing/2014/main" id="{DB104CEC-3D84-5AE9-BB70-5D6A72DF1F2A}"/>
                    </a:ext>
                  </a:extLst>
                </p:cNvPr>
                <p:cNvSpPr>
                  <a:spLocks/>
                </p:cNvSpPr>
                <p:nvPr/>
              </p:nvSpPr>
              <p:spPr bwMode="auto">
                <a:xfrm>
                  <a:off x="3987" y="1481"/>
                  <a:ext cx="336" cy="412"/>
                </a:xfrm>
                <a:custGeom>
                  <a:avLst/>
                  <a:gdLst>
                    <a:gd name="T0" fmla="*/ 24158854 w 68"/>
                    <a:gd name="T1" fmla="*/ 12551685 h 83"/>
                    <a:gd name="T2" fmla="*/ 22005668 w 68"/>
                    <a:gd name="T3" fmla="*/ 12551685 h 83"/>
                    <a:gd name="T4" fmla="*/ 19922958 w 68"/>
                    <a:gd name="T5" fmla="*/ 9574333 h 83"/>
                    <a:gd name="T6" fmla="*/ 11717031 w 68"/>
                    <a:gd name="T7" fmla="*/ 4083515 h 83"/>
                    <a:gd name="T8" fmla="*/ 6753911 w 68"/>
                    <a:gd name="T9" fmla="*/ 0 h 83"/>
                    <a:gd name="T10" fmla="*/ 1440205 w 68"/>
                    <a:gd name="T11" fmla="*/ 2229932 h 83"/>
                    <a:gd name="T12" fmla="*/ 0 w 68"/>
                    <a:gd name="T13" fmla="*/ 3710124 h 83"/>
                    <a:gd name="T14" fmla="*/ 1805629 w 68"/>
                    <a:gd name="T15" fmla="*/ 9574333 h 83"/>
                    <a:gd name="T16" fmla="*/ 1805629 w 68"/>
                    <a:gd name="T17" fmla="*/ 11069061 h 83"/>
                    <a:gd name="T18" fmla="*/ 1805629 w 68"/>
                    <a:gd name="T19" fmla="*/ 12551685 h 83"/>
                    <a:gd name="T20" fmla="*/ 1805629 w 68"/>
                    <a:gd name="T21" fmla="*/ 16186466 h 83"/>
                    <a:gd name="T22" fmla="*/ 3157501 w 68"/>
                    <a:gd name="T23" fmla="*/ 22126606 h 83"/>
                    <a:gd name="T24" fmla="*/ 4963124 w 68"/>
                    <a:gd name="T25" fmla="*/ 25474209 h 83"/>
                    <a:gd name="T26" fmla="*/ 4963124 w 68"/>
                    <a:gd name="T27" fmla="*/ 27255498 h 83"/>
                    <a:gd name="T28" fmla="*/ 11717031 w 68"/>
                    <a:gd name="T29" fmla="*/ 28738121 h 83"/>
                    <a:gd name="T30" fmla="*/ 13519631 w 68"/>
                    <a:gd name="T31" fmla="*/ 30591704 h 83"/>
                    <a:gd name="T32" fmla="*/ 16680154 w 68"/>
                    <a:gd name="T33" fmla="*/ 30591704 h 83"/>
                    <a:gd name="T34" fmla="*/ 16680154 w 68"/>
                    <a:gd name="T35" fmla="*/ 28738121 h 83"/>
                    <a:gd name="T36" fmla="*/ 16680154 w 68"/>
                    <a:gd name="T37" fmla="*/ 25474209 h 83"/>
                    <a:gd name="T38" fmla="*/ 16680154 w 68"/>
                    <a:gd name="T39" fmla="*/ 23979473 h 83"/>
                    <a:gd name="T40" fmla="*/ 18120358 w 68"/>
                    <a:gd name="T41" fmla="*/ 20269971 h 83"/>
                    <a:gd name="T42" fmla="*/ 24158854 w 68"/>
                    <a:gd name="T43" fmla="*/ 12551685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83"/>
                    <a:gd name="T68" fmla="*/ 68 w 68"/>
                    <a:gd name="T69" fmla="*/ 83 h 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83">
                      <a:moveTo>
                        <a:pt x="68" y="34"/>
                      </a:moveTo>
                      <a:lnTo>
                        <a:pt x="62" y="34"/>
                      </a:lnTo>
                      <a:lnTo>
                        <a:pt x="56" y="26"/>
                      </a:lnTo>
                      <a:lnTo>
                        <a:pt x="33" y="11"/>
                      </a:lnTo>
                      <a:lnTo>
                        <a:pt x="19" y="0"/>
                      </a:lnTo>
                      <a:lnTo>
                        <a:pt x="4" y="6"/>
                      </a:lnTo>
                      <a:lnTo>
                        <a:pt x="0" y="10"/>
                      </a:lnTo>
                      <a:lnTo>
                        <a:pt x="5" y="26"/>
                      </a:lnTo>
                      <a:lnTo>
                        <a:pt x="5" y="30"/>
                      </a:lnTo>
                      <a:lnTo>
                        <a:pt x="5" y="34"/>
                      </a:lnTo>
                      <a:lnTo>
                        <a:pt x="5" y="44"/>
                      </a:lnTo>
                      <a:lnTo>
                        <a:pt x="9" y="60"/>
                      </a:lnTo>
                      <a:lnTo>
                        <a:pt x="14" y="69"/>
                      </a:lnTo>
                      <a:lnTo>
                        <a:pt x="14" y="74"/>
                      </a:lnTo>
                      <a:lnTo>
                        <a:pt x="33" y="78"/>
                      </a:lnTo>
                      <a:lnTo>
                        <a:pt x="38" y="83"/>
                      </a:lnTo>
                      <a:lnTo>
                        <a:pt x="47" y="83"/>
                      </a:lnTo>
                      <a:lnTo>
                        <a:pt x="47" y="78"/>
                      </a:lnTo>
                      <a:lnTo>
                        <a:pt x="47" y="69"/>
                      </a:lnTo>
                      <a:lnTo>
                        <a:pt x="47" y="65"/>
                      </a:lnTo>
                      <a:lnTo>
                        <a:pt x="51" y="55"/>
                      </a:lnTo>
                      <a:lnTo>
                        <a:pt x="68" y="34"/>
                      </a:lnTo>
                    </a:path>
                  </a:pathLst>
                </a:custGeom>
                <a:solidFill>
                  <a:schemeClr val="accent6">
                    <a:lumMod val="20000"/>
                    <a:lumOff val="80000"/>
                  </a:schemeClr>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0" name="Freeform 116">
                  <a:extLst>
                    <a:ext uri="{FF2B5EF4-FFF2-40B4-BE49-F238E27FC236}">
                      <a16:creationId xmlns:a16="http://schemas.microsoft.com/office/drawing/2014/main" id="{C42BF2C7-50D4-98A8-A4EE-9DEBDFD3EB35}"/>
                    </a:ext>
                  </a:extLst>
                </p:cNvPr>
                <p:cNvSpPr>
                  <a:spLocks/>
                </p:cNvSpPr>
                <p:nvPr/>
              </p:nvSpPr>
              <p:spPr bwMode="auto">
                <a:xfrm>
                  <a:off x="4219" y="1651"/>
                  <a:ext cx="282" cy="197"/>
                </a:xfrm>
                <a:custGeom>
                  <a:avLst/>
                  <a:gdLst>
                    <a:gd name="T0" fmla="*/ 3269296 w 57"/>
                    <a:gd name="T1" fmla="*/ 10402359 h 40"/>
                    <a:gd name="T2" fmla="*/ 0 w 57"/>
                    <a:gd name="T3" fmla="*/ 10402359 h 40"/>
                    <a:gd name="T4" fmla="*/ 1817010 w 57"/>
                    <a:gd name="T5" fmla="*/ 7235381 h 40"/>
                    <a:gd name="T6" fmla="*/ 7184381 w 57"/>
                    <a:gd name="T7" fmla="*/ 0 h 40"/>
                    <a:gd name="T8" fmla="*/ 8989418 w 57"/>
                    <a:gd name="T9" fmla="*/ 1756156 h 40"/>
                    <a:gd name="T10" fmla="*/ 12185083 w 57"/>
                    <a:gd name="T11" fmla="*/ 3097564 h 40"/>
                    <a:gd name="T12" fmla="*/ 17200071 w 57"/>
                    <a:gd name="T13" fmla="*/ 3097564 h 40"/>
                    <a:gd name="T14" fmla="*/ 19005108 w 57"/>
                    <a:gd name="T15" fmla="*/ 5551505 h 40"/>
                    <a:gd name="T16" fmla="*/ 20457398 w 57"/>
                    <a:gd name="T17" fmla="*/ 10402359 h 40"/>
                    <a:gd name="T18" fmla="*/ 12185083 w 57"/>
                    <a:gd name="T19" fmla="*/ 10402359 h 40"/>
                    <a:gd name="T20" fmla="*/ 10732190 w 57"/>
                    <a:gd name="T21" fmla="*/ 12085527 h 40"/>
                    <a:gd name="T22" fmla="*/ 10732190 w 57"/>
                    <a:gd name="T23" fmla="*/ 13841712 h 40"/>
                    <a:gd name="T24" fmla="*/ 8989418 w 57"/>
                    <a:gd name="T25" fmla="*/ 12085527 h 40"/>
                    <a:gd name="T26" fmla="*/ 5732116 w 57"/>
                    <a:gd name="T27" fmla="*/ 12085527 h 40"/>
                    <a:gd name="T28" fmla="*/ 5732116 w 57"/>
                    <a:gd name="T29" fmla="*/ 10402359 h 40"/>
                    <a:gd name="T30" fmla="*/ 7184381 w 57"/>
                    <a:gd name="T31" fmla="*/ 8990951 h 40"/>
                    <a:gd name="T32" fmla="*/ 7184381 w 57"/>
                    <a:gd name="T33" fmla="*/ 7235381 h 40"/>
                    <a:gd name="T34" fmla="*/ 5000097 w 57"/>
                    <a:gd name="T35" fmla="*/ 8990951 h 40"/>
                    <a:gd name="T36" fmla="*/ 3269296 w 57"/>
                    <a:gd name="T37" fmla="*/ 10402359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0"/>
                    <a:gd name="T59" fmla="*/ 57 w 57"/>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0">
                      <a:moveTo>
                        <a:pt x="9" y="30"/>
                      </a:moveTo>
                      <a:lnTo>
                        <a:pt x="0" y="30"/>
                      </a:lnTo>
                      <a:lnTo>
                        <a:pt x="5" y="21"/>
                      </a:lnTo>
                      <a:lnTo>
                        <a:pt x="20" y="0"/>
                      </a:lnTo>
                      <a:lnTo>
                        <a:pt x="25" y="5"/>
                      </a:lnTo>
                      <a:lnTo>
                        <a:pt x="34" y="9"/>
                      </a:lnTo>
                      <a:lnTo>
                        <a:pt x="48" y="9"/>
                      </a:lnTo>
                      <a:lnTo>
                        <a:pt x="53" y="16"/>
                      </a:lnTo>
                      <a:lnTo>
                        <a:pt x="57" y="30"/>
                      </a:lnTo>
                      <a:cubicBezTo>
                        <a:pt x="50" y="30"/>
                        <a:pt x="41" y="30"/>
                        <a:pt x="34" y="30"/>
                      </a:cubicBezTo>
                      <a:lnTo>
                        <a:pt x="30" y="35"/>
                      </a:lnTo>
                      <a:lnTo>
                        <a:pt x="30" y="40"/>
                      </a:lnTo>
                      <a:lnTo>
                        <a:pt x="25" y="35"/>
                      </a:lnTo>
                      <a:lnTo>
                        <a:pt x="16" y="35"/>
                      </a:lnTo>
                      <a:lnTo>
                        <a:pt x="16" y="30"/>
                      </a:lnTo>
                      <a:lnTo>
                        <a:pt x="20" y="26"/>
                      </a:lnTo>
                      <a:lnTo>
                        <a:pt x="20" y="21"/>
                      </a:lnTo>
                      <a:lnTo>
                        <a:pt x="14" y="26"/>
                      </a:lnTo>
                      <a:lnTo>
                        <a:pt x="9" y="30"/>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1" name="Freeform 117">
                  <a:extLst>
                    <a:ext uri="{FF2B5EF4-FFF2-40B4-BE49-F238E27FC236}">
                      <a16:creationId xmlns:a16="http://schemas.microsoft.com/office/drawing/2014/main" id="{E7D1301F-F743-CD83-5255-8E8456482BEF}"/>
                    </a:ext>
                  </a:extLst>
                </p:cNvPr>
                <p:cNvSpPr>
                  <a:spLocks/>
                </p:cNvSpPr>
                <p:nvPr/>
              </p:nvSpPr>
              <p:spPr bwMode="auto">
                <a:xfrm>
                  <a:off x="2931" y="3053"/>
                  <a:ext cx="478" cy="345"/>
                </a:xfrm>
                <a:custGeom>
                  <a:avLst/>
                  <a:gdLst>
                    <a:gd name="T0" fmla="*/ 32319226 w 97"/>
                    <a:gd name="T1" fmla="*/ 18431208 h 70"/>
                    <a:gd name="T2" fmla="*/ 31961899 w 97"/>
                    <a:gd name="T3" fmla="*/ 20208440 h 70"/>
                    <a:gd name="T4" fmla="*/ 29213311 w 97"/>
                    <a:gd name="T5" fmla="*/ 20208440 h 70"/>
                    <a:gd name="T6" fmla="*/ 25760595 w 97"/>
                    <a:gd name="T7" fmla="*/ 22601620 h 70"/>
                    <a:gd name="T8" fmla="*/ 25760595 w 97"/>
                    <a:gd name="T9" fmla="*/ 20208440 h 70"/>
                    <a:gd name="T10" fmla="*/ 24342443 w 97"/>
                    <a:gd name="T11" fmla="*/ 20208440 h 70"/>
                    <a:gd name="T12" fmla="*/ 22581689 w 97"/>
                    <a:gd name="T13" fmla="*/ 20208440 h 70"/>
                    <a:gd name="T14" fmla="*/ 20893334 w 97"/>
                    <a:gd name="T15" fmla="*/ 20208440 h 70"/>
                    <a:gd name="T16" fmla="*/ 19475168 w 97"/>
                    <a:gd name="T17" fmla="*/ 22601620 h 70"/>
                    <a:gd name="T18" fmla="*/ 17714295 w 97"/>
                    <a:gd name="T19" fmla="*/ 22601620 h 70"/>
                    <a:gd name="T20" fmla="*/ 17714295 w 97"/>
                    <a:gd name="T21" fmla="*/ 24366994 h 70"/>
                    <a:gd name="T22" fmla="*/ 16023063 w 97"/>
                    <a:gd name="T23" fmla="*/ 24366994 h 70"/>
                    <a:gd name="T24" fmla="*/ 12844038 w 97"/>
                    <a:gd name="T25" fmla="*/ 22601620 h 70"/>
                    <a:gd name="T26" fmla="*/ 9737535 w 97"/>
                    <a:gd name="T27" fmla="*/ 22601620 h 70"/>
                    <a:gd name="T28" fmla="*/ 6631137 w 97"/>
                    <a:gd name="T29" fmla="*/ 22601620 h 70"/>
                    <a:gd name="T30" fmla="*/ 4867277 w 97"/>
                    <a:gd name="T31" fmla="*/ 22601620 h 70"/>
                    <a:gd name="T32" fmla="*/ 3106522 w 97"/>
                    <a:gd name="T33" fmla="*/ 18431208 h 70"/>
                    <a:gd name="T34" fmla="*/ 0 w 97"/>
                    <a:gd name="T35" fmla="*/ 18431208 h 70"/>
                    <a:gd name="T36" fmla="*/ 0 w 97"/>
                    <a:gd name="T37" fmla="*/ 13557454 h 70"/>
                    <a:gd name="T38" fmla="*/ 1760873 w 97"/>
                    <a:gd name="T39" fmla="*/ 12225705 h 70"/>
                    <a:gd name="T40" fmla="*/ 1760873 w 97"/>
                    <a:gd name="T41" fmla="*/ 9044174 h 70"/>
                    <a:gd name="T42" fmla="*/ 3106522 w 97"/>
                    <a:gd name="T43" fmla="*/ 9044174 h 70"/>
                    <a:gd name="T44" fmla="*/ 3106522 w 97"/>
                    <a:gd name="T45" fmla="*/ 4873755 h 70"/>
                    <a:gd name="T46" fmla="*/ 4867277 w 97"/>
                    <a:gd name="T47" fmla="*/ 3454736 h 70"/>
                    <a:gd name="T48" fmla="*/ 7976785 w 97"/>
                    <a:gd name="T49" fmla="*/ 0 h 70"/>
                    <a:gd name="T50" fmla="*/ 9737535 w 97"/>
                    <a:gd name="T51" fmla="*/ 0 h 70"/>
                    <a:gd name="T52" fmla="*/ 12844038 w 97"/>
                    <a:gd name="T53" fmla="*/ 1762491 h 70"/>
                    <a:gd name="T54" fmla="*/ 14604911 w 97"/>
                    <a:gd name="T55" fmla="*/ 1762491 h 70"/>
                    <a:gd name="T56" fmla="*/ 17714295 w 97"/>
                    <a:gd name="T57" fmla="*/ 1762491 h 70"/>
                    <a:gd name="T58" fmla="*/ 20893334 w 97"/>
                    <a:gd name="T59" fmla="*/ 3454736 h 70"/>
                    <a:gd name="T60" fmla="*/ 24342443 w 97"/>
                    <a:gd name="T61" fmla="*/ 3454736 h 70"/>
                    <a:gd name="T62" fmla="*/ 25760595 w 97"/>
                    <a:gd name="T63" fmla="*/ 4873755 h 70"/>
                    <a:gd name="T64" fmla="*/ 27451945 w 97"/>
                    <a:gd name="T65" fmla="*/ 9044174 h 70"/>
                    <a:gd name="T66" fmla="*/ 28855392 w 97"/>
                    <a:gd name="T67" fmla="*/ 10448473 h 70"/>
                    <a:gd name="T68" fmla="*/ 27091642 w 97"/>
                    <a:gd name="T69" fmla="*/ 12225705 h 70"/>
                    <a:gd name="T70" fmla="*/ 28855392 w 97"/>
                    <a:gd name="T71" fmla="*/ 11867487 h 70"/>
                    <a:gd name="T72" fmla="*/ 31961899 w 97"/>
                    <a:gd name="T73" fmla="*/ 13557454 h 70"/>
                    <a:gd name="T74" fmla="*/ 31961899 w 97"/>
                    <a:gd name="T75" fmla="*/ 15322838 h 70"/>
                    <a:gd name="T76" fmla="*/ 33737377 w 97"/>
                    <a:gd name="T77" fmla="*/ 13557454 h 70"/>
                    <a:gd name="T78" fmla="*/ 33737377 w 97"/>
                    <a:gd name="T79" fmla="*/ 17026911 h 70"/>
                    <a:gd name="T80" fmla="*/ 30974065 w 97"/>
                    <a:gd name="T81" fmla="*/ 17026911 h 70"/>
                    <a:gd name="T82" fmla="*/ 32319226 w 97"/>
                    <a:gd name="T83" fmla="*/ 18431208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70"/>
                    <a:gd name="T128" fmla="*/ 97 w 97"/>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70">
                      <a:moveTo>
                        <a:pt x="93" y="53"/>
                      </a:moveTo>
                      <a:lnTo>
                        <a:pt x="92" y="58"/>
                      </a:lnTo>
                      <a:lnTo>
                        <a:pt x="84" y="58"/>
                      </a:lnTo>
                      <a:lnTo>
                        <a:pt x="74" y="65"/>
                      </a:lnTo>
                      <a:lnTo>
                        <a:pt x="74" y="58"/>
                      </a:lnTo>
                      <a:lnTo>
                        <a:pt x="70" y="58"/>
                      </a:lnTo>
                      <a:lnTo>
                        <a:pt x="65" y="58"/>
                      </a:lnTo>
                      <a:lnTo>
                        <a:pt x="60" y="58"/>
                      </a:lnTo>
                      <a:lnTo>
                        <a:pt x="56" y="65"/>
                      </a:lnTo>
                      <a:lnTo>
                        <a:pt x="51" y="65"/>
                      </a:lnTo>
                      <a:lnTo>
                        <a:pt x="51" y="70"/>
                      </a:lnTo>
                      <a:lnTo>
                        <a:pt x="46" y="70"/>
                      </a:lnTo>
                      <a:lnTo>
                        <a:pt x="37" y="65"/>
                      </a:lnTo>
                      <a:lnTo>
                        <a:pt x="28" y="65"/>
                      </a:lnTo>
                      <a:lnTo>
                        <a:pt x="19" y="65"/>
                      </a:lnTo>
                      <a:lnTo>
                        <a:pt x="14" y="65"/>
                      </a:lnTo>
                      <a:lnTo>
                        <a:pt x="9" y="53"/>
                      </a:lnTo>
                      <a:lnTo>
                        <a:pt x="0" y="53"/>
                      </a:lnTo>
                      <a:lnTo>
                        <a:pt x="0" y="39"/>
                      </a:lnTo>
                      <a:lnTo>
                        <a:pt x="5" y="35"/>
                      </a:lnTo>
                      <a:lnTo>
                        <a:pt x="5" y="26"/>
                      </a:lnTo>
                      <a:lnTo>
                        <a:pt x="9" y="26"/>
                      </a:lnTo>
                      <a:lnTo>
                        <a:pt x="9" y="14"/>
                      </a:lnTo>
                      <a:lnTo>
                        <a:pt x="14" y="10"/>
                      </a:lnTo>
                      <a:lnTo>
                        <a:pt x="23" y="0"/>
                      </a:lnTo>
                      <a:lnTo>
                        <a:pt x="28" y="0"/>
                      </a:lnTo>
                      <a:lnTo>
                        <a:pt x="37" y="5"/>
                      </a:lnTo>
                      <a:lnTo>
                        <a:pt x="42" y="5"/>
                      </a:lnTo>
                      <a:lnTo>
                        <a:pt x="51" y="5"/>
                      </a:lnTo>
                      <a:lnTo>
                        <a:pt x="60" y="10"/>
                      </a:lnTo>
                      <a:lnTo>
                        <a:pt x="70" y="10"/>
                      </a:lnTo>
                      <a:lnTo>
                        <a:pt x="74" y="14"/>
                      </a:lnTo>
                      <a:lnTo>
                        <a:pt x="79" y="26"/>
                      </a:lnTo>
                      <a:lnTo>
                        <a:pt x="83" y="30"/>
                      </a:lnTo>
                      <a:lnTo>
                        <a:pt x="78" y="35"/>
                      </a:lnTo>
                      <a:lnTo>
                        <a:pt x="83" y="34"/>
                      </a:lnTo>
                      <a:lnTo>
                        <a:pt x="92" y="39"/>
                      </a:lnTo>
                      <a:lnTo>
                        <a:pt x="92" y="44"/>
                      </a:lnTo>
                      <a:lnTo>
                        <a:pt x="97" y="39"/>
                      </a:lnTo>
                      <a:lnTo>
                        <a:pt x="97" y="49"/>
                      </a:lnTo>
                      <a:lnTo>
                        <a:pt x="89" y="49"/>
                      </a:lnTo>
                      <a:lnTo>
                        <a:pt x="93" y="53"/>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2" name="Freeform 118">
                  <a:extLst>
                    <a:ext uri="{FF2B5EF4-FFF2-40B4-BE49-F238E27FC236}">
                      <a16:creationId xmlns:a16="http://schemas.microsoft.com/office/drawing/2014/main" id="{93549D45-AAF2-BD92-F29E-4B3C09625A1F}"/>
                    </a:ext>
                  </a:extLst>
                </p:cNvPr>
                <p:cNvSpPr>
                  <a:spLocks/>
                </p:cNvSpPr>
                <p:nvPr/>
              </p:nvSpPr>
              <p:spPr bwMode="auto">
                <a:xfrm>
                  <a:off x="2969" y="3340"/>
                  <a:ext cx="415" cy="271"/>
                </a:xfrm>
                <a:custGeom>
                  <a:avLst/>
                  <a:gdLst>
                    <a:gd name="T0" fmla="*/ 0 w 84"/>
                    <a:gd name="T1" fmla="*/ 6984641 h 55"/>
                    <a:gd name="T2" fmla="*/ 2151301 w 84"/>
                    <a:gd name="T3" fmla="*/ 5221718 h 55"/>
                    <a:gd name="T4" fmla="*/ 2151301 w 84"/>
                    <a:gd name="T5" fmla="*/ 2404810 h 55"/>
                    <a:gd name="T6" fmla="*/ 10628448 w 84"/>
                    <a:gd name="T7" fmla="*/ 2404810 h 55"/>
                    <a:gd name="T8" fmla="*/ 13510137 w 84"/>
                    <a:gd name="T9" fmla="*/ 4164846 h 55"/>
                    <a:gd name="T10" fmla="*/ 15225994 w 84"/>
                    <a:gd name="T11" fmla="*/ 3807644 h 55"/>
                    <a:gd name="T12" fmla="*/ 15225994 w 84"/>
                    <a:gd name="T13" fmla="*/ 2404810 h 55"/>
                    <a:gd name="T14" fmla="*/ 17027597 w 84"/>
                    <a:gd name="T15" fmla="*/ 2404810 h 55"/>
                    <a:gd name="T16" fmla="*/ 18466955 w 84"/>
                    <a:gd name="T17" fmla="*/ 0 h 55"/>
                    <a:gd name="T18" fmla="*/ 23426040 w 84"/>
                    <a:gd name="T19" fmla="*/ 0 h 55"/>
                    <a:gd name="T20" fmla="*/ 23426040 w 84"/>
                    <a:gd name="T21" fmla="*/ 2404810 h 55"/>
                    <a:gd name="T22" fmla="*/ 26946503 w 84"/>
                    <a:gd name="T23" fmla="*/ 0 h 55"/>
                    <a:gd name="T24" fmla="*/ 29810338 w 84"/>
                    <a:gd name="T25" fmla="*/ 0 h 55"/>
                    <a:gd name="T26" fmla="*/ 28020582 w 84"/>
                    <a:gd name="T27" fmla="*/ 2404810 h 55"/>
                    <a:gd name="T28" fmla="*/ 28020582 w 84"/>
                    <a:gd name="T29" fmla="*/ 13536698 h 55"/>
                    <a:gd name="T30" fmla="*/ 26655154 w 84"/>
                    <a:gd name="T31" fmla="*/ 13536698 h 55"/>
                    <a:gd name="T32" fmla="*/ 26655154 w 84"/>
                    <a:gd name="T33" fmla="*/ 15999289 h 55"/>
                    <a:gd name="T34" fmla="*/ 23064496 w 84"/>
                    <a:gd name="T35" fmla="*/ 19104366 h 55"/>
                    <a:gd name="T36" fmla="*/ 19908704 w 84"/>
                    <a:gd name="T37" fmla="*/ 19104366 h 55"/>
                    <a:gd name="T38" fmla="*/ 23064496 w 84"/>
                    <a:gd name="T39" fmla="*/ 15999289 h 55"/>
                    <a:gd name="T40" fmla="*/ 21259899 w 84"/>
                    <a:gd name="T41" fmla="*/ 13536698 h 55"/>
                    <a:gd name="T42" fmla="*/ 18104690 w 84"/>
                    <a:gd name="T43" fmla="*/ 13536698 h 55"/>
                    <a:gd name="T44" fmla="*/ 11705540 w 84"/>
                    <a:gd name="T45" fmla="*/ 6984641 h 55"/>
                    <a:gd name="T46" fmla="*/ 0 w 84"/>
                    <a:gd name="T47" fmla="*/ 698464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55"/>
                    <a:gd name="T74" fmla="*/ 84 w 8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55">
                      <a:moveTo>
                        <a:pt x="0" y="20"/>
                      </a:moveTo>
                      <a:lnTo>
                        <a:pt x="6" y="15"/>
                      </a:lnTo>
                      <a:lnTo>
                        <a:pt x="6" y="7"/>
                      </a:lnTo>
                      <a:lnTo>
                        <a:pt x="30" y="7"/>
                      </a:lnTo>
                      <a:lnTo>
                        <a:pt x="38" y="12"/>
                      </a:lnTo>
                      <a:lnTo>
                        <a:pt x="43" y="11"/>
                      </a:lnTo>
                      <a:lnTo>
                        <a:pt x="43" y="7"/>
                      </a:lnTo>
                      <a:lnTo>
                        <a:pt x="48" y="7"/>
                      </a:lnTo>
                      <a:lnTo>
                        <a:pt x="52" y="0"/>
                      </a:lnTo>
                      <a:lnTo>
                        <a:pt x="66" y="0"/>
                      </a:lnTo>
                      <a:lnTo>
                        <a:pt x="66" y="7"/>
                      </a:lnTo>
                      <a:lnTo>
                        <a:pt x="76" y="0"/>
                      </a:lnTo>
                      <a:lnTo>
                        <a:pt x="84" y="0"/>
                      </a:lnTo>
                      <a:lnTo>
                        <a:pt x="79" y="7"/>
                      </a:lnTo>
                      <a:cubicBezTo>
                        <a:pt x="79" y="17"/>
                        <a:pt x="79" y="28"/>
                        <a:pt x="79" y="39"/>
                      </a:cubicBezTo>
                      <a:lnTo>
                        <a:pt x="75" y="39"/>
                      </a:lnTo>
                      <a:lnTo>
                        <a:pt x="75" y="46"/>
                      </a:lnTo>
                      <a:lnTo>
                        <a:pt x="65" y="55"/>
                      </a:lnTo>
                      <a:lnTo>
                        <a:pt x="56" y="55"/>
                      </a:lnTo>
                      <a:lnTo>
                        <a:pt x="65" y="46"/>
                      </a:lnTo>
                      <a:lnTo>
                        <a:pt x="60" y="39"/>
                      </a:lnTo>
                      <a:lnTo>
                        <a:pt x="51" y="39"/>
                      </a:lnTo>
                      <a:lnTo>
                        <a:pt x="33" y="20"/>
                      </a:lnTo>
                      <a:lnTo>
                        <a:pt x="0" y="20"/>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3" name="Freeform 119">
                  <a:extLst>
                    <a:ext uri="{FF2B5EF4-FFF2-40B4-BE49-F238E27FC236}">
                      <a16:creationId xmlns:a16="http://schemas.microsoft.com/office/drawing/2014/main" id="{5826448D-8F1C-E8CF-ED71-E33550F54355}"/>
                    </a:ext>
                  </a:extLst>
                </p:cNvPr>
                <p:cNvSpPr>
                  <a:spLocks/>
                </p:cNvSpPr>
                <p:nvPr/>
              </p:nvSpPr>
              <p:spPr bwMode="auto">
                <a:xfrm>
                  <a:off x="2721" y="3438"/>
                  <a:ext cx="569" cy="503"/>
                </a:xfrm>
                <a:custGeom>
                  <a:avLst/>
                  <a:gdLst>
                    <a:gd name="T0" fmla="*/ 32307406 w 115"/>
                    <a:gd name="T1" fmla="*/ 21700350 h 102"/>
                    <a:gd name="T2" fmla="*/ 29843072 w 115"/>
                    <a:gd name="T3" fmla="*/ 24462056 h 102"/>
                    <a:gd name="T4" fmla="*/ 26204640 w 115"/>
                    <a:gd name="T5" fmla="*/ 27655632 h 102"/>
                    <a:gd name="T6" fmla="*/ 26936958 w 115"/>
                    <a:gd name="T7" fmla="*/ 26246877 h 102"/>
                    <a:gd name="T8" fmla="*/ 28389797 w 115"/>
                    <a:gd name="T9" fmla="*/ 25182431 h 102"/>
                    <a:gd name="T10" fmla="*/ 30560487 w 115"/>
                    <a:gd name="T11" fmla="*/ 22406464 h 102"/>
                    <a:gd name="T12" fmla="*/ 33392226 w 115"/>
                    <a:gd name="T13" fmla="*/ 19212903 h 102"/>
                    <a:gd name="T14" fmla="*/ 32307406 w 115"/>
                    <a:gd name="T15" fmla="*/ 18148456 h 102"/>
                    <a:gd name="T16" fmla="*/ 34113203 w 115"/>
                    <a:gd name="T17" fmla="*/ 17515643 h 102"/>
                    <a:gd name="T18" fmla="*/ 36298321 w 115"/>
                    <a:gd name="T19" fmla="*/ 17156699 h 102"/>
                    <a:gd name="T20" fmla="*/ 34477660 w 115"/>
                    <a:gd name="T21" fmla="*/ 18509808 h 102"/>
                    <a:gd name="T22" fmla="*/ 34113203 w 115"/>
                    <a:gd name="T23" fmla="*/ 20277458 h 102"/>
                    <a:gd name="T24" fmla="*/ 32307406 w 115"/>
                    <a:gd name="T25" fmla="*/ 21700350 h 102"/>
                    <a:gd name="T26" fmla="*/ 36298321 w 115"/>
                    <a:gd name="T27" fmla="*/ 20277458 h 102"/>
                    <a:gd name="T28" fmla="*/ 38045359 w 115"/>
                    <a:gd name="T29" fmla="*/ 15389631 h 102"/>
                    <a:gd name="T30" fmla="*/ 41300889 w 115"/>
                    <a:gd name="T31" fmla="*/ 12266001 h 102"/>
                    <a:gd name="T32" fmla="*/ 39498159 w 115"/>
                    <a:gd name="T33" fmla="*/ 12266001 h 102"/>
                    <a:gd name="T34" fmla="*/ 38045359 w 115"/>
                    <a:gd name="T35" fmla="*/ 12266001 h 102"/>
                    <a:gd name="T36" fmla="*/ 39498159 w 115"/>
                    <a:gd name="T37" fmla="*/ 10498924 h 102"/>
                    <a:gd name="T38" fmla="*/ 41300889 w 115"/>
                    <a:gd name="T39" fmla="*/ 9075446 h 102"/>
                    <a:gd name="T40" fmla="*/ 39498159 w 115"/>
                    <a:gd name="T41" fmla="*/ 6672641 h 102"/>
                    <a:gd name="T42" fmla="*/ 36298321 w 115"/>
                    <a:gd name="T43" fmla="*/ 6672641 h 102"/>
                    <a:gd name="T44" fmla="*/ 29843072 w 115"/>
                    <a:gd name="T45" fmla="*/ 0 h 102"/>
                    <a:gd name="T46" fmla="*/ 17928596 w 115"/>
                    <a:gd name="T47" fmla="*/ 0 h 102"/>
                    <a:gd name="T48" fmla="*/ 16549559 w 115"/>
                    <a:gd name="T49" fmla="*/ 1770067 h 102"/>
                    <a:gd name="T50" fmla="*/ 13278482 w 115"/>
                    <a:gd name="T51" fmla="*/ 1770067 h 102"/>
                    <a:gd name="T52" fmla="*/ 8276041 w 115"/>
                    <a:gd name="T53" fmla="*/ 6672641 h 102"/>
                    <a:gd name="T54" fmla="*/ 5002569 w 115"/>
                    <a:gd name="T55" fmla="*/ 12266001 h 102"/>
                    <a:gd name="T56" fmla="*/ 3270439 w 115"/>
                    <a:gd name="T57" fmla="*/ 12266001 h 102"/>
                    <a:gd name="T58" fmla="*/ 0 w 115"/>
                    <a:gd name="T59" fmla="*/ 15389631 h 102"/>
                    <a:gd name="T60" fmla="*/ 0 w 115"/>
                    <a:gd name="T61" fmla="*/ 17156699 h 102"/>
                    <a:gd name="T62" fmla="*/ 1820676 w 115"/>
                    <a:gd name="T63" fmla="*/ 18509808 h 102"/>
                    <a:gd name="T64" fmla="*/ 1820676 w 115"/>
                    <a:gd name="T65" fmla="*/ 17156699 h 102"/>
                    <a:gd name="T66" fmla="*/ 5002569 w 115"/>
                    <a:gd name="T67" fmla="*/ 17156699 h 102"/>
                    <a:gd name="T68" fmla="*/ 5002569 w 115"/>
                    <a:gd name="T69" fmla="*/ 18509808 h 102"/>
                    <a:gd name="T70" fmla="*/ 6823246 w 115"/>
                    <a:gd name="T71" fmla="*/ 20277458 h 102"/>
                    <a:gd name="T72" fmla="*/ 6823246 w 115"/>
                    <a:gd name="T73" fmla="*/ 21700350 h 102"/>
                    <a:gd name="T74" fmla="*/ 8276041 w 115"/>
                    <a:gd name="T75" fmla="*/ 21700350 h 102"/>
                    <a:gd name="T76" fmla="*/ 10093679 w 115"/>
                    <a:gd name="T77" fmla="*/ 20277458 h 102"/>
                    <a:gd name="T78" fmla="*/ 13278482 w 115"/>
                    <a:gd name="T79" fmla="*/ 24117866 h 102"/>
                    <a:gd name="T80" fmla="*/ 14731896 w 115"/>
                    <a:gd name="T81" fmla="*/ 24117866 h 102"/>
                    <a:gd name="T82" fmla="*/ 16549559 w 115"/>
                    <a:gd name="T83" fmla="*/ 25885566 h 102"/>
                    <a:gd name="T84" fmla="*/ 17928596 w 115"/>
                    <a:gd name="T85" fmla="*/ 27655632 h 102"/>
                    <a:gd name="T86" fmla="*/ 21567004 w 115"/>
                    <a:gd name="T87" fmla="*/ 30776381 h 102"/>
                    <a:gd name="T88" fmla="*/ 21567004 w 115"/>
                    <a:gd name="T89" fmla="*/ 32546329 h 102"/>
                    <a:gd name="T90" fmla="*/ 19749366 w 115"/>
                    <a:gd name="T91" fmla="*/ 32546329 h 102"/>
                    <a:gd name="T92" fmla="*/ 19749366 w 115"/>
                    <a:gd name="T93" fmla="*/ 33896440 h 102"/>
                    <a:gd name="T94" fmla="*/ 21567004 w 115"/>
                    <a:gd name="T95" fmla="*/ 35667098 h 102"/>
                    <a:gd name="T96" fmla="*/ 24751840 w 115"/>
                    <a:gd name="T97" fmla="*/ 32546329 h 102"/>
                    <a:gd name="T98" fmla="*/ 26572026 w 115"/>
                    <a:gd name="T99" fmla="*/ 29367646 h 102"/>
                    <a:gd name="T100" fmla="*/ 28022411 w 115"/>
                    <a:gd name="T101" fmla="*/ 27655632 h 102"/>
                    <a:gd name="T102" fmla="*/ 31222110 w 115"/>
                    <a:gd name="T103" fmla="*/ 24823980 h 102"/>
                    <a:gd name="T104" fmla="*/ 36298321 w 115"/>
                    <a:gd name="T105" fmla="*/ 20277458 h 102"/>
                    <a:gd name="T106" fmla="*/ 36298321 w 115"/>
                    <a:gd name="T107" fmla="*/ 20277458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5"/>
                    <a:gd name="T163" fmla="*/ 0 h 102"/>
                    <a:gd name="T164" fmla="*/ 115 w 115"/>
                    <a:gd name="T165" fmla="*/ 102 h 1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5" h="102">
                      <a:moveTo>
                        <a:pt x="90" y="62"/>
                      </a:moveTo>
                      <a:lnTo>
                        <a:pt x="83" y="70"/>
                      </a:lnTo>
                      <a:lnTo>
                        <a:pt x="73" y="79"/>
                      </a:lnTo>
                      <a:lnTo>
                        <a:pt x="75" y="75"/>
                      </a:lnTo>
                      <a:lnTo>
                        <a:pt x="79" y="72"/>
                      </a:lnTo>
                      <a:lnTo>
                        <a:pt x="85" y="64"/>
                      </a:lnTo>
                      <a:lnTo>
                        <a:pt x="93" y="55"/>
                      </a:lnTo>
                      <a:lnTo>
                        <a:pt x="90" y="52"/>
                      </a:lnTo>
                      <a:lnTo>
                        <a:pt x="95" y="50"/>
                      </a:lnTo>
                      <a:lnTo>
                        <a:pt x="101" y="49"/>
                      </a:lnTo>
                      <a:lnTo>
                        <a:pt x="96" y="53"/>
                      </a:lnTo>
                      <a:lnTo>
                        <a:pt x="95" y="58"/>
                      </a:lnTo>
                      <a:lnTo>
                        <a:pt x="90" y="62"/>
                      </a:lnTo>
                      <a:moveTo>
                        <a:pt x="101" y="58"/>
                      </a:moveTo>
                      <a:lnTo>
                        <a:pt x="106" y="44"/>
                      </a:lnTo>
                      <a:lnTo>
                        <a:pt x="115" y="35"/>
                      </a:lnTo>
                      <a:lnTo>
                        <a:pt x="110" y="35"/>
                      </a:lnTo>
                      <a:lnTo>
                        <a:pt x="106" y="35"/>
                      </a:lnTo>
                      <a:lnTo>
                        <a:pt x="110" y="30"/>
                      </a:lnTo>
                      <a:lnTo>
                        <a:pt x="115" y="26"/>
                      </a:lnTo>
                      <a:lnTo>
                        <a:pt x="110" y="19"/>
                      </a:lnTo>
                      <a:lnTo>
                        <a:pt x="101" y="19"/>
                      </a:lnTo>
                      <a:lnTo>
                        <a:pt x="83" y="0"/>
                      </a:lnTo>
                      <a:lnTo>
                        <a:pt x="50" y="0"/>
                      </a:lnTo>
                      <a:lnTo>
                        <a:pt x="46" y="5"/>
                      </a:lnTo>
                      <a:lnTo>
                        <a:pt x="37" y="5"/>
                      </a:lnTo>
                      <a:lnTo>
                        <a:pt x="23" y="19"/>
                      </a:lnTo>
                      <a:lnTo>
                        <a:pt x="14" y="35"/>
                      </a:lnTo>
                      <a:lnTo>
                        <a:pt x="9" y="35"/>
                      </a:lnTo>
                      <a:lnTo>
                        <a:pt x="0" y="44"/>
                      </a:lnTo>
                      <a:lnTo>
                        <a:pt x="0" y="49"/>
                      </a:lnTo>
                      <a:lnTo>
                        <a:pt x="5" y="53"/>
                      </a:lnTo>
                      <a:lnTo>
                        <a:pt x="5" y="49"/>
                      </a:lnTo>
                      <a:lnTo>
                        <a:pt x="14" y="49"/>
                      </a:lnTo>
                      <a:lnTo>
                        <a:pt x="14" y="53"/>
                      </a:lnTo>
                      <a:lnTo>
                        <a:pt x="19" y="58"/>
                      </a:lnTo>
                      <a:lnTo>
                        <a:pt x="19" y="62"/>
                      </a:lnTo>
                      <a:lnTo>
                        <a:pt x="23" y="62"/>
                      </a:lnTo>
                      <a:lnTo>
                        <a:pt x="28" y="58"/>
                      </a:lnTo>
                      <a:lnTo>
                        <a:pt x="37" y="69"/>
                      </a:lnTo>
                      <a:lnTo>
                        <a:pt x="41" y="69"/>
                      </a:lnTo>
                      <a:lnTo>
                        <a:pt x="46" y="74"/>
                      </a:lnTo>
                      <a:lnTo>
                        <a:pt x="50" y="79"/>
                      </a:lnTo>
                      <a:lnTo>
                        <a:pt x="60" y="88"/>
                      </a:lnTo>
                      <a:lnTo>
                        <a:pt x="60" y="93"/>
                      </a:lnTo>
                      <a:lnTo>
                        <a:pt x="55" y="93"/>
                      </a:lnTo>
                      <a:lnTo>
                        <a:pt x="55" y="97"/>
                      </a:lnTo>
                      <a:lnTo>
                        <a:pt x="60" y="102"/>
                      </a:lnTo>
                      <a:lnTo>
                        <a:pt x="69" y="93"/>
                      </a:lnTo>
                      <a:lnTo>
                        <a:pt x="74" y="84"/>
                      </a:lnTo>
                      <a:lnTo>
                        <a:pt x="78" y="79"/>
                      </a:lnTo>
                      <a:lnTo>
                        <a:pt x="87" y="71"/>
                      </a:lnTo>
                      <a:lnTo>
                        <a:pt x="101" y="58"/>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4" name="Freeform 120">
                  <a:extLst>
                    <a:ext uri="{FF2B5EF4-FFF2-40B4-BE49-F238E27FC236}">
                      <a16:creationId xmlns:a16="http://schemas.microsoft.com/office/drawing/2014/main" id="{AA5D38C1-0EF4-FA47-6046-2F13764D9912}"/>
                    </a:ext>
                  </a:extLst>
                </p:cNvPr>
                <p:cNvSpPr>
                  <a:spLocks/>
                </p:cNvSpPr>
                <p:nvPr/>
              </p:nvSpPr>
              <p:spPr bwMode="auto">
                <a:xfrm>
                  <a:off x="3039" y="2258"/>
                  <a:ext cx="563" cy="557"/>
                </a:xfrm>
                <a:custGeom>
                  <a:avLst/>
                  <a:gdLst>
                    <a:gd name="T0" fmla="*/ 38910865 w 114"/>
                    <a:gd name="T1" fmla="*/ 1763433 h 113"/>
                    <a:gd name="T2" fmla="*/ 37186367 w 114"/>
                    <a:gd name="T3" fmla="*/ 1763433 h 113"/>
                    <a:gd name="T4" fmla="*/ 33963460 w 114"/>
                    <a:gd name="T5" fmla="*/ 1763433 h 113"/>
                    <a:gd name="T6" fmla="*/ 31528199 w 114"/>
                    <a:gd name="T7" fmla="*/ 1763433 h 113"/>
                    <a:gd name="T8" fmla="*/ 29741771 w 114"/>
                    <a:gd name="T9" fmla="*/ 0 h 113"/>
                    <a:gd name="T10" fmla="*/ 26157753 w 114"/>
                    <a:gd name="T11" fmla="*/ 0 h 113"/>
                    <a:gd name="T12" fmla="*/ 24433235 w 114"/>
                    <a:gd name="T13" fmla="*/ 1763433 h 113"/>
                    <a:gd name="T14" fmla="*/ 21574954 w 114"/>
                    <a:gd name="T15" fmla="*/ 1763433 h 113"/>
                    <a:gd name="T16" fmla="*/ 20209161 w 114"/>
                    <a:gd name="T17" fmla="*/ 0 h 113"/>
                    <a:gd name="T18" fmla="*/ 16263421 w 114"/>
                    <a:gd name="T19" fmla="*/ 0 h 113"/>
                    <a:gd name="T20" fmla="*/ 16263421 w 114"/>
                    <a:gd name="T21" fmla="*/ 1419823 h 113"/>
                    <a:gd name="T22" fmla="*/ 14480015 w 114"/>
                    <a:gd name="T23" fmla="*/ 1763433 h 113"/>
                    <a:gd name="T24" fmla="*/ 13114237 w 114"/>
                    <a:gd name="T25" fmla="*/ 5578188 h 113"/>
                    <a:gd name="T26" fmla="*/ 11316006 w 114"/>
                    <a:gd name="T27" fmla="*/ 10469739 h 113"/>
                    <a:gd name="T28" fmla="*/ 9533215 w 114"/>
                    <a:gd name="T29" fmla="*/ 13569152 h 113"/>
                    <a:gd name="T30" fmla="*/ 8166829 w 114"/>
                    <a:gd name="T31" fmla="*/ 13569152 h 113"/>
                    <a:gd name="T32" fmla="*/ 6733229 w 114"/>
                    <a:gd name="T33" fmla="*/ 18460705 h 113"/>
                    <a:gd name="T34" fmla="*/ 4947407 w 114"/>
                    <a:gd name="T35" fmla="*/ 18460705 h 113"/>
                    <a:gd name="T36" fmla="*/ 3510903 w 114"/>
                    <a:gd name="T37" fmla="*/ 22619074 h 113"/>
                    <a:gd name="T38" fmla="*/ 361115 w 114"/>
                    <a:gd name="T39" fmla="*/ 24038881 h 113"/>
                    <a:gd name="T40" fmla="*/ 361115 w 114"/>
                    <a:gd name="T41" fmla="*/ 27496026 h 113"/>
                    <a:gd name="T42" fmla="*/ 0 w 114"/>
                    <a:gd name="T43" fmla="*/ 30336134 h 113"/>
                    <a:gd name="T44" fmla="*/ 0 w 114"/>
                    <a:gd name="T45" fmla="*/ 32029867 h 113"/>
                    <a:gd name="T46" fmla="*/ 1783401 w 114"/>
                    <a:gd name="T47" fmla="*/ 32029867 h 113"/>
                    <a:gd name="T48" fmla="*/ 0 w 114"/>
                    <a:gd name="T49" fmla="*/ 34150903 h 113"/>
                    <a:gd name="T50" fmla="*/ 1783401 w 114"/>
                    <a:gd name="T51" fmla="*/ 34497505 h 113"/>
                    <a:gd name="T52" fmla="*/ 7094927 w 114"/>
                    <a:gd name="T53" fmla="*/ 36275054 h 113"/>
                    <a:gd name="T54" fmla="*/ 9894330 w 114"/>
                    <a:gd name="T55" fmla="*/ 37608028 h 113"/>
                    <a:gd name="T56" fmla="*/ 11680612 w 114"/>
                    <a:gd name="T57" fmla="*/ 39389048 h 113"/>
                    <a:gd name="T58" fmla="*/ 13464018 w 114"/>
                    <a:gd name="T59" fmla="*/ 37608028 h 113"/>
                    <a:gd name="T60" fmla="*/ 14826932 w 114"/>
                    <a:gd name="T61" fmla="*/ 34497505 h 113"/>
                    <a:gd name="T62" fmla="*/ 21574954 w 114"/>
                    <a:gd name="T63" fmla="*/ 34497505 h 113"/>
                    <a:gd name="T64" fmla="*/ 22996638 w 114"/>
                    <a:gd name="T65" fmla="*/ 32387589 h 113"/>
                    <a:gd name="T66" fmla="*/ 26507544 w 114"/>
                    <a:gd name="T67" fmla="*/ 34497505 h 113"/>
                    <a:gd name="T68" fmla="*/ 29741771 w 114"/>
                    <a:gd name="T69" fmla="*/ 34497505 h 113"/>
                    <a:gd name="T70" fmla="*/ 32891587 w 114"/>
                    <a:gd name="T71" fmla="*/ 30682618 h 113"/>
                    <a:gd name="T72" fmla="*/ 32891587 w 114"/>
                    <a:gd name="T73" fmla="*/ 28916327 h 113"/>
                    <a:gd name="T74" fmla="*/ 31528199 w 114"/>
                    <a:gd name="T75" fmla="*/ 28916327 h 113"/>
                    <a:gd name="T76" fmla="*/ 31528199 w 114"/>
                    <a:gd name="T77" fmla="*/ 27496026 h 113"/>
                    <a:gd name="T78" fmla="*/ 32891587 w 114"/>
                    <a:gd name="T79" fmla="*/ 25805192 h 113"/>
                    <a:gd name="T80" fmla="*/ 32891587 w 114"/>
                    <a:gd name="T81" fmla="*/ 20928357 h 113"/>
                    <a:gd name="T82" fmla="*/ 35400077 w 114"/>
                    <a:gd name="T83" fmla="*/ 18460705 h 113"/>
                    <a:gd name="T84" fmla="*/ 35400077 w 114"/>
                    <a:gd name="T85" fmla="*/ 17113603 h 113"/>
                    <a:gd name="T86" fmla="*/ 33602350 w 114"/>
                    <a:gd name="T87" fmla="*/ 15347303 h 113"/>
                    <a:gd name="T88" fmla="*/ 35400077 w 114"/>
                    <a:gd name="T89" fmla="*/ 13569152 h 113"/>
                    <a:gd name="T90" fmla="*/ 37186367 w 114"/>
                    <a:gd name="T91" fmla="*/ 13569152 h 113"/>
                    <a:gd name="T92" fmla="*/ 37186367 w 114"/>
                    <a:gd name="T93" fmla="*/ 12236158 h 113"/>
                    <a:gd name="T94" fmla="*/ 38910865 w 114"/>
                    <a:gd name="T95" fmla="*/ 13569152 h 113"/>
                    <a:gd name="T96" fmla="*/ 40332667 w 114"/>
                    <a:gd name="T97" fmla="*/ 13569152 h 113"/>
                    <a:gd name="T98" fmla="*/ 40332667 w 114"/>
                    <a:gd name="T99" fmla="*/ 10469739 h 113"/>
                    <a:gd name="T100" fmla="*/ 38910865 w 114"/>
                    <a:gd name="T101" fmla="*/ 7359213 h 113"/>
                    <a:gd name="T102" fmla="*/ 38910865 w 114"/>
                    <a:gd name="T103" fmla="*/ 5578188 h 113"/>
                    <a:gd name="T104" fmla="*/ 40332667 w 114"/>
                    <a:gd name="T105" fmla="*/ 5578188 h 113"/>
                    <a:gd name="T106" fmla="*/ 38910865 w 114"/>
                    <a:gd name="T107" fmla="*/ 3113547 h 113"/>
                    <a:gd name="T108" fmla="*/ 38910865 w 114"/>
                    <a:gd name="T109" fmla="*/ 1763433 h 11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
                    <a:gd name="T166" fmla="*/ 0 h 113"/>
                    <a:gd name="T167" fmla="*/ 114 w 114"/>
                    <a:gd name="T168" fmla="*/ 113 h 11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 h="113">
                      <a:moveTo>
                        <a:pt x="110" y="5"/>
                      </a:moveTo>
                      <a:lnTo>
                        <a:pt x="105" y="5"/>
                      </a:lnTo>
                      <a:lnTo>
                        <a:pt x="96" y="5"/>
                      </a:lnTo>
                      <a:lnTo>
                        <a:pt x="89" y="5"/>
                      </a:lnTo>
                      <a:lnTo>
                        <a:pt x="84" y="0"/>
                      </a:lnTo>
                      <a:lnTo>
                        <a:pt x="74" y="0"/>
                      </a:lnTo>
                      <a:lnTo>
                        <a:pt x="69" y="5"/>
                      </a:lnTo>
                      <a:lnTo>
                        <a:pt x="61" y="5"/>
                      </a:lnTo>
                      <a:lnTo>
                        <a:pt x="57" y="0"/>
                      </a:lnTo>
                      <a:lnTo>
                        <a:pt x="46" y="0"/>
                      </a:lnTo>
                      <a:lnTo>
                        <a:pt x="46" y="4"/>
                      </a:lnTo>
                      <a:lnTo>
                        <a:pt x="41" y="5"/>
                      </a:lnTo>
                      <a:lnTo>
                        <a:pt x="37" y="16"/>
                      </a:lnTo>
                      <a:lnTo>
                        <a:pt x="32" y="30"/>
                      </a:lnTo>
                      <a:lnTo>
                        <a:pt x="27" y="39"/>
                      </a:lnTo>
                      <a:lnTo>
                        <a:pt x="23" y="39"/>
                      </a:lnTo>
                      <a:lnTo>
                        <a:pt x="19" y="53"/>
                      </a:lnTo>
                      <a:lnTo>
                        <a:pt x="14" y="53"/>
                      </a:lnTo>
                      <a:lnTo>
                        <a:pt x="10" y="65"/>
                      </a:lnTo>
                      <a:lnTo>
                        <a:pt x="1" y="69"/>
                      </a:lnTo>
                      <a:lnTo>
                        <a:pt x="1" y="79"/>
                      </a:lnTo>
                      <a:lnTo>
                        <a:pt x="0" y="87"/>
                      </a:lnTo>
                      <a:lnTo>
                        <a:pt x="0" y="92"/>
                      </a:lnTo>
                      <a:lnTo>
                        <a:pt x="5" y="92"/>
                      </a:lnTo>
                      <a:lnTo>
                        <a:pt x="0" y="98"/>
                      </a:lnTo>
                      <a:lnTo>
                        <a:pt x="5" y="99"/>
                      </a:lnTo>
                      <a:lnTo>
                        <a:pt x="20" y="104"/>
                      </a:lnTo>
                      <a:lnTo>
                        <a:pt x="28" y="108"/>
                      </a:lnTo>
                      <a:lnTo>
                        <a:pt x="33" y="113"/>
                      </a:lnTo>
                      <a:lnTo>
                        <a:pt x="38" y="108"/>
                      </a:lnTo>
                      <a:lnTo>
                        <a:pt x="42" y="99"/>
                      </a:lnTo>
                      <a:lnTo>
                        <a:pt x="61" y="99"/>
                      </a:lnTo>
                      <a:lnTo>
                        <a:pt x="65" y="93"/>
                      </a:lnTo>
                      <a:lnTo>
                        <a:pt x="75" y="99"/>
                      </a:lnTo>
                      <a:lnTo>
                        <a:pt x="84" y="99"/>
                      </a:lnTo>
                      <a:lnTo>
                        <a:pt x="93" y="88"/>
                      </a:lnTo>
                      <a:lnTo>
                        <a:pt x="93" y="83"/>
                      </a:lnTo>
                      <a:lnTo>
                        <a:pt x="89" y="83"/>
                      </a:lnTo>
                      <a:lnTo>
                        <a:pt x="89" y="79"/>
                      </a:lnTo>
                      <a:lnTo>
                        <a:pt x="93" y="74"/>
                      </a:lnTo>
                      <a:cubicBezTo>
                        <a:pt x="93" y="70"/>
                        <a:pt x="93" y="65"/>
                        <a:pt x="93" y="60"/>
                      </a:cubicBezTo>
                      <a:lnTo>
                        <a:pt x="100" y="53"/>
                      </a:lnTo>
                      <a:lnTo>
                        <a:pt x="100" y="49"/>
                      </a:lnTo>
                      <a:lnTo>
                        <a:pt x="95" y="44"/>
                      </a:lnTo>
                      <a:lnTo>
                        <a:pt x="100" y="39"/>
                      </a:lnTo>
                      <a:lnTo>
                        <a:pt x="105" y="39"/>
                      </a:lnTo>
                      <a:lnTo>
                        <a:pt x="105" y="35"/>
                      </a:lnTo>
                      <a:lnTo>
                        <a:pt x="110" y="39"/>
                      </a:lnTo>
                      <a:lnTo>
                        <a:pt x="114" y="39"/>
                      </a:lnTo>
                      <a:lnTo>
                        <a:pt x="114" y="30"/>
                      </a:lnTo>
                      <a:lnTo>
                        <a:pt x="110" y="21"/>
                      </a:lnTo>
                      <a:lnTo>
                        <a:pt x="110" y="16"/>
                      </a:lnTo>
                      <a:lnTo>
                        <a:pt x="114" y="16"/>
                      </a:lnTo>
                      <a:lnTo>
                        <a:pt x="110" y="9"/>
                      </a:lnTo>
                      <a:lnTo>
                        <a:pt x="110" y="5"/>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5" name="Freeform 121">
                  <a:extLst>
                    <a:ext uri="{FF2B5EF4-FFF2-40B4-BE49-F238E27FC236}">
                      <a16:creationId xmlns:a16="http://schemas.microsoft.com/office/drawing/2014/main" id="{DDCA160F-E414-B45C-FD07-988E5A3B08A2}"/>
                    </a:ext>
                  </a:extLst>
                </p:cNvPr>
                <p:cNvSpPr>
                  <a:spLocks/>
                </p:cNvSpPr>
                <p:nvPr/>
              </p:nvSpPr>
              <p:spPr bwMode="auto">
                <a:xfrm>
                  <a:off x="3221" y="1651"/>
                  <a:ext cx="399" cy="637"/>
                </a:xfrm>
                <a:custGeom>
                  <a:avLst/>
                  <a:gdLst>
                    <a:gd name="T0" fmla="*/ 1757521 w 81"/>
                    <a:gd name="T1" fmla="*/ 45595293 h 129"/>
                    <a:gd name="T2" fmla="*/ 3100526 w 81"/>
                    <a:gd name="T3" fmla="*/ 44884776 h 129"/>
                    <a:gd name="T4" fmla="*/ 3100526 w 81"/>
                    <a:gd name="T5" fmla="*/ 43102915 h 129"/>
                    <a:gd name="T6" fmla="*/ 6615543 w 81"/>
                    <a:gd name="T7" fmla="*/ 43102915 h 129"/>
                    <a:gd name="T8" fmla="*/ 7958547 w 81"/>
                    <a:gd name="T9" fmla="*/ 44884776 h 129"/>
                    <a:gd name="T10" fmla="*/ 11113786 w 81"/>
                    <a:gd name="T11" fmla="*/ 44884776 h 129"/>
                    <a:gd name="T12" fmla="*/ 12816570 w 81"/>
                    <a:gd name="T13" fmla="*/ 43102915 h 129"/>
                    <a:gd name="T14" fmla="*/ 15971831 w 81"/>
                    <a:gd name="T15" fmla="*/ 43102915 h 129"/>
                    <a:gd name="T16" fmla="*/ 17656921 w 81"/>
                    <a:gd name="T17" fmla="*/ 44884776 h 129"/>
                    <a:gd name="T18" fmla="*/ 20130848 w 81"/>
                    <a:gd name="T19" fmla="*/ 44884776 h 129"/>
                    <a:gd name="T20" fmla="*/ 23231377 w 81"/>
                    <a:gd name="T21" fmla="*/ 44884776 h 129"/>
                    <a:gd name="T22" fmla="*/ 26673968 w 81"/>
                    <a:gd name="T23" fmla="*/ 44884776 h 129"/>
                    <a:gd name="T24" fmla="*/ 25687738 w 81"/>
                    <a:gd name="T25" fmla="*/ 44174260 h 129"/>
                    <a:gd name="T26" fmla="*/ 26317173 w 81"/>
                    <a:gd name="T27" fmla="*/ 43102915 h 129"/>
                    <a:gd name="T28" fmla="*/ 24986011 w 81"/>
                    <a:gd name="T29" fmla="*/ 43102915 h 129"/>
                    <a:gd name="T30" fmla="*/ 24986011 w 81"/>
                    <a:gd name="T31" fmla="*/ 41737228 h 129"/>
                    <a:gd name="T32" fmla="*/ 24986011 w 81"/>
                    <a:gd name="T33" fmla="*/ 40304907 h 129"/>
                    <a:gd name="T34" fmla="*/ 24986011 w 81"/>
                    <a:gd name="T35" fmla="*/ 38519392 h 129"/>
                    <a:gd name="T36" fmla="*/ 26317173 w 81"/>
                    <a:gd name="T37" fmla="*/ 38519392 h 129"/>
                    <a:gd name="T38" fmla="*/ 23231377 w 81"/>
                    <a:gd name="T39" fmla="*/ 36796391 h 129"/>
                    <a:gd name="T40" fmla="*/ 24986011 w 81"/>
                    <a:gd name="T41" fmla="*/ 35360525 h 129"/>
                    <a:gd name="T42" fmla="*/ 24986011 w 81"/>
                    <a:gd name="T43" fmla="*/ 32503665 h 129"/>
                    <a:gd name="T44" fmla="*/ 28071708 w 81"/>
                    <a:gd name="T45" fmla="*/ 31141493 h 129"/>
                    <a:gd name="T46" fmla="*/ 26317173 w 81"/>
                    <a:gd name="T47" fmla="*/ 29356610 h 129"/>
                    <a:gd name="T48" fmla="*/ 24986011 w 81"/>
                    <a:gd name="T49" fmla="*/ 29356610 h 129"/>
                    <a:gd name="T50" fmla="*/ 23231377 w 81"/>
                    <a:gd name="T51" fmla="*/ 26123950 h 129"/>
                    <a:gd name="T52" fmla="*/ 23231377 w 81"/>
                    <a:gd name="T53" fmla="*/ 24415132 h 129"/>
                    <a:gd name="T54" fmla="*/ 21459148 w 81"/>
                    <a:gd name="T55" fmla="*/ 22615415 h 129"/>
                    <a:gd name="T56" fmla="*/ 23231377 w 81"/>
                    <a:gd name="T57" fmla="*/ 19832225 h 129"/>
                    <a:gd name="T58" fmla="*/ 24986011 w 81"/>
                    <a:gd name="T59" fmla="*/ 19832225 h 129"/>
                    <a:gd name="T60" fmla="*/ 24986011 w 81"/>
                    <a:gd name="T61" fmla="*/ 17325024 h 129"/>
                    <a:gd name="T62" fmla="*/ 21459148 w 81"/>
                    <a:gd name="T63" fmla="*/ 17325024 h 129"/>
                    <a:gd name="T64" fmla="*/ 19072208 w 81"/>
                    <a:gd name="T65" fmla="*/ 13816499 h 129"/>
                    <a:gd name="T66" fmla="*/ 19072208 w 81"/>
                    <a:gd name="T67" fmla="*/ 12034588 h 129"/>
                    <a:gd name="T68" fmla="*/ 17656921 w 81"/>
                    <a:gd name="T69" fmla="*/ 12034588 h 129"/>
                    <a:gd name="T70" fmla="*/ 19072208 w 81"/>
                    <a:gd name="T71" fmla="*/ 10598761 h 129"/>
                    <a:gd name="T72" fmla="*/ 19429120 w 81"/>
                    <a:gd name="T73" fmla="*/ 3147664 h 129"/>
                    <a:gd name="T74" fmla="*/ 17656921 w 81"/>
                    <a:gd name="T75" fmla="*/ 1781886 h 129"/>
                    <a:gd name="T76" fmla="*/ 15971831 w 81"/>
                    <a:gd name="T77" fmla="*/ 1781886 h 129"/>
                    <a:gd name="T78" fmla="*/ 14214311 w 81"/>
                    <a:gd name="T79" fmla="*/ 0 h 129"/>
                    <a:gd name="T80" fmla="*/ 15971831 w 81"/>
                    <a:gd name="T81" fmla="*/ 1781886 h 129"/>
                    <a:gd name="T82" fmla="*/ 14571095 w 81"/>
                    <a:gd name="T83" fmla="*/ 7090120 h 129"/>
                    <a:gd name="T84" fmla="*/ 11113786 w 81"/>
                    <a:gd name="T85" fmla="*/ 8798924 h 129"/>
                    <a:gd name="T86" fmla="*/ 9716063 w 81"/>
                    <a:gd name="T87" fmla="*/ 10598761 h 129"/>
                    <a:gd name="T88" fmla="*/ 10058148 w 81"/>
                    <a:gd name="T89" fmla="*/ 12034588 h 129"/>
                    <a:gd name="T90" fmla="*/ 8300628 w 81"/>
                    <a:gd name="T91" fmla="*/ 13816499 h 129"/>
                    <a:gd name="T92" fmla="*/ 10058148 w 81"/>
                    <a:gd name="T93" fmla="*/ 15178651 h 129"/>
                    <a:gd name="T94" fmla="*/ 8300628 w 81"/>
                    <a:gd name="T95" fmla="*/ 19832225 h 129"/>
                    <a:gd name="T96" fmla="*/ 6615543 w 81"/>
                    <a:gd name="T97" fmla="*/ 22979878 h 129"/>
                    <a:gd name="T98" fmla="*/ 3100526 w 81"/>
                    <a:gd name="T99" fmla="*/ 27923647 h 129"/>
                    <a:gd name="T100" fmla="*/ 0 w 81"/>
                    <a:gd name="T101" fmla="*/ 35360525 h 129"/>
                    <a:gd name="T102" fmla="*/ 0 w 81"/>
                    <a:gd name="T103" fmla="*/ 43102915 h 129"/>
                    <a:gd name="T104" fmla="*/ 1415435 w 81"/>
                    <a:gd name="T105" fmla="*/ 44884776 h 129"/>
                    <a:gd name="T106" fmla="*/ 1757521 w 81"/>
                    <a:gd name="T107" fmla="*/ 4559529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1"/>
                    <a:gd name="T163" fmla="*/ 0 h 129"/>
                    <a:gd name="T164" fmla="*/ 81 w 81"/>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1" h="129">
                      <a:moveTo>
                        <a:pt x="5" y="129"/>
                      </a:moveTo>
                      <a:lnTo>
                        <a:pt x="9" y="127"/>
                      </a:lnTo>
                      <a:lnTo>
                        <a:pt x="9" y="122"/>
                      </a:lnTo>
                      <a:lnTo>
                        <a:pt x="19" y="122"/>
                      </a:lnTo>
                      <a:lnTo>
                        <a:pt x="23" y="127"/>
                      </a:lnTo>
                      <a:lnTo>
                        <a:pt x="32" y="127"/>
                      </a:lnTo>
                      <a:lnTo>
                        <a:pt x="37" y="122"/>
                      </a:lnTo>
                      <a:lnTo>
                        <a:pt x="46" y="122"/>
                      </a:lnTo>
                      <a:lnTo>
                        <a:pt x="51" y="127"/>
                      </a:lnTo>
                      <a:lnTo>
                        <a:pt x="58" y="127"/>
                      </a:lnTo>
                      <a:lnTo>
                        <a:pt x="67" y="127"/>
                      </a:lnTo>
                      <a:lnTo>
                        <a:pt x="77" y="127"/>
                      </a:lnTo>
                      <a:lnTo>
                        <a:pt x="74" y="125"/>
                      </a:lnTo>
                      <a:lnTo>
                        <a:pt x="76" y="122"/>
                      </a:lnTo>
                      <a:lnTo>
                        <a:pt x="72" y="122"/>
                      </a:lnTo>
                      <a:lnTo>
                        <a:pt x="72" y="118"/>
                      </a:lnTo>
                      <a:lnTo>
                        <a:pt x="72" y="114"/>
                      </a:lnTo>
                      <a:lnTo>
                        <a:pt x="72" y="109"/>
                      </a:lnTo>
                      <a:lnTo>
                        <a:pt x="76" y="109"/>
                      </a:lnTo>
                      <a:lnTo>
                        <a:pt x="67" y="104"/>
                      </a:lnTo>
                      <a:lnTo>
                        <a:pt x="72" y="100"/>
                      </a:lnTo>
                      <a:lnTo>
                        <a:pt x="72" y="92"/>
                      </a:lnTo>
                      <a:lnTo>
                        <a:pt x="81" y="88"/>
                      </a:lnTo>
                      <a:lnTo>
                        <a:pt x="76" y="83"/>
                      </a:lnTo>
                      <a:lnTo>
                        <a:pt x="72" y="83"/>
                      </a:lnTo>
                      <a:lnTo>
                        <a:pt x="67" y="74"/>
                      </a:lnTo>
                      <a:lnTo>
                        <a:pt x="67" y="69"/>
                      </a:lnTo>
                      <a:lnTo>
                        <a:pt x="62" y="64"/>
                      </a:lnTo>
                      <a:lnTo>
                        <a:pt x="67" y="56"/>
                      </a:lnTo>
                      <a:lnTo>
                        <a:pt x="72" y="56"/>
                      </a:lnTo>
                      <a:lnTo>
                        <a:pt x="72" y="49"/>
                      </a:lnTo>
                      <a:lnTo>
                        <a:pt x="62" y="49"/>
                      </a:lnTo>
                      <a:lnTo>
                        <a:pt x="55" y="39"/>
                      </a:lnTo>
                      <a:lnTo>
                        <a:pt x="55" y="34"/>
                      </a:lnTo>
                      <a:lnTo>
                        <a:pt x="51" y="34"/>
                      </a:lnTo>
                      <a:lnTo>
                        <a:pt x="55" y="30"/>
                      </a:lnTo>
                      <a:lnTo>
                        <a:pt x="56" y="9"/>
                      </a:lnTo>
                      <a:lnTo>
                        <a:pt x="51" y="5"/>
                      </a:lnTo>
                      <a:lnTo>
                        <a:pt x="46" y="5"/>
                      </a:lnTo>
                      <a:lnTo>
                        <a:pt x="41" y="0"/>
                      </a:lnTo>
                      <a:lnTo>
                        <a:pt x="46" y="5"/>
                      </a:lnTo>
                      <a:lnTo>
                        <a:pt x="42" y="20"/>
                      </a:lnTo>
                      <a:lnTo>
                        <a:pt x="32" y="25"/>
                      </a:lnTo>
                      <a:lnTo>
                        <a:pt x="28" y="30"/>
                      </a:lnTo>
                      <a:lnTo>
                        <a:pt x="29" y="34"/>
                      </a:lnTo>
                      <a:lnTo>
                        <a:pt x="24" y="39"/>
                      </a:lnTo>
                      <a:lnTo>
                        <a:pt x="29" y="43"/>
                      </a:lnTo>
                      <a:lnTo>
                        <a:pt x="24" y="56"/>
                      </a:lnTo>
                      <a:lnTo>
                        <a:pt x="19" y="65"/>
                      </a:lnTo>
                      <a:lnTo>
                        <a:pt x="9" y="79"/>
                      </a:lnTo>
                      <a:lnTo>
                        <a:pt x="0" y="100"/>
                      </a:lnTo>
                      <a:lnTo>
                        <a:pt x="0" y="122"/>
                      </a:lnTo>
                      <a:lnTo>
                        <a:pt x="4" y="127"/>
                      </a:lnTo>
                      <a:lnTo>
                        <a:pt x="5" y="129"/>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6" name="Freeform 122">
                  <a:extLst>
                    <a:ext uri="{FF2B5EF4-FFF2-40B4-BE49-F238E27FC236}">
                      <a16:creationId xmlns:a16="http://schemas.microsoft.com/office/drawing/2014/main" id="{96A3DB6C-C857-E377-4AB7-339FD02570DF}"/>
                    </a:ext>
                  </a:extLst>
                </p:cNvPr>
                <p:cNvSpPr>
                  <a:spLocks/>
                </p:cNvSpPr>
                <p:nvPr/>
              </p:nvSpPr>
              <p:spPr bwMode="auto">
                <a:xfrm>
                  <a:off x="2658" y="2623"/>
                  <a:ext cx="538" cy="578"/>
                </a:xfrm>
                <a:custGeom>
                  <a:avLst/>
                  <a:gdLst>
                    <a:gd name="T0" fmla="*/ 24695091 w 109"/>
                    <a:gd name="T1" fmla="*/ 33679221 h 117"/>
                    <a:gd name="T2" fmla="*/ 27472039 w 109"/>
                    <a:gd name="T3" fmla="*/ 30875102 h 117"/>
                    <a:gd name="T4" fmla="*/ 30263893 w 109"/>
                    <a:gd name="T5" fmla="*/ 29086365 h 117"/>
                    <a:gd name="T6" fmla="*/ 32042057 w 109"/>
                    <a:gd name="T7" fmla="*/ 25917167 h 117"/>
                    <a:gd name="T8" fmla="*/ 33834435 w 109"/>
                    <a:gd name="T9" fmla="*/ 24130881 h 117"/>
                    <a:gd name="T10" fmla="*/ 33834435 w 109"/>
                    <a:gd name="T11" fmla="*/ 21615011 h 117"/>
                    <a:gd name="T12" fmla="*/ 38386566 w 109"/>
                    <a:gd name="T13" fmla="*/ 17022150 h 117"/>
                    <a:gd name="T14" fmla="*/ 38386566 w 109"/>
                    <a:gd name="T15" fmla="*/ 13852952 h 117"/>
                    <a:gd name="T16" fmla="*/ 36608481 w 109"/>
                    <a:gd name="T17" fmla="*/ 12064215 h 117"/>
                    <a:gd name="T18" fmla="*/ 33471182 w 109"/>
                    <a:gd name="T19" fmla="*/ 10263081 h 117"/>
                    <a:gd name="T20" fmla="*/ 28904146 w 109"/>
                    <a:gd name="T21" fmla="*/ 8547662 h 117"/>
                    <a:gd name="T22" fmla="*/ 27126100 w 109"/>
                    <a:gd name="T23" fmla="*/ 8547662 h 117"/>
                    <a:gd name="T24" fmla="*/ 28904146 w 109"/>
                    <a:gd name="T25" fmla="*/ 6396895 h 117"/>
                    <a:gd name="T26" fmla="*/ 27126100 w 109"/>
                    <a:gd name="T27" fmla="*/ 6396895 h 117"/>
                    <a:gd name="T28" fmla="*/ 27126100 w 109"/>
                    <a:gd name="T29" fmla="*/ 4593465 h 117"/>
                    <a:gd name="T30" fmla="*/ 23625627 w 109"/>
                    <a:gd name="T31" fmla="*/ 2877433 h 117"/>
                    <a:gd name="T32" fmla="*/ 23625627 w 109"/>
                    <a:gd name="T33" fmla="*/ 1438958 h 117"/>
                    <a:gd name="T34" fmla="*/ 22192908 w 109"/>
                    <a:gd name="T35" fmla="*/ 1438958 h 117"/>
                    <a:gd name="T36" fmla="*/ 20414730 w 109"/>
                    <a:gd name="T37" fmla="*/ 1438958 h 117"/>
                    <a:gd name="T38" fmla="*/ 18695342 w 109"/>
                    <a:gd name="T39" fmla="*/ 1438958 h 117"/>
                    <a:gd name="T40" fmla="*/ 17263226 w 109"/>
                    <a:gd name="T41" fmla="*/ 2877433 h 117"/>
                    <a:gd name="T42" fmla="*/ 9136938 w 109"/>
                    <a:gd name="T43" fmla="*/ 0 h 117"/>
                    <a:gd name="T44" fmla="*/ 9136938 w 109"/>
                    <a:gd name="T45" fmla="*/ 1438958 h 117"/>
                    <a:gd name="T46" fmla="*/ 5999150 w 109"/>
                    <a:gd name="T47" fmla="*/ 1438958 h 117"/>
                    <a:gd name="T48" fmla="*/ 4206770 w 109"/>
                    <a:gd name="T49" fmla="*/ 2877433 h 117"/>
                    <a:gd name="T50" fmla="*/ 3137305 w 109"/>
                    <a:gd name="T51" fmla="*/ 4593465 h 117"/>
                    <a:gd name="T52" fmla="*/ 1778179 w 109"/>
                    <a:gd name="T53" fmla="*/ 6396895 h 117"/>
                    <a:gd name="T54" fmla="*/ 0 w 109"/>
                    <a:gd name="T55" fmla="*/ 13852952 h 117"/>
                    <a:gd name="T56" fmla="*/ 0 w 109"/>
                    <a:gd name="T57" fmla="*/ 17022150 h 117"/>
                    <a:gd name="T58" fmla="*/ 0 w 109"/>
                    <a:gd name="T59" fmla="*/ 20249820 h 117"/>
                    <a:gd name="T60" fmla="*/ 1778179 w 109"/>
                    <a:gd name="T61" fmla="*/ 21980089 h 117"/>
                    <a:gd name="T62" fmla="*/ 0 w 109"/>
                    <a:gd name="T63" fmla="*/ 29086365 h 117"/>
                    <a:gd name="T64" fmla="*/ 1778179 w 109"/>
                    <a:gd name="T65" fmla="*/ 29086365 h 117"/>
                    <a:gd name="T66" fmla="*/ 4206770 w 109"/>
                    <a:gd name="T67" fmla="*/ 30875102 h 117"/>
                    <a:gd name="T68" fmla="*/ 7416962 w 109"/>
                    <a:gd name="T69" fmla="*/ 30875102 h 117"/>
                    <a:gd name="T70" fmla="*/ 9136938 w 109"/>
                    <a:gd name="T71" fmla="*/ 29086365 h 117"/>
                    <a:gd name="T72" fmla="*/ 10918134 w 109"/>
                    <a:gd name="T73" fmla="*/ 30875102 h 117"/>
                    <a:gd name="T74" fmla="*/ 12347250 w 109"/>
                    <a:gd name="T75" fmla="*/ 30875102 h 117"/>
                    <a:gd name="T76" fmla="*/ 12347250 w 109"/>
                    <a:gd name="T77" fmla="*/ 34391534 h 117"/>
                    <a:gd name="T78" fmla="*/ 14055315 w 109"/>
                    <a:gd name="T79" fmla="*/ 35833036 h 117"/>
                    <a:gd name="T80" fmla="*/ 14055315 w 109"/>
                    <a:gd name="T81" fmla="*/ 40076109 h 117"/>
                    <a:gd name="T82" fmla="*/ 15485042 w 109"/>
                    <a:gd name="T83" fmla="*/ 41500251 h 117"/>
                    <a:gd name="T84" fmla="*/ 18695342 w 109"/>
                    <a:gd name="T85" fmla="*/ 40076109 h 117"/>
                    <a:gd name="T86" fmla="*/ 22556656 w 109"/>
                    <a:gd name="T87" fmla="*/ 40076109 h 117"/>
                    <a:gd name="T88" fmla="*/ 22556656 w 109"/>
                    <a:gd name="T89" fmla="*/ 35833036 h 117"/>
                    <a:gd name="T90" fmla="*/ 24695091 w 109"/>
                    <a:gd name="T91" fmla="*/ 33679221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
                    <a:gd name="T139" fmla="*/ 0 h 117"/>
                    <a:gd name="T140" fmla="*/ 109 w 109"/>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 h="117">
                      <a:moveTo>
                        <a:pt x="70" y="95"/>
                      </a:moveTo>
                      <a:lnTo>
                        <a:pt x="78" y="87"/>
                      </a:lnTo>
                      <a:lnTo>
                        <a:pt x="86" y="82"/>
                      </a:lnTo>
                      <a:lnTo>
                        <a:pt x="91" y="73"/>
                      </a:lnTo>
                      <a:lnTo>
                        <a:pt x="96" y="68"/>
                      </a:lnTo>
                      <a:lnTo>
                        <a:pt x="96" y="61"/>
                      </a:lnTo>
                      <a:lnTo>
                        <a:pt x="109" y="48"/>
                      </a:lnTo>
                      <a:lnTo>
                        <a:pt x="109" y="39"/>
                      </a:lnTo>
                      <a:lnTo>
                        <a:pt x="104" y="34"/>
                      </a:lnTo>
                      <a:lnTo>
                        <a:pt x="95" y="29"/>
                      </a:lnTo>
                      <a:lnTo>
                        <a:pt x="82" y="24"/>
                      </a:lnTo>
                      <a:lnTo>
                        <a:pt x="77" y="24"/>
                      </a:lnTo>
                      <a:lnTo>
                        <a:pt x="82" y="18"/>
                      </a:lnTo>
                      <a:lnTo>
                        <a:pt x="77" y="18"/>
                      </a:lnTo>
                      <a:lnTo>
                        <a:pt x="77" y="13"/>
                      </a:lnTo>
                      <a:lnTo>
                        <a:pt x="67" y="8"/>
                      </a:lnTo>
                      <a:lnTo>
                        <a:pt x="67" y="4"/>
                      </a:lnTo>
                      <a:lnTo>
                        <a:pt x="63" y="4"/>
                      </a:lnTo>
                      <a:lnTo>
                        <a:pt x="58" y="4"/>
                      </a:lnTo>
                      <a:lnTo>
                        <a:pt x="53" y="4"/>
                      </a:lnTo>
                      <a:lnTo>
                        <a:pt x="49" y="8"/>
                      </a:lnTo>
                      <a:lnTo>
                        <a:pt x="26" y="0"/>
                      </a:lnTo>
                      <a:lnTo>
                        <a:pt x="26" y="4"/>
                      </a:lnTo>
                      <a:lnTo>
                        <a:pt x="17" y="4"/>
                      </a:lnTo>
                      <a:lnTo>
                        <a:pt x="12" y="8"/>
                      </a:lnTo>
                      <a:lnTo>
                        <a:pt x="9" y="13"/>
                      </a:lnTo>
                      <a:lnTo>
                        <a:pt x="5" y="18"/>
                      </a:lnTo>
                      <a:lnTo>
                        <a:pt x="0" y="39"/>
                      </a:lnTo>
                      <a:lnTo>
                        <a:pt x="0" y="48"/>
                      </a:lnTo>
                      <a:lnTo>
                        <a:pt x="0" y="57"/>
                      </a:lnTo>
                      <a:lnTo>
                        <a:pt x="5" y="62"/>
                      </a:lnTo>
                      <a:lnTo>
                        <a:pt x="0" y="82"/>
                      </a:lnTo>
                      <a:lnTo>
                        <a:pt x="5" y="82"/>
                      </a:lnTo>
                      <a:lnTo>
                        <a:pt x="12" y="87"/>
                      </a:lnTo>
                      <a:lnTo>
                        <a:pt x="21" y="87"/>
                      </a:lnTo>
                      <a:lnTo>
                        <a:pt x="26" y="82"/>
                      </a:lnTo>
                      <a:lnTo>
                        <a:pt x="31" y="87"/>
                      </a:lnTo>
                      <a:lnTo>
                        <a:pt x="35" y="87"/>
                      </a:lnTo>
                      <a:lnTo>
                        <a:pt x="35" y="97"/>
                      </a:lnTo>
                      <a:lnTo>
                        <a:pt x="40" y="101"/>
                      </a:lnTo>
                      <a:lnTo>
                        <a:pt x="40" y="113"/>
                      </a:lnTo>
                      <a:lnTo>
                        <a:pt x="44" y="117"/>
                      </a:lnTo>
                      <a:lnTo>
                        <a:pt x="53" y="113"/>
                      </a:lnTo>
                      <a:lnTo>
                        <a:pt x="64" y="113"/>
                      </a:lnTo>
                      <a:lnTo>
                        <a:pt x="64" y="101"/>
                      </a:lnTo>
                      <a:lnTo>
                        <a:pt x="70" y="95"/>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7" name="Freeform 123">
                  <a:extLst>
                    <a:ext uri="{FF2B5EF4-FFF2-40B4-BE49-F238E27FC236}">
                      <a16:creationId xmlns:a16="http://schemas.microsoft.com/office/drawing/2014/main" id="{FDF16CE7-AD02-F28C-BB2E-B927D563BA37}"/>
                    </a:ext>
                  </a:extLst>
                </p:cNvPr>
                <p:cNvSpPr>
                  <a:spLocks/>
                </p:cNvSpPr>
                <p:nvPr/>
              </p:nvSpPr>
              <p:spPr bwMode="auto">
                <a:xfrm>
                  <a:off x="2366" y="1844"/>
                  <a:ext cx="900" cy="869"/>
                </a:xfrm>
                <a:custGeom>
                  <a:avLst/>
                  <a:gdLst>
                    <a:gd name="T0" fmla="*/ 0 w 182"/>
                    <a:gd name="T1" fmla="*/ 9158667 h 176"/>
                    <a:gd name="T2" fmla="*/ 17854328 w 182"/>
                    <a:gd name="T3" fmla="*/ 7433253 h 176"/>
                    <a:gd name="T4" fmla="*/ 17854328 w 182"/>
                    <a:gd name="T5" fmla="*/ 1434699 h 176"/>
                    <a:gd name="T6" fmla="*/ 19667491 w 182"/>
                    <a:gd name="T7" fmla="*/ 0 h 176"/>
                    <a:gd name="T8" fmla="*/ 22854662 w 182"/>
                    <a:gd name="T9" fmla="*/ 3142882 h 176"/>
                    <a:gd name="T10" fmla="*/ 22854662 w 182"/>
                    <a:gd name="T11" fmla="*/ 7433253 h 176"/>
                    <a:gd name="T12" fmla="*/ 24652802 w 182"/>
                    <a:gd name="T13" fmla="*/ 8794887 h 176"/>
                    <a:gd name="T14" fmla="*/ 25385856 w 182"/>
                    <a:gd name="T15" fmla="*/ 10590336 h 176"/>
                    <a:gd name="T16" fmla="*/ 27183996 w 182"/>
                    <a:gd name="T17" fmla="*/ 12374610 h 176"/>
                    <a:gd name="T18" fmla="*/ 65084438 w 182"/>
                    <a:gd name="T19" fmla="*/ 13806899 h 176"/>
                    <a:gd name="T20" fmla="*/ 61825410 w 182"/>
                    <a:gd name="T21" fmla="*/ 21530248 h 176"/>
                    <a:gd name="T22" fmla="*/ 61825410 w 182"/>
                    <a:gd name="T23" fmla="*/ 29324266 h 176"/>
                    <a:gd name="T24" fmla="*/ 63271304 w 182"/>
                    <a:gd name="T25" fmla="*/ 31123333 h 176"/>
                    <a:gd name="T26" fmla="*/ 61825410 w 182"/>
                    <a:gd name="T27" fmla="*/ 35340134 h 176"/>
                    <a:gd name="T28" fmla="*/ 60450567 w 182"/>
                    <a:gd name="T29" fmla="*/ 40278956 h 176"/>
                    <a:gd name="T30" fmla="*/ 58637591 w 182"/>
                    <a:gd name="T31" fmla="*/ 43424725 h 176"/>
                    <a:gd name="T32" fmla="*/ 56837117 w 182"/>
                    <a:gd name="T33" fmla="*/ 43424725 h 176"/>
                    <a:gd name="T34" fmla="*/ 55098120 w 182"/>
                    <a:gd name="T35" fmla="*/ 48363645 h 176"/>
                    <a:gd name="T36" fmla="*/ 53649219 w 182"/>
                    <a:gd name="T37" fmla="*/ 48363645 h 176"/>
                    <a:gd name="T38" fmla="*/ 52203325 w 182"/>
                    <a:gd name="T39" fmla="*/ 52289786 h 176"/>
                    <a:gd name="T40" fmla="*/ 48664012 w 182"/>
                    <a:gd name="T41" fmla="*/ 54015777 h 176"/>
                    <a:gd name="T42" fmla="*/ 48664012 w 182"/>
                    <a:gd name="T43" fmla="*/ 57231629 h 176"/>
                    <a:gd name="T44" fmla="*/ 48664012 w 182"/>
                    <a:gd name="T45" fmla="*/ 60377526 h 176"/>
                    <a:gd name="T46" fmla="*/ 45053332 w 182"/>
                    <a:gd name="T47" fmla="*/ 58667058 h 176"/>
                    <a:gd name="T48" fmla="*/ 45053332 w 182"/>
                    <a:gd name="T49" fmla="*/ 57231629 h 176"/>
                    <a:gd name="T50" fmla="*/ 40065089 w 182"/>
                    <a:gd name="T51" fmla="*/ 57231629 h 176"/>
                    <a:gd name="T52" fmla="*/ 38618601 w 182"/>
                    <a:gd name="T53" fmla="*/ 59012881 h 176"/>
                    <a:gd name="T54" fmla="*/ 30371815 w 182"/>
                    <a:gd name="T55" fmla="*/ 55796910 h 176"/>
                    <a:gd name="T56" fmla="*/ 30371815 w 182"/>
                    <a:gd name="T57" fmla="*/ 57231629 h 176"/>
                    <a:gd name="T58" fmla="*/ 27183996 w 182"/>
                    <a:gd name="T59" fmla="*/ 57595384 h 176"/>
                    <a:gd name="T60" fmla="*/ 25385856 w 182"/>
                    <a:gd name="T61" fmla="*/ 59012881 h 176"/>
                    <a:gd name="T62" fmla="*/ 24652802 w 182"/>
                    <a:gd name="T63" fmla="*/ 60377526 h 176"/>
                    <a:gd name="T64" fmla="*/ 22854662 w 182"/>
                    <a:gd name="T65" fmla="*/ 62173551 h 176"/>
                    <a:gd name="T66" fmla="*/ 21479877 w 182"/>
                    <a:gd name="T67" fmla="*/ 59012881 h 176"/>
                    <a:gd name="T68" fmla="*/ 17854328 w 182"/>
                    <a:gd name="T69" fmla="*/ 55796910 h 176"/>
                    <a:gd name="T70" fmla="*/ 19667491 w 182"/>
                    <a:gd name="T71" fmla="*/ 54015777 h 176"/>
                    <a:gd name="T72" fmla="*/ 19667491 w 182"/>
                    <a:gd name="T73" fmla="*/ 52289786 h 176"/>
                    <a:gd name="T74" fmla="*/ 8247283 w 182"/>
                    <a:gd name="T75" fmla="*/ 52289786 h 176"/>
                    <a:gd name="T76" fmla="*/ 8247283 w 182"/>
                    <a:gd name="T77" fmla="*/ 46641248 h 176"/>
                    <a:gd name="T78" fmla="*/ 6434249 w 182"/>
                    <a:gd name="T79" fmla="*/ 44857152 h 176"/>
                    <a:gd name="T80" fmla="*/ 6434249 w 182"/>
                    <a:gd name="T81" fmla="*/ 43424725 h 176"/>
                    <a:gd name="T82" fmla="*/ 8247283 w 182"/>
                    <a:gd name="T83" fmla="*/ 41714257 h 176"/>
                    <a:gd name="T84" fmla="*/ 6434249 w 182"/>
                    <a:gd name="T85" fmla="*/ 40278956 h 176"/>
                    <a:gd name="T86" fmla="*/ 6434249 w 182"/>
                    <a:gd name="T87" fmla="*/ 38482911 h 176"/>
                    <a:gd name="T88" fmla="*/ 4621722 w 182"/>
                    <a:gd name="T89" fmla="*/ 37063025 h 176"/>
                    <a:gd name="T90" fmla="*/ 6798363 w 182"/>
                    <a:gd name="T91" fmla="*/ 35340134 h 176"/>
                    <a:gd name="T92" fmla="*/ 8247283 w 182"/>
                    <a:gd name="T93" fmla="*/ 31123333 h 176"/>
                    <a:gd name="T94" fmla="*/ 9974318 w 182"/>
                    <a:gd name="T95" fmla="*/ 29324266 h 176"/>
                    <a:gd name="T96" fmla="*/ 9974318 w 182"/>
                    <a:gd name="T97" fmla="*/ 27907382 h 176"/>
                    <a:gd name="T98" fmla="*/ 8247283 w 182"/>
                    <a:gd name="T99" fmla="*/ 24400257 h 176"/>
                    <a:gd name="T100" fmla="*/ 8247283 w 182"/>
                    <a:gd name="T101" fmla="*/ 21530248 h 176"/>
                    <a:gd name="T102" fmla="*/ 3261323 w 182"/>
                    <a:gd name="T103" fmla="*/ 21530248 h 176"/>
                    <a:gd name="T104" fmla="*/ 0 w 182"/>
                    <a:gd name="T105" fmla="*/ 17313412 h 176"/>
                    <a:gd name="T106" fmla="*/ 0 w 182"/>
                    <a:gd name="T107" fmla="*/ 9158667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2"/>
                    <a:gd name="T163" fmla="*/ 0 h 176"/>
                    <a:gd name="T164" fmla="*/ 182 w 182"/>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2" h="176">
                      <a:moveTo>
                        <a:pt x="0" y="26"/>
                      </a:moveTo>
                      <a:lnTo>
                        <a:pt x="50" y="21"/>
                      </a:lnTo>
                      <a:cubicBezTo>
                        <a:pt x="50" y="16"/>
                        <a:pt x="50" y="9"/>
                        <a:pt x="50" y="4"/>
                      </a:cubicBezTo>
                      <a:lnTo>
                        <a:pt x="55" y="0"/>
                      </a:lnTo>
                      <a:lnTo>
                        <a:pt x="64" y="9"/>
                      </a:lnTo>
                      <a:lnTo>
                        <a:pt x="64" y="21"/>
                      </a:lnTo>
                      <a:lnTo>
                        <a:pt x="69" y="25"/>
                      </a:lnTo>
                      <a:lnTo>
                        <a:pt x="71" y="30"/>
                      </a:lnTo>
                      <a:lnTo>
                        <a:pt x="76" y="35"/>
                      </a:lnTo>
                      <a:lnTo>
                        <a:pt x="182" y="39"/>
                      </a:lnTo>
                      <a:lnTo>
                        <a:pt x="173" y="61"/>
                      </a:lnTo>
                      <a:lnTo>
                        <a:pt x="173" y="83"/>
                      </a:lnTo>
                      <a:lnTo>
                        <a:pt x="177" y="88"/>
                      </a:lnTo>
                      <a:lnTo>
                        <a:pt x="173" y="100"/>
                      </a:lnTo>
                      <a:lnTo>
                        <a:pt x="169" y="114"/>
                      </a:lnTo>
                      <a:lnTo>
                        <a:pt x="164" y="123"/>
                      </a:lnTo>
                      <a:lnTo>
                        <a:pt x="159" y="123"/>
                      </a:lnTo>
                      <a:lnTo>
                        <a:pt x="154" y="137"/>
                      </a:lnTo>
                      <a:lnTo>
                        <a:pt x="150" y="137"/>
                      </a:lnTo>
                      <a:lnTo>
                        <a:pt x="146" y="148"/>
                      </a:lnTo>
                      <a:lnTo>
                        <a:pt x="136" y="153"/>
                      </a:lnTo>
                      <a:lnTo>
                        <a:pt x="136" y="162"/>
                      </a:lnTo>
                      <a:lnTo>
                        <a:pt x="136" y="171"/>
                      </a:lnTo>
                      <a:lnTo>
                        <a:pt x="126" y="166"/>
                      </a:lnTo>
                      <a:lnTo>
                        <a:pt x="126" y="162"/>
                      </a:lnTo>
                      <a:cubicBezTo>
                        <a:pt x="122" y="162"/>
                        <a:pt x="117" y="162"/>
                        <a:pt x="112" y="162"/>
                      </a:cubicBezTo>
                      <a:lnTo>
                        <a:pt x="108" y="167"/>
                      </a:lnTo>
                      <a:lnTo>
                        <a:pt x="85" y="158"/>
                      </a:lnTo>
                      <a:lnTo>
                        <a:pt x="85" y="162"/>
                      </a:lnTo>
                      <a:lnTo>
                        <a:pt x="76" y="163"/>
                      </a:lnTo>
                      <a:lnTo>
                        <a:pt x="71" y="167"/>
                      </a:lnTo>
                      <a:lnTo>
                        <a:pt x="69" y="171"/>
                      </a:lnTo>
                      <a:lnTo>
                        <a:pt x="64" y="176"/>
                      </a:lnTo>
                      <a:lnTo>
                        <a:pt x="60" y="167"/>
                      </a:lnTo>
                      <a:lnTo>
                        <a:pt x="50" y="158"/>
                      </a:lnTo>
                      <a:lnTo>
                        <a:pt x="55" y="153"/>
                      </a:lnTo>
                      <a:lnTo>
                        <a:pt x="55" y="148"/>
                      </a:lnTo>
                      <a:lnTo>
                        <a:pt x="23" y="148"/>
                      </a:lnTo>
                      <a:lnTo>
                        <a:pt x="23" y="132"/>
                      </a:lnTo>
                      <a:lnTo>
                        <a:pt x="18" y="127"/>
                      </a:lnTo>
                      <a:lnTo>
                        <a:pt x="18" y="123"/>
                      </a:lnTo>
                      <a:lnTo>
                        <a:pt x="23" y="118"/>
                      </a:lnTo>
                      <a:lnTo>
                        <a:pt x="18" y="114"/>
                      </a:lnTo>
                      <a:lnTo>
                        <a:pt x="18" y="109"/>
                      </a:lnTo>
                      <a:lnTo>
                        <a:pt x="13" y="105"/>
                      </a:lnTo>
                      <a:lnTo>
                        <a:pt x="19" y="100"/>
                      </a:lnTo>
                      <a:lnTo>
                        <a:pt x="23" y="88"/>
                      </a:lnTo>
                      <a:lnTo>
                        <a:pt x="28" y="83"/>
                      </a:lnTo>
                      <a:lnTo>
                        <a:pt x="28" y="79"/>
                      </a:lnTo>
                      <a:lnTo>
                        <a:pt x="23" y="69"/>
                      </a:lnTo>
                      <a:lnTo>
                        <a:pt x="23" y="61"/>
                      </a:lnTo>
                      <a:lnTo>
                        <a:pt x="9" y="61"/>
                      </a:lnTo>
                      <a:lnTo>
                        <a:pt x="0" y="49"/>
                      </a:lnTo>
                      <a:lnTo>
                        <a:pt x="0" y="26"/>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8" name="Freeform 124">
                  <a:extLst>
                    <a:ext uri="{FF2B5EF4-FFF2-40B4-BE49-F238E27FC236}">
                      <a16:creationId xmlns:a16="http://schemas.microsoft.com/office/drawing/2014/main" id="{9BC37814-896D-3150-ACE1-E9FC2F2B4582}"/>
                    </a:ext>
                  </a:extLst>
                </p:cNvPr>
                <p:cNvSpPr>
                  <a:spLocks/>
                </p:cNvSpPr>
                <p:nvPr/>
              </p:nvSpPr>
              <p:spPr bwMode="auto">
                <a:xfrm>
                  <a:off x="3043" y="2837"/>
                  <a:ext cx="671" cy="434"/>
                </a:xfrm>
                <a:custGeom>
                  <a:avLst/>
                  <a:gdLst>
                    <a:gd name="T0" fmla="*/ 33019313 w 136"/>
                    <a:gd name="T1" fmla="*/ 25900233 h 88"/>
                    <a:gd name="T2" fmla="*/ 27405986 w 136"/>
                    <a:gd name="T3" fmla="*/ 30792773 h 88"/>
                    <a:gd name="T4" fmla="*/ 25616450 w 136"/>
                    <a:gd name="T5" fmla="*/ 29022093 h 88"/>
                    <a:gd name="T6" fmla="*/ 24189628 w 136"/>
                    <a:gd name="T7" fmla="*/ 30792773 h 88"/>
                    <a:gd name="T8" fmla="*/ 24189628 w 136"/>
                    <a:gd name="T9" fmla="*/ 29022093 h 88"/>
                    <a:gd name="T10" fmla="*/ 21058467 w 136"/>
                    <a:gd name="T11" fmla="*/ 27326653 h 88"/>
                    <a:gd name="T12" fmla="*/ 19286717 w 136"/>
                    <a:gd name="T13" fmla="*/ 27326653 h 88"/>
                    <a:gd name="T14" fmla="*/ 21058467 w 136"/>
                    <a:gd name="T15" fmla="*/ 25900233 h 88"/>
                    <a:gd name="T16" fmla="*/ 19646432 w 136"/>
                    <a:gd name="T17" fmla="*/ 24476260 h 88"/>
                    <a:gd name="T18" fmla="*/ 17582467 w 136"/>
                    <a:gd name="T19" fmla="*/ 20304303 h 88"/>
                    <a:gd name="T20" fmla="*/ 16155655 w 136"/>
                    <a:gd name="T21" fmla="*/ 18518275 h 88"/>
                    <a:gd name="T22" fmla="*/ 13024464 w 136"/>
                    <a:gd name="T23" fmla="*/ 18518275 h 88"/>
                    <a:gd name="T24" fmla="*/ 9463797 w 136"/>
                    <a:gd name="T25" fmla="*/ 17167589 h 88"/>
                    <a:gd name="T26" fmla="*/ 4558008 w 136"/>
                    <a:gd name="T27" fmla="*/ 17167589 h 88"/>
                    <a:gd name="T28" fmla="*/ 1774745 w 136"/>
                    <a:gd name="T29" fmla="*/ 15396446 h 88"/>
                    <a:gd name="T30" fmla="*/ 0 w 136"/>
                    <a:gd name="T31" fmla="*/ 15396446 h 88"/>
                    <a:gd name="T32" fmla="*/ 2768487 w 136"/>
                    <a:gd name="T33" fmla="*/ 13625766 h 88"/>
                    <a:gd name="T34" fmla="*/ 4558008 w 136"/>
                    <a:gd name="T35" fmla="*/ 10503817 h 88"/>
                    <a:gd name="T36" fmla="*/ 6332755 w 136"/>
                    <a:gd name="T37" fmla="*/ 8735547 h 88"/>
                    <a:gd name="T38" fmla="*/ 6332755 w 136"/>
                    <a:gd name="T39" fmla="*/ 6316515 h 88"/>
                    <a:gd name="T40" fmla="*/ 10890123 w 136"/>
                    <a:gd name="T41" fmla="*/ 1771263 h 88"/>
                    <a:gd name="T42" fmla="*/ 14380910 w 136"/>
                    <a:gd name="T43" fmla="*/ 0 h 88"/>
                    <a:gd name="T44" fmla="*/ 16155655 w 136"/>
                    <a:gd name="T45" fmla="*/ 1771263 h 88"/>
                    <a:gd name="T46" fmla="*/ 19286717 w 136"/>
                    <a:gd name="T47" fmla="*/ 1771263 h 88"/>
                    <a:gd name="T48" fmla="*/ 21058467 w 136"/>
                    <a:gd name="T49" fmla="*/ 1771263 h 88"/>
                    <a:gd name="T50" fmla="*/ 22847984 w 136"/>
                    <a:gd name="T51" fmla="*/ 3121861 h 88"/>
                    <a:gd name="T52" fmla="*/ 24189628 w 136"/>
                    <a:gd name="T53" fmla="*/ 1771263 h 88"/>
                    <a:gd name="T54" fmla="*/ 27405986 w 136"/>
                    <a:gd name="T55" fmla="*/ 1771263 h 88"/>
                    <a:gd name="T56" fmla="*/ 29180109 w 136"/>
                    <a:gd name="T57" fmla="*/ 1771263 h 88"/>
                    <a:gd name="T58" fmla="*/ 30881982 w 136"/>
                    <a:gd name="T59" fmla="*/ 1771263 h 88"/>
                    <a:gd name="T60" fmla="*/ 32311783 w 136"/>
                    <a:gd name="T61" fmla="*/ 3121861 h 88"/>
                    <a:gd name="T62" fmla="*/ 32311783 w 136"/>
                    <a:gd name="T63" fmla="*/ 9438350 h 88"/>
                    <a:gd name="T64" fmla="*/ 33019313 w 136"/>
                    <a:gd name="T65" fmla="*/ 10865349 h 88"/>
                    <a:gd name="T66" fmla="*/ 34445641 w 136"/>
                    <a:gd name="T67" fmla="*/ 10865349 h 88"/>
                    <a:gd name="T68" fmla="*/ 33019313 w 136"/>
                    <a:gd name="T69" fmla="*/ 13987209 h 88"/>
                    <a:gd name="T70" fmla="*/ 36147494 w 136"/>
                    <a:gd name="T71" fmla="*/ 17167589 h 88"/>
                    <a:gd name="T72" fmla="*/ 36147494 w 136"/>
                    <a:gd name="T73" fmla="*/ 18880330 h 88"/>
                    <a:gd name="T74" fmla="*/ 37936419 w 136"/>
                    <a:gd name="T75" fmla="*/ 18880330 h 88"/>
                    <a:gd name="T76" fmla="*/ 39711154 w 136"/>
                    <a:gd name="T77" fmla="*/ 17167589 h 88"/>
                    <a:gd name="T78" fmla="*/ 42839325 w 136"/>
                    <a:gd name="T79" fmla="*/ 17167589 h 88"/>
                    <a:gd name="T80" fmla="*/ 44628841 w 136"/>
                    <a:gd name="T81" fmla="*/ 15396446 h 88"/>
                    <a:gd name="T82" fmla="*/ 44628841 w 136"/>
                    <a:gd name="T83" fmla="*/ 17167589 h 88"/>
                    <a:gd name="T84" fmla="*/ 47759923 w 136"/>
                    <a:gd name="T85" fmla="*/ 17167589 h 88"/>
                    <a:gd name="T86" fmla="*/ 45970406 w 136"/>
                    <a:gd name="T87" fmla="*/ 18518275 h 88"/>
                    <a:gd name="T88" fmla="*/ 44628841 w 136"/>
                    <a:gd name="T89" fmla="*/ 18518275 h 88"/>
                    <a:gd name="T90" fmla="*/ 39711154 w 136"/>
                    <a:gd name="T91" fmla="*/ 24476260 h 88"/>
                    <a:gd name="T92" fmla="*/ 38281352 w 136"/>
                    <a:gd name="T93" fmla="*/ 24476260 h 88"/>
                    <a:gd name="T94" fmla="*/ 33019313 w 136"/>
                    <a:gd name="T95" fmla="*/ 25900233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
                    <a:gd name="T145" fmla="*/ 0 h 88"/>
                    <a:gd name="T146" fmla="*/ 136 w 136"/>
                    <a:gd name="T147" fmla="*/ 88 h 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 h="88">
                      <a:moveTo>
                        <a:pt x="94" y="74"/>
                      </a:moveTo>
                      <a:lnTo>
                        <a:pt x="78" y="88"/>
                      </a:lnTo>
                      <a:lnTo>
                        <a:pt x="73" y="83"/>
                      </a:lnTo>
                      <a:lnTo>
                        <a:pt x="69" y="88"/>
                      </a:lnTo>
                      <a:lnTo>
                        <a:pt x="69" y="83"/>
                      </a:lnTo>
                      <a:lnTo>
                        <a:pt x="60" y="78"/>
                      </a:lnTo>
                      <a:lnTo>
                        <a:pt x="55" y="78"/>
                      </a:lnTo>
                      <a:lnTo>
                        <a:pt x="60" y="74"/>
                      </a:lnTo>
                      <a:lnTo>
                        <a:pt x="56" y="70"/>
                      </a:lnTo>
                      <a:lnTo>
                        <a:pt x="50" y="58"/>
                      </a:lnTo>
                      <a:lnTo>
                        <a:pt x="46" y="53"/>
                      </a:lnTo>
                      <a:lnTo>
                        <a:pt x="37" y="53"/>
                      </a:lnTo>
                      <a:lnTo>
                        <a:pt x="27" y="49"/>
                      </a:lnTo>
                      <a:lnTo>
                        <a:pt x="13" y="49"/>
                      </a:lnTo>
                      <a:lnTo>
                        <a:pt x="5" y="44"/>
                      </a:lnTo>
                      <a:lnTo>
                        <a:pt x="0" y="44"/>
                      </a:lnTo>
                      <a:lnTo>
                        <a:pt x="8" y="39"/>
                      </a:lnTo>
                      <a:lnTo>
                        <a:pt x="13" y="30"/>
                      </a:lnTo>
                      <a:lnTo>
                        <a:pt x="18" y="25"/>
                      </a:lnTo>
                      <a:lnTo>
                        <a:pt x="18" y="18"/>
                      </a:lnTo>
                      <a:lnTo>
                        <a:pt x="31" y="5"/>
                      </a:lnTo>
                      <a:lnTo>
                        <a:pt x="41" y="0"/>
                      </a:lnTo>
                      <a:lnTo>
                        <a:pt x="46" y="5"/>
                      </a:lnTo>
                      <a:lnTo>
                        <a:pt x="55" y="5"/>
                      </a:lnTo>
                      <a:lnTo>
                        <a:pt x="60" y="5"/>
                      </a:lnTo>
                      <a:lnTo>
                        <a:pt x="65" y="9"/>
                      </a:lnTo>
                      <a:lnTo>
                        <a:pt x="69" y="5"/>
                      </a:lnTo>
                      <a:lnTo>
                        <a:pt x="78" y="5"/>
                      </a:lnTo>
                      <a:lnTo>
                        <a:pt x="83" y="5"/>
                      </a:lnTo>
                      <a:lnTo>
                        <a:pt x="88" y="5"/>
                      </a:lnTo>
                      <a:lnTo>
                        <a:pt x="92" y="9"/>
                      </a:lnTo>
                      <a:lnTo>
                        <a:pt x="92" y="27"/>
                      </a:lnTo>
                      <a:lnTo>
                        <a:pt x="94" y="31"/>
                      </a:lnTo>
                      <a:lnTo>
                        <a:pt x="98" y="31"/>
                      </a:lnTo>
                      <a:lnTo>
                        <a:pt x="94" y="40"/>
                      </a:lnTo>
                      <a:lnTo>
                        <a:pt x="103" y="49"/>
                      </a:lnTo>
                      <a:lnTo>
                        <a:pt x="103" y="54"/>
                      </a:lnTo>
                      <a:lnTo>
                        <a:pt x="108" y="54"/>
                      </a:lnTo>
                      <a:lnTo>
                        <a:pt x="113" y="49"/>
                      </a:lnTo>
                      <a:lnTo>
                        <a:pt x="122" y="49"/>
                      </a:lnTo>
                      <a:lnTo>
                        <a:pt x="127" y="44"/>
                      </a:lnTo>
                      <a:lnTo>
                        <a:pt x="127" y="49"/>
                      </a:lnTo>
                      <a:lnTo>
                        <a:pt x="136" y="49"/>
                      </a:lnTo>
                      <a:lnTo>
                        <a:pt x="131" y="53"/>
                      </a:lnTo>
                      <a:lnTo>
                        <a:pt x="127" y="53"/>
                      </a:lnTo>
                      <a:lnTo>
                        <a:pt x="113" y="70"/>
                      </a:lnTo>
                      <a:lnTo>
                        <a:pt x="109" y="70"/>
                      </a:lnTo>
                      <a:lnTo>
                        <a:pt x="94" y="74"/>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89" name="Freeform 125">
                  <a:extLst>
                    <a:ext uri="{FF2B5EF4-FFF2-40B4-BE49-F238E27FC236}">
                      <a16:creationId xmlns:a16="http://schemas.microsoft.com/office/drawing/2014/main" id="{6063BC31-684E-FE65-57A8-77262A94053D}"/>
                    </a:ext>
                  </a:extLst>
                </p:cNvPr>
                <p:cNvSpPr>
                  <a:spLocks/>
                </p:cNvSpPr>
                <p:nvPr/>
              </p:nvSpPr>
              <p:spPr bwMode="auto">
                <a:xfrm>
                  <a:off x="3640" y="2940"/>
                  <a:ext cx="323" cy="193"/>
                </a:xfrm>
                <a:custGeom>
                  <a:avLst/>
                  <a:gdLst>
                    <a:gd name="T0" fmla="*/ 7032912 w 65"/>
                    <a:gd name="T1" fmla="*/ 6829349 h 39"/>
                    <a:gd name="T2" fmla="*/ 2242097 w 65"/>
                    <a:gd name="T3" fmla="*/ 8283802 h 39"/>
                    <a:gd name="T4" fmla="*/ 2242097 w 65"/>
                    <a:gd name="T5" fmla="*/ 10105815 h 39"/>
                    <a:gd name="T6" fmla="*/ 5617740 w 65"/>
                    <a:gd name="T7" fmla="*/ 10105815 h 39"/>
                    <a:gd name="T8" fmla="*/ 4111650 w 65"/>
                    <a:gd name="T9" fmla="*/ 11486450 h 39"/>
                    <a:gd name="T10" fmla="*/ 2242097 w 65"/>
                    <a:gd name="T11" fmla="*/ 11486450 h 39"/>
                    <a:gd name="T12" fmla="*/ 0 w 65"/>
                    <a:gd name="T13" fmla="*/ 14027002 h 39"/>
                    <a:gd name="T14" fmla="*/ 1866488 w 65"/>
                    <a:gd name="T15" fmla="*/ 14027002 h 39"/>
                    <a:gd name="T16" fmla="*/ 3372582 w 65"/>
                    <a:gd name="T17" fmla="*/ 12572574 h 39"/>
                    <a:gd name="T18" fmla="*/ 5239070 w 65"/>
                    <a:gd name="T19" fmla="*/ 14027002 h 39"/>
                    <a:gd name="T20" fmla="*/ 6653645 w 65"/>
                    <a:gd name="T21" fmla="*/ 12204271 h 39"/>
                    <a:gd name="T22" fmla="*/ 8523193 w 65"/>
                    <a:gd name="T23" fmla="*/ 14027002 h 39"/>
                    <a:gd name="T24" fmla="*/ 8523193 w 65"/>
                    <a:gd name="T25" fmla="*/ 12204271 h 39"/>
                    <a:gd name="T26" fmla="*/ 10404896 w 65"/>
                    <a:gd name="T27" fmla="*/ 12204271 h 39"/>
                    <a:gd name="T28" fmla="*/ 10404896 w 65"/>
                    <a:gd name="T29" fmla="*/ 14027002 h 39"/>
                    <a:gd name="T30" fmla="*/ 11895771 w 65"/>
                    <a:gd name="T31" fmla="*/ 14027002 h 39"/>
                    <a:gd name="T32" fmla="*/ 17134720 w 65"/>
                    <a:gd name="T33" fmla="*/ 12204271 h 39"/>
                    <a:gd name="T34" fmla="*/ 17134720 w 65"/>
                    <a:gd name="T35" fmla="*/ 10749942 h 39"/>
                    <a:gd name="T36" fmla="*/ 22298210 w 65"/>
                    <a:gd name="T37" fmla="*/ 9019671 h 39"/>
                    <a:gd name="T38" fmla="*/ 22298210 w 65"/>
                    <a:gd name="T39" fmla="*/ 7197653 h 39"/>
                    <a:gd name="T40" fmla="*/ 24167654 w 65"/>
                    <a:gd name="T41" fmla="*/ 3555921 h 39"/>
                    <a:gd name="T42" fmla="*/ 18925620 w 65"/>
                    <a:gd name="T43" fmla="*/ 2172269 h 39"/>
                    <a:gd name="T44" fmla="*/ 18925620 w 65"/>
                    <a:gd name="T45" fmla="*/ 0 h 39"/>
                    <a:gd name="T46" fmla="*/ 17134720 w 65"/>
                    <a:gd name="T47" fmla="*/ 2172269 h 39"/>
                    <a:gd name="T48" fmla="*/ 15643961 w 65"/>
                    <a:gd name="T49" fmla="*/ 5009755 h 39"/>
                    <a:gd name="T50" fmla="*/ 10781124 w 65"/>
                    <a:gd name="T51" fmla="*/ 6829349 h 39"/>
                    <a:gd name="T52" fmla="*/ 7032912 w 65"/>
                    <a:gd name="T53" fmla="*/ 6829349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39"/>
                    <a:gd name="T83" fmla="*/ 65 w 65"/>
                    <a:gd name="T84" fmla="*/ 39 h 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39">
                      <a:moveTo>
                        <a:pt x="19" y="19"/>
                      </a:moveTo>
                      <a:lnTo>
                        <a:pt x="6" y="23"/>
                      </a:lnTo>
                      <a:lnTo>
                        <a:pt x="6" y="28"/>
                      </a:lnTo>
                      <a:lnTo>
                        <a:pt x="15" y="28"/>
                      </a:lnTo>
                      <a:lnTo>
                        <a:pt x="11" y="32"/>
                      </a:lnTo>
                      <a:lnTo>
                        <a:pt x="6" y="32"/>
                      </a:lnTo>
                      <a:lnTo>
                        <a:pt x="0" y="39"/>
                      </a:lnTo>
                      <a:lnTo>
                        <a:pt x="5" y="39"/>
                      </a:lnTo>
                      <a:lnTo>
                        <a:pt x="9" y="35"/>
                      </a:lnTo>
                      <a:lnTo>
                        <a:pt x="14" y="39"/>
                      </a:lnTo>
                      <a:lnTo>
                        <a:pt x="18" y="34"/>
                      </a:lnTo>
                      <a:lnTo>
                        <a:pt x="23" y="39"/>
                      </a:lnTo>
                      <a:lnTo>
                        <a:pt x="23" y="34"/>
                      </a:lnTo>
                      <a:lnTo>
                        <a:pt x="28" y="34"/>
                      </a:lnTo>
                      <a:lnTo>
                        <a:pt x="28" y="39"/>
                      </a:lnTo>
                      <a:lnTo>
                        <a:pt x="32" y="39"/>
                      </a:lnTo>
                      <a:lnTo>
                        <a:pt x="46" y="34"/>
                      </a:lnTo>
                      <a:lnTo>
                        <a:pt x="46" y="30"/>
                      </a:lnTo>
                      <a:lnTo>
                        <a:pt x="60" y="25"/>
                      </a:lnTo>
                      <a:lnTo>
                        <a:pt x="60" y="20"/>
                      </a:lnTo>
                      <a:lnTo>
                        <a:pt x="65" y="10"/>
                      </a:lnTo>
                      <a:lnTo>
                        <a:pt x="51" y="6"/>
                      </a:lnTo>
                      <a:lnTo>
                        <a:pt x="51" y="0"/>
                      </a:lnTo>
                      <a:lnTo>
                        <a:pt x="46" y="6"/>
                      </a:lnTo>
                      <a:lnTo>
                        <a:pt x="42" y="14"/>
                      </a:lnTo>
                      <a:lnTo>
                        <a:pt x="29" y="19"/>
                      </a:lnTo>
                      <a:lnTo>
                        <a:pt x="19" y="19"/>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0" name="Freeform 126">
                  <a:extLst>
                    <a:ext uri="{FF2B5EF4-FFF2-40B4-BE49-F238E27FC236}">
                      <a16:creationId xmlns:a16="http://schemas.microsoft.com/office/drawing/2014/main" id="{194127EF-CDC9-4369-3D82-8CD95B17DE10}"/>
                    </a:ext>
                  </a:extLst>
                </p:cNvPr>
                <p:cNvSpPr>
                  <a:spLocks/>
                </p:cNvSpPr>
                <p:nvPr/>
              </p:nvSpPr>
              <p:spPr bwMode="auto">
                <a:xfrm>
                  <a:off x="3892" y="2713"/>
                  <a:ext cx="189" cy="276"/>
                </a:xfrm>
                <a:custGeom>
                  <a:avLst/>
                  <a:gdLst>
                    <a:gd name="T0" fmla="*/ 14228954 w 38"/>
                    <a:gd name="T1" fmla="*/ 2119981 h 56"/>
                    <a:gd name="T2" fmla="*/ 10838176 w 38"/>
                    <a:gd name="T3" fmla="*/ 0 h 56"/>
                    <a:gd name="T4" fmla="*/ 5268181 w 38"/>
                    <a:gd name="T5" fmla="*/ 357607 h 56"/>
                    <a:gd name="T6" fmla="*/ 5268181 w 38"/>
                    <a:gd name="T7" fmla="*/ 9401787 h 56"/>
                    <a:gd name="T8" fmla="*/ 3767750 w 38"/>
                    <a:gd name="T9" fmla="*/ 12225717 h 56"/>
                    <a:gd name="T10" fmla="*/ 2255023 w 38"/>
                    <a:gd name="T11" fmla="*/ 12225717 h 56"/>
                    <a:gd name="T12" fmla="*/ 377592 w 38"/>
                    <a:gd name="T13" fmla="*/ 13917932 h 56"/>
                    <a:gd name="T14" fmla="*/ 0 w 38"/>
                    <a:gd name="T15" fmla="*/ 16038035 h 56"/>
                    <a:gd name="T16" fmla="*/ 0 w 38"/>
                    <a:gd name="T17" fmla="*/ 18431211 h 56"/>
                    <a:gd name="T18" fmla="*/ 5268181 w 38"/>
                    <a:gd name="T19" fmla="*/ 19492647 h 56"/>
                    <a:gd name="T20" fmla="*/ 9340692 w 38"/>
                    <a:gd name="T21" fmla="*/ 15680428 h 56"/>
                    <a:gd name="T22" fmla="*/ 9340692 w 38"/>
                    <a:gd name="T23" fmla="*/ 13917932 h 56"/>
                    <a:gd name="T24" fmla="*/ 12731468 w 38"/>
                    <a:gd name="T25" fmla="*/ 10806664 h 56"/>
                    <a:gd name="T26" fmla="*/ 12731468 w 38"/>
                    <a:gd name="T27" fmla="*/ 7625156 h 56"/>
                    <a:gd name="T28" fmla="*/ 14228954 w 38"/>
                    <a:gd name="T29" fmla="*/ 2119981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56"/>
                    <a:gd name="T47" fmla="*/ 38 w 38"/>
                    <a:gd name="T48" fmla="*/ 56 h 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56">
                      <a:moveTo>
                        <a:pt x="38" y="6"/>
                      </a:moveTo>
                      <a:lnTo>
                        <a:pt x="29" y="0"/>
                      </a:lnTo>
                      <a:lnTo>
                        <a:pt x="14" y="1"/>
                      </a:lnTo>
                      <a:lnTo>
                        <a:pt x="14" y="27"/>
                      </a:lnTo>
                      <a:lnTo>
                        <a:pt x="10" y="35"/>
                      </a:lnTo>
                      <a:lnTo>
                        <a:pt x="6" y="35"/>
                      </a:lnTo>
                      <a:lnTo>
                        <a:pt x="1" y="40"/>
                      </a:lnTo>
                      <a:lnTo>
                        <a:pt x="0" y="46"/>
                      </a:lnTo>
                      <a:lnTo>
                        <a:pt x="0" y="53"/>
                      </a:lnTo>
                      <a:lnTo>
                        <a:pt x="14" y="56"/>
                      </a:lnTo>
                      <a:lnTo>
                        <a:pt x="25" y="45"/>
                      </a:lnTo>
                      <a:lnTo>
                        <a:pt x="25" y="40"/>
                      </a:lnTo>
                      <a:lnTo>
                        <a:pt x="34" y="31"/>
                      </a:lnTo>
                      <a:lnTo>
                        <a:pt x="34" y="22"/>
                      </a:lnTo>
                      <a:lnTo>
                        <a:pt x="38" y="6"/>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1" name="Freeform 127">
                  <a:extLst>
                    <a:ext uri="{FF2B5EF4-FFF2-40B4-BE49-F238E27FC236}">
                      <a16:creationId xmlns:a16="http://schemas.microsoft.com/office/drawing/2014/main" id="{41AF9AAD-2489-830A-A80C-306B836A47AA}"/>
                    </a:ext>
                  </a:extLst>
                </p:cNvPr>
                <p:cNvSpPr>
                  <a:spLocks/>
                </p:cNvSpPr>
                <p:nvPr/>
              </p:nvSpPr>
              <p:spPr bwMode="auto">
                <a:xfrm>
                  <a:off x="3196" y="2405"/>
                  <a:ext cx="885" cy="697"/>
                </a:xfrm>
                <a:custGeom>
                  <a:avLst/>
                  <a:gdLst>
                    <a:gd name="T0" fmla="*/ 0 w 179"/>
                    <a:gd name="T1" fmla="*/ 32813589 h 141"/>
                    <a:gd name="T2" fmla="*/ 1811165 w 179"/>
                    <a:gd name="T3" fmla="*/ 27840313 h 141"/>
                    <a:gd name="T4" fmla="*/ 8588316 w 179"/>
                    <a:gd name="T5" fmla="*/ 24599176 h 141"/>
                    <a:gd name="T6" fmla="*/ 11772528 w 179"/>
                    <a:gd name="T7" fmla="*/ 22426870 h 141"/>
                    <a:gd name="T8" fmla="*/ 18198486 w 179"/>
                    <a:gd name="T9" fmla="*/ 24599176 h 141"/>
                    <a:gd name="T10" fmla="*/ 21808716 w 179"/>
                    <a:gd name="T11" fmla="*/ 18896695 h 141"/>
                    <a:gd name="T12" fmla="*/ 20009522 w 179"/>
                    <a:gd name="T13" fmla="*/ 17450554 h 141"/>
                    <a:gd name="T14" fmla="*/ 21808716 w 179"/>
                    <a:gd name="T15" fmla="*/ 10679286 h 141"/>
                    <a:gd name="T16" fmla="*/ 24260413 w 179"/>
                    <a:gd name="T17" fmla="*/ 6420126 h 141"/>
                    <a:gd name="T18" fmla="*/ 24260413 w 179"/>
                    <a:gd name="T19" fmla="*/ 3182037 h 141"/>
                    <a:gd name="T20" fmla="*/ 25708134 w 179"/>
                    <a:gd name="T21" fmla="*/ 1809229 h 141"/>
                    <a:gd name="T22" fmla="*/ 29241389 w 179"/>
                    <a:gd name="T23" fmla="*/ 3182037 h 141"/>
                    <a:gd name="T24" fmla="*/ 30689248 w 179"/>
                    <a:gd name="T25" fmla="*/ 3182037 h 141"/>
                    <a:gd name="T26" fmla="*/ 40721803 w 179"/>
                    <a:gd name="T27" fmla="*/ 0 h 141"/>
                    <a:gd name="T28" fmla="*/ 42461771 w 179"/>
                    <a:gd name="T29" fmla="*/ 3182037 h 141"/>
                    <a:gd name="T30" fmla="*/ 43906605 w 179"/>
                    <a:gd name="T31" fmla="*/ 1809229 h 141"/>
                    <a:gd name="T32" fmla="*/ 50698142 w 179"/>
                    <a:gd name="T33" fmla="*/ 4976307 h 141"/>
                    <a:gd name="T34" fmla="*/ 55679138 w 179"/>
                    <a:gd name="T35" fmla="*/ 7863355 h 141"/>
                    <a:gd name="T36" fmla="*/ 62104968 w 179"/>
                    <a:gd name="T37" fmla="*/ 12110548 h 141"/>
                    <a:gd name="T38" fmla="*/ 63918554 w 179"/>
                    <a:gd name="T39" fmla="*/ 13919801 h 141"/>
                    <a:gd name="T40" fmla="*/ 58923161 w 179"/>
                    <a:gd name="T41" fmla="*/ 17101837 h 141"/>
                    <a:gd name="T42" fmla="*/ 60734296 w 179"/>
                    <a:gd name="T43" fmla="*/ 20339919 h 141"/>
                    <a:gd name="T44" fmla="*/ 55679138 w 179"/>
                    <a:gd name="T45" fmla="*/ 22426870 h 141"/>
                    <a:gd name="T46" fmla="*/ 53942165 w 179"/>
                    <a:gd name="T47" fmla="*/ 34552391 h 141"/>
                    <a:gd name="T48" fmla="*/ 50698142 w 179"/>
                    <a:gd name="T49" fmla="*/ 36346656 h 141"/>
                    <a:gd name="T50" fmla="*/ 48520786 w 179"/>
                    <a:gd name="T51" fmla="*/ 40679957 h 141"/>
                    <a:gd name="T52" fmla="*/ 42461771 w 179"/>
                    <a:gd name="T53" fmla="*/ 45290289 h 141"/>
                    <a:gd name="T54" fmla="*/ 34295993 w 179"/>
                    <a:gd name="T55" fmla="*/ 46733958 h 141"/>
                    <a:gd name="T56" fmla="*/ 29241389 w 179"/>
                    <a:gd name="T57" fmla="*/ 48472167 h 141"/>
                    <a:gd name="T58" fmla="*/ 25708134 w 179"/>
                    <a:gd name="T59" fmla="*/ 50267163 h 141"/>
                    <a:gd name="T60" fmla="*/ 24260413 w 179"/>
                    <a:gd name="T61" fmla="*/ 47100076 h 141"/>
                    <a:gd name="T62" fmla="*/ 23911990 w 179"/>
                    <a:gd name="T63" fmla="*/ 42049646 h 141"/>
                    <a:gd name="T64" fmla="*/ 21442376 w 179"/>
                    <a:gd name="T65" fmla="*/ 40679957 h 141"/>
                    <a:gd name="T66" fmla="*/ 20360842 w 179"/>
                    <a:gd name="T67" fmla="*/ 32813589 h 141"/>
                    <a:gd name="T68" fmla="*/ 12138849 w 179"/>
                    <a:gd name="T69" fmla="*/ 34259849 h 141"/>
                    <a:gd name="T70" fmla="*/ 5347299 w 179"/>
                    <a:gd name="T71" fmla="*/ 32813589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9"/>
                    <a:gd name="T109" fmla="*/ 0 h 141"/>
                    <a:gd name="T110" fmla="*/ 179 w 179"/>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9" h="141">
                      <a:moveTo>
                        <a:pt x="10" y="87"/>
                      </a:moveTo>
                      <a:lnTo>
                        <a:pt x="0" y="92"/>
                      </a:lnTo>
                      <a:lnTo>
                        <a:pt x="1" y="83"/>
                      </a:lnTo>
                      <a:lnTo>
                        <a:pt x="5" y="78"/>
                      </a:lnTo>
                      <a:lnTo>
                        <a:pt x="10" y="69"/>
                      </a:lnTo>
                      <a:lnTo>
                        <a:pt x="24" y="69"/>
                      </a:lnTo>
                      <a:lnTo>
                        <a:pt x="28" y="69"/>
                      </a:lnTo>
                      <a:lnTo>
                        <a:pt x="33" y="63"/>
                      </a:lnTo>
                      <a:lnTo>
                        <a:pt x="43" y="69"/>
                      </a:lnTo>
                      <a:lnTo>
                        <a:pt x="51" y="69"/>
                      </a:lnTo>
                      <a:lnTo>
                        <a:pt x="61" y="58"/>
                      </a:lnTo>
                      <a:lnTo>
                        <a:pt x="61" y="53"/>
                      </a:lnTo>
                      <a:lnTo>
                        <a:pt x="56" y="53"/>
                      </a:lnTo>
                      <a:lnTo>
                        <a:pt x="56" y="49"/>
                      </a:lnTo>
                      <a:lnTo>
                        <a:pt x="61" y="44"/>
                      </a:lnTo>
                      <a:cubicBezTo>
                        <a:pt x="61" y="40"/>
                        <a:pt x="61" y="35"/>
                        <a:pt x="61" y="30"/>
                      </a:cubicBezTo>
                      <a:lnTo>
                        <a:pt x="68" y="23"/>
                      </a:lnTo>
                      <a:lnTo>
                        <a:pt x="68" y="18"/>
                      </a:lnTo>
                      <a:lnTo>
                        <a:pt x="63" y="14"/>
                      </a:lnTo>
                      <a:lnTo>
                        <a:pt x="68" y="9"/>
                      </a:lnTo>
                      <a:lnTo>
                        <a:pt x="72" y="9"/>
                      </a:lnTo>
                      <a:lnTo>
                        <a:pt x="72" y="5"/>
                      </a:lnTo>
                      <a:lnTo>
                        <a:pt x="77" y="9"/>
                      </a:lnTo>
                      <a:lnTo>
                        <a:pt x="82" y="9"/>
                      </a:lnTo>
                      <a:lnTo>
                        <a:pt x="84" y="9"/>
                      </a:lnTo>
                      <a:lnTo>
                        <a:pt x="86" y="9"/>
                      </a:lnTo>
                      <a:lnTo>
                        <a:pt x="105" y="0"/>
                      </a:lnTo>
                      <a:lnTo>
                        <a:pt x="114" y="0"/>
                      </a:lnTo>
                      <a:lnTo>
                        <a:pt x="114" y="5"/>
                      </a:lnTo>
                      <a:lnTo>
                        <a:pt x="119" y="9"/>
                      </a:lnTo>
                      <a:lnTo>
                        <a:pt x="123" y="9"/>
                      </a:lnTo>
                      <a:lnTo>
                        <a:pt x="123" y="5"/>
                      </a:lnTo>
                      <a:lnTo>
                        <a:pt x="133" y="9"/>
                      </a:lnTo>
                      <a:lnTo>
                        <a:pt x="142" y="14"/>
                      </a:lnTo>
                      <a:lnTo>
                        <a:pt x="151" y="14"/>
                      </a:lnTo>
                      <a:lnTo>
                        <a:pt x="156" y="22"/>
                      </a:lnTo>
                      <a:lnTo>
                        <a:pt x="170" y="29"/>
                      </a:lnTo>
                      <a:lnTo>
                        <a:pt x="174" y="34"/>
                      </a:lnTo>
                      <a:lnTo>
                        <a:pt x="179" y="34"/>
                      </a:lnTo>
                      <a:lnTo>
                        <a:pt x="179" y="39"/>
                      </a:lnTo>
                      <a:lnTo>
                        <a:pt x="175" y="38"/>
                      </a:lnTo>
                      <a:lnTo>
                        <a:pt x="165" y="48"/>
                      </a:lnTo>
                      <a:lnTo>
                        <a:pt x="165" y="52"/>
                      </a:lnTo>
                      <a:lnTo>
                        <a:pt x="170" y="57"/>
                      </a:lnTo>
                      <a:lnTo>
                        <a:pt x="170" y="62"/>
                      </a:lnTo>
                      <a:lnTo>
                        <a:pt x="156" y="63"/>
                      </a:lnTo>
                      <a:lnTo>
                        <a:pt x="155" y="89"/>
                      </a:lnTo>
                      <a:lnTo>
                        <a:pt x="151" y="97"/>
                      </a:lnTo>
                      <a:lnTo>
                        <a:pt x="147" y="97"/>
                      </a:lnTo>
                      <a:lnTo>
                        <a:pt x="142" y="102"/>
                      </a:lnTo>
                      <a:lnTo>
                        <a:pt x="141" y="108"/>
                      </a:lnTo>
                      <a:lnTo>
                        <a:pt x="136" y="114"/>
                      </a:lnTo>
                      <a:lnTo>
                        <a:pt x="132" y="122"/>
                      </a:lnTo>
                      <a:lnTo>
                        <a:pt x="119" y="127"/>
                      </a:lnTo>
                      <a:lnTo>
                        <a:pt x="109" y="127"/>
                      </a:lnTo>
                      <a:lnTo>
                        <a:pt x="96" y="131"/>
                      </a:lnTo>
                      <a:lnTo>
                        <a:pt x="91" y="136"/>
                      </a:lnTo>
                      <a:lnTo>
                        <a:pt x="82" y="136"/>
                      </a:lnTo>
                      <a:lnTo>
                        <a:pt x="77" y="141"/>
                      </a:lnTo>
                      <a:lnTo>
                        <a:pt x="72" y="141"/>
                      </a:lnTo>
                      <a:lnTo>
                        <a:pt x="72" y="136"/>
                      </a:lnTo>
                      <a:lnTo>
                        <a:pt x="68" y="132"/>
                      </a:lnTo>
                      <a:lnTo>
                        <a:pt x="63" y="127"/>
                      </a:lnTo>
                      <a:lnTo>
                        <a:pt x="67" y="118"/>
                      </a:lnTo>
                      <a:lnTo>
                        <a:pt x="63" y="118"/>
                      </a:lnTo>
                      <a:lnTo>
                        <a:pt x="60" y="114"/>
                      </a:lnTo>
                      <a:lnTo>
                        <a:pt x="61" y="96"/>
                      </a:lnTo>
                      <a:lnTo>
                        <a:pt x="57" y="92"/>
                      </a:lnTo>
                      <a:lnTo>
                        <a:pt x="38" y="92"/>
                      </a:lnTo>
                      <a:lnTo>
                        <a:pt x="34" y="96"/>
                      </a:lnTo>
                      <a:lnTo>
                        <a:pt x="29" y="92"/>
                      </a:lnTo>
                      <a:lnTo>
                        <a:pt x="15" y="92"/>
                      </a:lnTo>
                      <a:lnTo>
                        <a:pt x="10" y="87"/>
                      </a:lnTo>
                    </a:path>
                  </a:pathLst>
                </a:custGeom>
                <a:solidFill>
                  <a:schemeClr val="accent6">
                    <a:lumMod val="20000"/>
                    <a:lumOff val="80000"/>
                  </a:schemeClr>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2" name="Freeform 128">
                  <a:extLst>
                    <a:ext uri="{FF2B5EF4-FFF2-40B4-BE49-F238E27FC236}">
                      <a16:creationId xmlns:a16="http://schemas.microsoft.com/office/drawing/2014/main" id="{4E175507-E605-D628-BC25-28906CCEC09F}"/>
                    </a:ext>
                  </a:extLst>
                </p:cNvPr>
                <p:cNvSpPr>
                  <a:spLocks/>
                </p:cNvSpPr>
                <p:nvPr/>
              </p:nvSpPr>
              <p:spPr bwMode="auto">
                <a:xfrm>
                  <a:off x="3552" y="1952"/>
                  <a:ext cx="736" cy="791"/>
                </a:xfrm>
                <a:custGeom>
                  <a:avLst/>
                  <a:gdLst>
                    <a:gd name="T0" fmla="*/ 1787857 w 149"/>
                    <a:gd name="T1" fmla="*/ 11402107 h 160"/>
                    <a:gd name="T2" fmla="*/ 0 w 149"/>
                    <a:gd name="T3" fmla="*/ 15373855 h 160"/>
                    <a:gd name="T4" fmla="*/ 1787857 w 149"/>
                    <a:gd name="T5" fmla="*/ 17110416 h 160"/>
                    <a:gd name="T6" fmla="*/ 1787857 w 149"/>
                    <a:gd name="T7" fmla="*/ 20352714 h 160"/>
                    <a:gd name="T8" fmla="*/ 3514252 w 149"/>
                    <a:gd name="T9" fmla="*/ 21797114 h 160"/>
                    <a:gd name="T10" fmla="*/ 2149801 w 149"/>
                    <a:gd name="T11" fmla="*/ 24250993 h 160"/>
                    <a:gd name="T12" fmla="*/ 3514252 w 149"/>
                    <a:gd name="T13" fmla="*/ 27505403 h 160"/>
                    <a:gd name="T14" fmla="*/ 2149801 w 149"/>
                    <a:gd name="T15" fmla="*/ 29226974 h 160"/>
                    <a:gd name="T16" fmla="*/ 3514252 w 149"/>
                    <a:gd name="T17" fmla="*/ 34279900 h 160"/>
                    <a:gd name="T18" fmla="*/ 4225697 w 149"/>
                    <a:gd name="T19" fmla="*/ 36382555 h 160"/>
                    <a:gd name="T20" fmla="*/ 11692541 w 149"/>
                    <a:gd name="T21" fmla="*/ 32833082 h 160"/>
                    <a:gd name="T22" fmla="*/ 14844852 w 149"/>
                    <a:gd name="T23" fmla="*/ 34645994 h 160"/>
                    <a:gd name="T24" fmla="*/ 18432372 w 149"/>
                    <a:gd name="T25" fmla="*/ 36016303 h 160"/>
                    <a:gd name="T26" fmla="*/ 24825705 w 149"/>
                    <a:gd name="T27" fmla="*/ 37826327 h 160"/>
                    <a:gd name="T28" fmla="*/ 29777807 w 149"/>
                    <a:gd name="T29" fmla="*/ 41069367 h 160"/>
                    <a:gd name="T30" fmla="*/ 36518240 w 149"/>
                    <a:gd name="T31" fmla="*/ 44967047 h 160"/>
                    <a:gd name="T32" fmla="*/ 38247039 w 149"/>
                    <a:gd name="T33" fmla="*/ 46777527 h 160"/>
                    <a:gd name="T34" fmla="*/ 34733406 w 149"/>
                    <a:gd name="T35" fmla="*/ 48135871 h 160"/>
                    <a:gd name="T36" fmla="*/ 32930711 w 149"/>
                    <a:gd name="T37" fmla="*/ 51390281 h 160"/>
                    <a:gd name="T38" fmla="*/ 34733406 w 149"/>
                    <a:gd name="T39" fmla="*/ 54922293 h 160"/>
                    <a:gd name="T40" fmla="*/ 41108903 w 149"/>
                    <a:gd name="T41" fmla="*/ 54922293 h 160"/>
                    <a:gd name="T42" fmla="*/ 42911588 w 149"/>
                    <a:gd name="T43" fmla="*/ 44967047 h 160"/>
                    <a:gd name="T44" fmla="*/ 44622624 w 149"/>
                    <a:gd name="T45" fmla="*/ 27505403 h 160"/>
                    <a:gd name="T46" fmla="*/ 46425340 w 149"/>
                    <a:gd name="T47" fmla="*/ 24980453 h 160"/>
                    <a:gd name="T48" fmla="*/ 51015962 w 149"/>
                    <a:gd name="T49" fmla="*/ 21797114 h 160"/>
                    <a:gd name="T50" fmla="*/ 51015962 w 149"/>
                    <a:gd name="T51" fmla="*/ 18557688 h 160"/>
                    <a:gd name="T52" fmla="*/ 49651409 w 149"/>
                    <a:gd name="T53" fmla="*/ 13563959 h 160"/>
                    <a:gd name="T54" fmla="*/ 51015962 w 149"/>
                    <a:gd name="T55" fmla="*/ 6789469 h 160"/>
                    <a:gd name="T56" fmla="*/ 45713880 w 149"/>
                    <a:gd name="T57" fmla="*/ 3183226 h 160"/>
                    <a:gd name="T58" fmla="*/ 42546611 w 149"/>
                    <a:gd name="T59" fmla="*/ 0 h 160"/>
                    <a:gd name="T60" fmla="*/ 37594657 w 149"/>
                    <a:gd name="T61" fmla="*/ 3183226 h 160"/>
                    <a:gd name="T62" fmla="*/ 34368469 w 149"/>
                    <a:gd name="T63" fmla="*/ 4978855 h 160"/>
                    <a:gd name="T64" fmla="*/ 32930711 w 149"/>
                    <a:gd name="T65" fmla="*/ 1080570 h 160"/>
                    <a:gd name="T66" fmla="*/ 27978016 w 149"/>
                    <a:gd name="T67" fmla="*/ 4264404 h 160"/>
                    <a:gd name="T68" fmla="*/ 16647538 w 149"/>
                    <a:gd name="T69" fmla="*/ 7870039 h 160"/>
                    <a:gd name="T70" fmla="*/ 11692541 w 149"/>
                    <a:gd name="T71" fmla="*/ 11035983 h 160"/>
                    <a:gd name="T72" fmla="*/ 8540232 w 149"/>
                    <a:gd name="T73" fmla="*/ 13563959 h 160"/>
                    <a:gd name="T74" fmla="*/ 4952099 w 149"/>
                    <a:gd name="T75" fmla="*/ 9606476 h 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9"/>
                    <a:gd name="T115" fmla="*/ 0 h 160"/>
                    <a:gd name="T116" fmla="*/ 149 w 149"/>
                    <a:gd name="T117" fmla="*/ 160 h 1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9" h="160">
                      <a:moveTo>
                        <a:pt x="14" y="27"/>
                      </a:moveTo>
                      <a:lnTo>
                        <a:pt x="5" y="32"/>
                      </a:lnTo>
                      <a:lnTo>
                        <a:pt x="5" y="38"/>
                      </a:lnTo>
                      <a:lnTo>
                        <a:pt x="0" y="43"/>
                      </a:lnTo>
                      <a:lnTo>
                        <a:pt x="9" y="47"/>
                      </a:lnTo>
                      <a:lnTo>
                        <a:pt x="5" y="48"/>
                      </a:lnTo>
                      <a:lnTo>
                        <a:pt x="5" y="52"/>
                      </a:lnTo>
                      <a:lnTo>
                        <a:pt x="5" y="57"/>
                      </a:lnTo>
                      <a:lnTo>
                        <a:pt x="5" y="61"/>
                      </a:lnTo>
                      <a:lnTo>
                        <a:pt x="10" y="61"/>
                      </a:lnTo>
                      <a:lnTo>
                        <a:pt x="6" y="66"/>
                      </a:lnTo>
                      <a:lnTo>
                        <a:pt x="6" y="68"/>
                      </a:lnTo>
                      <a:lnTo>
                        <a:pt x="6" y="70"/>
                      </a:lnTo>
                      <a:lnTo>
                        <a:pt x="10" y="77"/>
                      </a:lnTo>
                      <a:lnTo>
                        <a:pt x="6" y="77"/>
                      </a:lnTo>
                      <a:lnTo>
                        <a:pt x="6" y="82"/>
                      </a:lnTo>
                      <a:lnTo>
                        <a:pt x="10" y="92"/>
                      </a:lnTo>
                      <a:lnTo>
                        <a:pt x="10" y="96"/>
                      </a:lnTo>
                      <a:lnTo>
                        <a:pt x="10" y="101"/>
                      </a:lnTo>
                      <a:lnTo>
                        <a:pt x="12" y="102"/>
                      </a:lnTo>
                      <a:lnTo>
                        <a:pt x="14" y="101"/>
                      </a:lnTo>
                      <a:lnTo>
                        <a:pt x="33" y="92"/>
                      </a:lnTo>
                      <a:lnTo>
                        <a:pt x="42" y="92"/>
                      </a:lnTo>
                      <a:lnTo>
                        <a:pt x="42" y="97"/>
                      </a:lnTo>
                      <a:lnTo>
                        <a:pt x="47" y="101"/>
                      </a:lnTo>
                      <a:lnTo>
                        <a:pt x="52" y="101"/>
                      </a:lnTo>
                      <a:lnTo>
                        <a:pt x="52" y="97"/>
                      </a:lnTo>
                      <a:lnTo>
                        <a:pt x="70" y="106"/>
                      </a:lnTo>
                      <a:lnTo>
                        <a:pt x="79" y="105"/>
                      </a:lnTo>
                      <a:lnTo>
                        <a:pt x="84" y="115"/>
                      </a:lnTo>
                      <a:lnTo>
                        <a:pt x="98" y="121"/>
                      </a:lnTo>
                      <a:lnTo>
                        <a:pt x="103" y="126"/>
                      </a:lnTo>
                      <a:lnTo>
                        <a:pt x="108" y="126"/>
                      </a:lnTo>
                      <a:lnTo>
                        <a:pt x="108" y="131"/>
                      </a:lnTo>
                      <a:lnTo>
                        <a:pt x="103" y="131"/>
                      </a:lnTo>
                      <a:lnTo>
                        <a:pt x="98" y="135"/>
                      </a:lnTo>
                      <a:lnTo>
                        <a:pt x="93" y="140"/>
                      </a:lnTo>
                      <a:lnTo>
                        <a:pt x="93" y="144"/>
                      </a:lnTo>
                      <a:lnTo>
                        <a:pt x="98" y="149"/>
                      </a:lnTo>
                      <a:lnTo>
                        <a:pt x="98" y="154"/>
                      </a:lnTo>
                      <a:lnTo>
                        <a:pt x="108" y="160"/>
                      </a:lnTo>
                      <a:lnTo>
                        <a:pt x="116" y="154"/>
                      </a:lnTo>
                      <a:lnTo>
                        <a:pt x="116" y="144"/>
                      </a:lnTo>
                      <a:lnTo>
                        <a:pt x="121" y="126"/>
                      </a:lnTo>
                      <a:cubicBezTo>
                        <a:pt x="121" y="112"/>
                        <a:pt x="121" y="96"/>
                        <a:pt x="121" y="82"/>
                      </a:cubicBezTo>
                      <a:lnTo>
                        <a:pt x="126" y="77"/>
                      </a:lnTo>
                      <a:lnTo>
                        <a:pt x="126" y="70"/>
                      </a:lnTo>
                      <a:lnTo>
                        <a:pt x="131" y="70"/>
                      </a:lnTo>
                      <a:lnTo>
                        <a:pt x="135" y="70"/>
                      </a:lnTo>
                      <a:lnTo>
                        <a:pt x="144" y="61"/>
                      </a:lnTo>
                      <a:lnTo>
                        <a:pt x="149" y="52"/>
                      </a:lnTo>
                      <a:lnTo>
                        <a:pt x="144" y="52"/>
                      </a:lnTo>
                      <a:lnTo>
                        <a:pt x="144" y="47"/>
                      </a:lnTo>
                      <a:lnTo>
                        <a:pt x="140" y="38"/>
                      </a:lnTo>
                      <a:lnTo>
                        <a:pt x="144" y="38"/>
                      </a:lnTo>
                      <a:cubicBezTo>
                        <a:pt x="144" y="32"/>
                        <a:pt x="144" y="25"/>
                        <a:pt x="144" y="19"/>
                      </a:cubicBezTo>
                      <a:lnTo>
                        <a:pt x="134" y="9"/>
                      </a:lnTo>
                      <a:lnTo>
                        <a:pt x="129" y="9"/>
                      </a:lnTo>
                      <a:lnTo>
                        <a:pt x="125" y="5"/>
                      </a:lnTo>
                      <a:lnTo>
                        <a:pt x="120" y="0"/>
                      </a:lnTo>
                      <a:lnTo>
                        <a:pt x="111" y="9"/>
                      </a:lnTo>
                      <a:lnTo>
                        <a:pt x="106" y="9"/>
                      </a:lnTo>
                      <a:lnTo>
                        <a:pt x="101" y="13"/>
                      </a:lnTo>
                      <a:lnTo>
                        <a:pt x="97" y="14"/>
                      </a:lnTo>
                      <a:lnTo>
                        <a:pt x="92" y="9"/>
                      </a:lnTo>
                      <a:lnTo>
                        <a:pt x="93" y="3"/>
                      </a:lnTo>
                      <a:lnTo>
                        <a:pt x="89" y="3"/>
                      </a:lnTo>
                      <a:lnTo>
                        <a:pt x="79" y="12"/>
                      </a:lnTo>
                      <a:cubicBezTo>
                        <a:pt x="69" y="12"/>
                        <a:pt x="57" y="12"/>
                        <a:pt x="47" y="12"/>
                      </a:cubicBezTo>
                      <a:lnTo>
                        <a:pt x="47" y="22"/>
                      </a:lnTo>
                      <a:lnTo>
                        <a:pt x="42" y="31"/>
                      </a:lnTo>
                      <a:lnTo>
                        <a:pt x="33" y="31"/>
                      </a:lnTo>
                      <a:lnTo>
                        <a:pt x="33" y="38"/>
                      </a:lnTo>
                      <a:lnTo>
                        <a:pt x="24" y="38"/>
                      </a:lnTo>
                      <a:lnTo>
                        <a:pt x="20" y="27"/>
                      </a:lnTo>
                      <a:lnTo>
                        <a:pt x="14" y="27"/>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3" name="Freeform 129">
                  <a:extLst>
                    <a:ext uri="{FF2B5EF4-FFF2-40B4-BE49-F238E27FC236}">
                      <a16:creationId xmlns:a16="http://schemas.microsoft.com/office/drawing/2014/main" id="{7B21867A-66DD-69BB-1AAB-C0BB6DB53DC1}"/>
                    </a:ext>
                  </a:extLst>
                </p:cNvPr>
                <p:cNvSpPr>
                  <a:spLocks/>
                </p:cNvSpPr>
                <p:nvPr/>
              </p:nvSpPr>
              <p:spPr bwMode="auto">
                <a:xfrm>
                  <a:off x="3595" y="1474"/>
                  <a:ext cx="462" cy="670"/>
                </a:xfrm>
                <a:custGeom>
                  <a:avLst/>
                  <a:gdLst>
                    <a:gd name="T0" fmla="*/ 1863594 w 93"/>
                    <a:gd name="T1" fmla="*/ 43032130 h 136"/>
                    <a:gd name="T2" fmla="*/ 4102451 w 93"/>
                    <a:gd name="T3" fmla="*/ 43032130 h 136"/>
                    <a:gd name="T4" fmla="*/ 5606083 w 93"/>
                    <a:gd name="T5" fmla="*/ 46833275 h 136"/>
                    <a:gd name="T6" fmla="*/ 8882715 w 93"/>
                    <a:gd name="T7" fmla="*/ 47190148 h 136"/>
                    <a:gd name="T8" fmla="*/ 8882715 w 93"/>
                    <a:gd name="T9" fmla="*/ 44445277 h 136"/>
                    <a:gd name="T10" fmla="*/ 12249936 w 93"/>
                    <a:gd name="T11" fmla="*/ 44445277 h 136"/>
                    <a:gd name="T12" fmla="*/ 14114130 w 93"/>
                    <a:gd name="T13" fmla="*/ 41273312 h 136"/>
                    <a:gd name="T14" fmla="*/ 14114130 w 93"/>
                    <a:gd name="T15" fmla="*/ 37826242 h 136"/>
                    <a:gd name="T16" fmla="*/ 25985981 w 93"/>
                    <a:gd name="T17" fmla="*/ 37826242 h 136"/>
                    <a:gd name="T18" fmla="*/ 29262484 w 93"/>
                    <a:gd name="T19" fmla="*/ 35068937 h 136"/>
                    <a:gd name="T20" fmla="*/ 30766140 w 93"/>
                    <a:gd name="T21" fmla="*/ 33310720 h 136"/>
                    <a:gd name="T22" fmla="*/ 32629837 w 93"/>
                    <a:gd name="T23" fmla="*/ 33310720 h 136"/>
                    <a:gd name="T24" fmla="*/ 34118291 w 93"/>
                    <a:gd name="T25" fmla="*/ 29506107 h 136"/>
                    <a:gd name="T26" fmla="*/ 34493415 w 93"/>
                    <a:gd name="T27" fmla="*/ 25002310 h 136"/>
                    <a:gd name="T28" fmla="*/ 32629837 w 93"/>
                    <a:gd name="T29" fmla="*/ 21485757 h 136"/>
                    <a:gd name="T30" fmla="*/ 31141403 w 93"/>
                    <a:gd name="T31" fmla="*/ 16340480 h 136"/>
                    <a:gd name="T32" fmla="*/ 31141403 w 93"/>
                    <a:gd name="T33" fmla="*/ 9721437 h 136"/>
                    <a:gd name="T34" fmla="*/ 29262484 w 93"/>
                    <a:gd name="T35" fmla="*/ 4161621 h 136"/>
                    <a:gd name="T36" fmla="*/ 30766140 w 93"/>
                    <a:gd name="T37" fmla="*/ 2744877 h 136"/>
                    <a:gd name="T38" fmla="*/ 29262484 w 93"/>
                    <a:gd name="T39" fmla="*/ 2744877 h 136"/>
                    <a:gd name="T40" fmla="*/ 27474436 w 93"/>
                    <a:gd name="T41" fmla="*/ 0 h 136"/>
                    <a:gd name="T42" fmla="*/ 25610698 w 93"/>
                    <a:gd name="T43" fmla="*/ 2402669 h 136"/>
                    <a:gd name="T44" fmla="*/ 24122284 w 93"/>
                    <a:gd name="T45" fmla="*/ 4161621 h 136"/>
                    <a:gd name="T46" fmla="*/ 22243484 w 93"/>
                    <a:gd name="T47" fmla="*/ 4161621 h 136"/>
                    <a:gd name="T48" fmla="*/ 20755045 w 93"/>
                    <a:gd name="T49" fmla="*/ 6975956 h 136"/>
                    <a:gd name="T50" fmla="*/ 20379911 w 93"/>
                    <a:gd name="T51" fmla="*/ 14225241 h 136"/>
                    <a:gd name="T52" fmla="*/ 19269552 w 93"/>
                    <a:gd name="T53" fmla="*/ 15281358 h 136"/>
                    <a:gd name="T54" fmla="*/ 18891328 w 93"/>
                    <a:gd name="T55" fmla="*/ 19085478 h 136"/>
                    <a:gd name="T56" fmla="*/ 20379911 w 93"/>
                    <a:gd name="T57" fmla="*/ 19085478 h 136"/>
                    <a:gd name="T58" fmla="*/ 20379911 w 93"/>
                    <a:gd name="T59" fmla="*/ 22530169 h 136"/>
                    <a:gd name="T60" fmla="*/ 11874782 w 93"/>
                    <a:gd name="T61" fmla="*/ 22887062 h 136"/>
                    <a:gd name="T62" fmla="*/ 8507456 w 93"/>
                    <a:gd name="T63" fmla="*/ 25705002 h 136"/>
                    <a:gd name="T64" fmla="*/ 5230944 w 93"/>
                    <a:gd name="T65" fmla="*/ 27390878 h 136"/>
                    <a:gd name="T66" fmla="*/ 3367354 w 93"/>
                    <a:gd name="T67" fmla="*/ 31552365 h 136"/>
                    <a:gd name="T68" fmla="*/ 1863594 w 93"/>
                    <a:gd name="T69" fmla="*/ 34366836 h 136"/>
                    <a:gd name="T70" fmla="*/ 1863594 w 93"/>
                    <a:gd name="T71" fmla="*/ 37469329 h 136"/>
                    <a:gd name="T72" fmla="*/ 0 w 93"/>
                    <a:gd name="T73" fmla="*/ 41273312 h 136"/>
                    <a:gd name="T74" fmla="*/ 1863594 w 93"/>
                    <a:gd name="T75" fmla="*/ 43032130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
                    <a:gd name="T115" fmla="*/ 0 h 136"/>
                    <a:gd name="T116" fmla="*/ 93 w 93"/>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 h="136">
                      <a:moveTo>
                        <a:pt x="5" y="124"/>
                      </a:moveTo>
                      <a:lnTo>
                        <a:pt x="11" y="124"/>
                      </a:lnTo>
                      <a:lnTo>
                        <a:pt x="15" y="135"/>
                      </a:lnTo>
                      <a:lnTo>
                        <a:pt x="24" y="136"/>
                      </a:lnTo>
                      <a:lnTo>
                        <a:pt x="24" y="128"/>
                      </a:lnTo>
                      <a:lnTo>
                        <a:pt x="33" y="128"/>
                      </a:lnTo>
                      <a:lnTo>
                        <a:pt x="38" y="119"/>
                      </a:lnTo>
                      <a:lnTo>
                        <a:pt x="38" y="109"/>
                      </a:lnTo>
                      <a:lnTo>
                        <a:pt x="70" y="109"/>
                      </a:lnTo>
                      <a:lnTo>
                        <a:pt x="79" y="101"/>
                      </a:lnTo>
                      <a:lnTo>
                        <a:pt x="83" y="96"/>
                      </a:lnTo>
                      <a:lnTo>
                        <a:pt x="88" y="96"/>
                      </a:lnTo>
                      <a:lnTo>
                        <a:pt x="92" y="85"/>
                      </a:lnTo>
                      <a:lnTo>
                        <a:pt x="93" y="72"/>
                      </a:lnTo>
                      <a:lnTo>
                        <a:pt x="88" y="62"/>
                      </a:lnTo>
                      <a:lnTo>
                        <a:pt x="84" y="47"/>
                      </a:lnTo>
                      <a:lnTo>
                        <a:pt x="84" y="28"/>
                      </a:lnTo>
                      <a:lnTo>
                        <a:pt x="79" y="12"/>
                      </a:lnTo>
                      <a:lnTo>
                        <a:pt x="83" y="8"/>
                      </a:lnTo>
                      <a:lnTo>
                        <a:pt x="79" y="8"/>
                      </a:lnTo>
                      <a:lnTo>
                        <a:pt x="74" y="0"/>
                      </a:lnTo>
                      <a:lnTo>
                        <a:pt x="69" y="7"/>
                      </a:lnTo>
                      <a:lnTo>
                        <a:pt x="65" y="12"/>
                      </a:lnTo>
                      <a:lnTo>
                        <a:pt x="60" y="12"/>
                      </a:lnTo>
                      <a:lnTo>
                        <a:pt x="56" y="20"/>
                      </a:lnTo>
                      <a:lnTo>
                        <a:pt x="55" y="41"/>
                      </a:lnTo>
                      <a:lnTo>
                        <a:pt x="52" y="44"/>
                      </a:lnTo>
                      <a:lnTo>
                        <a:pt x="51" y="55"/>
                      </a:lnTo>
                      <a:lnTo>
                        <a:pt x="55" y="55"/>
                      </a:lnTo>
                      <a:lnTo>
                        <a:pt x="55" y="65"/>
                      </a:lnTo>
                      <a:lnTo>
                        <a:pt x="32" y="66"/>
                      </a:lnTo>
                      <a:lnTo>
                        <a:pt x="23" y="74"/>
                      </a:lnTo>
                      <a:lnTo>
                        <a:pt x="14" y="79"/>
                      </a:lnTo>
                      <a:lnTo>
                        <a:pt x="9" y="91"/>
                      </a:lnTo>
                      <a:lnTo>
                        <a:pt x="5" y="99"/>
                      </a:lnTo>
                      <a:lnTo>
                        <a:pt x="5" y="108"/>
                      </a:lnTo>
                      <a:lnTo>
                        <a:pt x="0" y="119"/>
                      </a:lnTo>
                      <a:lnTo>
                        <a:pt x="5" y="124"/>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4" name="Freeform 130">
                  <a:extLst>
                    <a:ext uri="{FF2B5EF4-FFF2-40B4-BE49-F238E27FC236}">
                      <a16:creationId xmlns:a16="http://schemas.microsoft.com/office/drawing/2014/main" id="{6C09E2D1-9683-5FAF-2FF1-1423AE3B5375}"/>
                    </a:ext>
                  </a:extLst>
                </p:cNvPr>
                <p:cNvSpPr>
                  <a:spLocks/>
                </p:cNvSpPr>
                <p:nvPr/>
              </p:nvSpPr>
              <p:spPr bwMode="auto">
                <a:xfrm>
                  <a:off x="1348" y="1864"/>
                  <a:ext cx="599" cy="325"/>
                </a:xfrm>
                <a:custGeom>
                  <a:avLst/>
                  <a:gdLst>
                    <a:gd name="T0" fmla="*/ 43638812 w 121"/>
                    <a:gd name="T1" fmla="*/ 13830905 h 66"/>
                    <a:gd name="T2" fmla="*/ 21635073 w 121"/>
                    <a:gd name="T3" fmla="*/ 5903797 h 66"/>
                    <a:gd name="T4" fmla="*/ 1457016 w 121"/>
                    <a:gd name="T5" fmla="*/ 0 h 66"/>
                    <a:gd name="T6" fmla="*/ 1825718 w 121"/>
                    <a:gd name="T7" fmla="*/ 2110825 h 66"/>
                    <a:gd name="T8" fmla="*/ 0 w 121"/>
                    <a:gd name="T9" fmla="*/ 4490298 h 66"/>
                    <a:gd name="T10" fmla="*/ 6490379 w 121"/>
                    <a:gd name="T11" fmla="*/ 10735823 h 66"/>
                    <a:gd name="T12" fmla="*/ 6490379 w 121"/>
                    <a:gd name="T13" fmla="*/ 14187204 h 66"/>
                    <a:gd name="T14" fmla="*/ 10126273 w 121"/>
                    <a:gd name="T15" fmla="*/ 14187204 h 66"/>
                    <a:gd name="T16" fmla="*/ 13334524 w 121"/>
                    <a:gd name="T17" fmla="*/ 17264706 h 66"/>
                    <a:gd name="T18" fmla="*/ 16616647 w 121"/>
                    <a:gd name="T19" fmla="*/ 17264706 h 66"/>
                    <a:gd name="T20" fmla="*/ 20178062 w 121"/>
                    <a:gd name="T21" fmla="*/ 14187204 h 66"/>
                    <a:gd name="T22" fmla="*/ 21635073 w 121"/>
                    <a:gd name="T23" fmla="*/ 14187204 h 66"/>
                    <a:gd name="T24" fmla="*/ 21635073 w 121"/>
                    <a:gd name="T25" fmla="*/ 22812202 h 66"/>
                    <a:gd name="T26" fmla="*/ 31761358 w 121"/>
                    <a:gd name="T27" fmla="*/ 22812202 h 66"/>
                    <a:gd name="T28" fmla="*/ 34969601 w 121"/>
                    <a:gd name="T29" fmla="*/ 21413974 h 66"/>
                    <a:gd name="T30" fmla="*/ 36794699 w 121"/>
                    <a:gd name="T31" fmla="*/ 19731839 h 66"/>
                    <a:gd name="T32" fmla="*/ 38620431 w 121"/>
                    <a:gd name="T33" fmla="*/ 19731839 h 66"/>
                    <a:gd name="T34" fmla="*/ 43638812 w 121"/>
                    <a:gd name="T35" fmla="*/ 13830905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
                    <a:gd name="T55" fmla="*/ 0 h 66"/>
                    <a:gd name="T56" fmla="*/ 121 w 121"/>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 h="66">
                      <a:moveTo>
                        <a:pt x="121" y="40"/>
                      </a:moveTo>
                      <a:lnTo>
                        <a:pt x="60" y="17"/>
                      </a:lnTo>
                      <a:lnTo>
                        <a:pt x="4" y="0"/>
                      </a:lnTo>
                      <a:lnTo>
                        <a:pt x="5" y="6"/>
                      </a:lnTo>
                      <a:lnTo>
                        <a:pt x="0" y="13"/>
                      </a:lnTo>
                      <a:cubicBezTo>
                        <a:pt x="6" y="19"/>
                        <a:pt x="13" y="25"/>
                        <a:pt x="18" y="31"/>
                      </a:cubicBezTo>
                      <a:lnTo>
                        <a:pt x="18" y="41"/>
                      </a:lnTo>
                      <a:lnTo>
                        <a:pt x="28" y="41"/>
                      </a:lnTo>
                      <a:lnTo>
                        <a:pt x="37" y="50"/>
                      </a:lnTo>
                      <a:lnTo>
                        <a:pt x="46" y="50"/>
                      </a:lnTo>
                      <a:lnTo>
                        <a:pt x="56" y="41"/>
                      </a:lnTo>
                      <a:lnTo>
                        <a:pt x="60" y="41"/>
                      </a:lnTo>
                      <a:lnTo>
                        <a:pt x="60" y="66"/>
                      </a:lnTo>
                      <a:cubicBezTo>
                        <a:pt x="70" y="66"/>
                        <a:pt x="79" y="66"/>
                        <a:pt x="88" y="66"/>
                      </a:cubicBezTo>
                      <a:lnTo>
                        <a:pt x="97" y="62"/>
                      </a:lnTo>
                      <a:lnTo>
                        <a:pt x="102" y="57"/>
                      </a:lnTo>
                      <a:lnTo>
                        <a:pt x="107" y="57"/>
                      </a:lnTo>
                      <a:lnTo>
                        <a:pt x="121" y="40"/>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5" name="Freeform 131">
                  <a:extLst>
                    <a:ext uri="{FF2B5EF4-FFF2-40B4-BE49-F238E27FC236}">
                      <a16:creationId xmlns:a16="http://schemas.microsoft.com/office/drawing/2014/main" id="{7F8F8362-9E0D-F9F5-B63E-D43BF82E2C6B}"/>
                    </a:ext>
                  </a:extLst>
                </p:cNvPr>
                <p:cNvSpPr>
                  <a:spLocks/>
                </p:cNvSpPr>
                <p:nvPr/>
              </p:nvSpPr>
              <p:spPr bwMode="auto">
                <a:xfrm>
                  <a:off x="2065" y="826"/>
                  <a:ext cx="508" cy="538"/>
                </a:xfrm>
                <a:custGeom>
                  <a:avLst/>
                  <a:gdLst>
                    <a:gd name="T0" fmla="*/ 24496571 w 103"/>
                    <a:gd name="T1" fmla="*/ 0 h 109"/>
                    <a:gd name="T2" fmla="*/ 27677045 w 103"/>
                    <a:gd name="T3" fmla="*/ 0 h 109"/>
                    <a:gd name="T4" fmla="*/ 29390593 w 103"/>
                    <a:gd name="T5" fmla="*/ 1778179 h 109"/>
                    <a:gd name="T6" fmla="*/ 27677045 w 103"/>
                    <a:gd name="T7" fmla="*/ 3497568 h 109"/>
                    <a:gd name="T8" fmla="*/ 29390593 w 103"/>
                    <a:gd name="T9" fmla="*/ 5999150 h 109"/>
                    <a:gd name="T10" fmla="*/ 31161628 w 103"/>
                    <a:gd name="T11" fmla="*/ 7416962 h 109"/>
                    <a:gd name="T12" fmla="*/ 31161628 w 103"/>
                    <a:gd name="T13" fmla="*/ 8776700 h 109"/>
                    <a:gd name="T14" fmla="*/ 29390593 w 103"/>
                    <a:gd name="T15" fmla="*/ 10554871 h 109"/>
                    <a:gd name="T16" fmla="*/ 29390593 w 103"/>
                    <a:gd name="T17" fmla="*/ 17263226 h 109"/>
                    <a:gd name="T18" fmla="*/ 31161628 w 103"/>
                    <a:gd name="T19" fmla="*/ 19694225 h 109"/>
                    <a:gd name="T20" fmla="*/ 34284614 w 103"/>
                    <a:gd name="T21" fmla="*/ 22902121 h 109"/>
                    <a:gd name="T22" fmla="*/ 36055630 w 103"/>
                    <a:gd name="T23" fmla="*/ 22902121 h 109"/>
                    <a:gd name="T24" fmla="*/ 36055630 w 103"/>
                    <a:gd name="T25" fmla="*/ 27832272 h 109"/>
                    <a:gd name="T26" fmla="*/ 31161628 w 103"/>
                    <a:gd name="T27" fmla="*/ 27832272 h 109"/>
                    <a:gd name="T28" fmla="*/ 29390593 w 103"/>
                    <a:gd name="T29" fmla="*/ 29264418 h 109"/>
                    <a:gd name="T30" fmla="*/ 29390593 w 103"/>
                    <a:gd name="T31" fmla="*/ 30969611 h 109"/>
                    <a:gd name="T32" fmla="*/ 27677045 w 103"/>
                    <a:gd name="T33" fmla="*/ 30969611 h 109"/>
                    <a:gd name="T34" fmla="*/ 24496571 w 103"/>
                    <a:gd name="T35" fmla="*/ 35249365 h 109"/>
                    <a:gd name="T36" fmla="*/ 22783024 w 103"/>
                    <a:gd name="T37" fmla="*/ 32762562 h 109"/>
                    <a:gd name="T38" fmla="*/ 19590797 w 103"/>
                    <a:gd name="T39" fmla="*/ 35249365 h 109"/>
                    <a:gd name="T40" fmla="*/ 19590797 w 103"/>
                    <a:gd name="T41" fmla="*/ 38386566 h 109"/>
                    <a:gd name="T42" fmla="*/ 17892016 w 103"/>
                    <a:gd name="T43" fmla="*/ 38386566 h 109"/>
                    <a:gd name="T44" fmla="*/ 13631683 w 103"/>
                    <a:gd name="T45" fmla="*/ 35612619 h 109"/>
                    <a:gd name="T46" fmla="*/ 14696806 w 103"/>
                    <a:gd name="T47" fmla="*/ 35249365 h 109"/>
                    <a:gd name="T48" fmla="*/ 14696806 w 103"/>
                    <a:gd name="T49" fmla="*/ 30969611 h 109"/>
                    <a:gd name="T50" fmla="*/ 11571403 w 103"/>
                    <a:gd name="T51" fmla="*/ 19694225 h 109"/>
                    <a:gd name="T52" fmla="*/ 8375588 w 103"/>
                    <a:gd name="T53" fmla="*/ 17263226 h 109"/>
                    <a:gd name="T54" fmla="*/ 5253204 w 103"/>
                    <a:gd name="T55" fmla="*/ 17263226 h 109"/>
                    <a:gd name="T56" fmla="*/ 5253204 w 103"/>
                    <a:gd name="T57" fmla="*/ 15485042 h 109"/>
                    <a:gd name="T58" fmla="*/ 3484584 w 103"/>
                    <a:gd name="T59" fmla="*/ 14055315 h 109"/>
                    <a:gd name="T60" fmla="*/ 3484584 w 103"/>
                    <a:gd name="T61" fmla="*/ 10554871 h 109"/>
                    <a:gd name="T62" fmla="*/ 0 w 103"/>
                    <a:gd name="T63" fmla="*/ 8776700 h 109"/>
                    <a:gd name="T64" fmla="*/ 0 w 103"/>
                    <a:gd name="T65" fmla="*/ 7416962 h 109"/>
                    <a:gd name="T66" fmla="*/ 3484584 w 103"/>
                    <a:gd name="T67" fmla="*/ 7416962 h 109"/>
                    <a:gd name="T68" fmla="*/ 5253204 w 103"/>
                    <a:gd name="T69" fmla="*/ 8776700 h 109"/>
                    <a:gd name="T70" fmla="*/ 8375588 w 103"/>
                    <a:gd name="T71" fmla="*/ 8776700 h 109"/>
                    <a:gd name="T72" fmla="*/ 11571403 w 103"/>
                    <a:gd name="T73" fmla="*/ 10554871 h 109"/>
                    <a:gd name="T74" fmla="*/ 11571403 w 103"/>
                    <a:gd name="T75" fmla="*/ 8776700 h 109"/>
                    <a:gd name="T76" fmla="*/ 14696806 w 103"/>
                    <a:gd name="T77" fmla="*/ 7416962 h 109"/>
                    <a:gd name="T78" fmla="*/ 17892016 w 103"/>
                    <a:gd name="T79" fmla="*/ 7416962 h 109"/>
                    <a:gd name="T80" fmla="*/ 19590797 w 103"/>
                    <a:gd name="T81" fmla="*/ 5999150 h 109"/>
                    <a:gd name="T82" fmla="*/ 22783024 w 103"/>
                    <a:gd name="T83" fmla="*/ 5999150 h 109"/>
                    <a:gd name="T84" fmla="*/ 26267607 w 103"/>
                    <a:gd name="T85" fmla="*/ 1778179 h 109"/>
                    <a:gd name="T86" fmla="*/ 24496571 w 103"/>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109"/>
                    <a:gd name="T134" fmla="*/ 103 w 103"/>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109">
                      <a:moveTo>
                        <a:pt x="70" y="0"/>
                      </a:moveTo>
                      <a:lnTo>
                        <a:pt x="79" y="0"/>
                      </a:lnTo>
                      <a:lnTo>
                        <a:pt x="84" y="5"/>
                      </a:lnTo>
                      <a:lnTo>
                        <a:pt x="79" y="10"/>
                      </a:lnTo>
                      <a:lnTo>
                        <a:pt x="84" y="17"/>
                      </a:lnTo>
                      <a:lnTo>
                        <a:pt x="89" y="21"/>
                      </a:lnTo>
                      <a:lnTo>
                        <a:pt x="89" y="25"/>
                      </a:lnTo>
                      <a:lnTo>
                        <a:pt x="84" y="30"/>
                      </a:lnTo>
                      <a:cubicBezTo>
                        <a:pt x="84" y="36"/>
                        <a:pt x="84" y="43"/>
                        <a:pt x="84" y="49"/>
                      </a:cubicBezTo>
                      <a:lnTo>
                        <a:pt x="89" y="56"/>
                      </a:lnTo>
                      <a:lnTo>
                        <a:pt x="98" y="65"/>
                      </a:lnTo>
                      <a:lnTo>
                        <a:pt x="103" y="65"/>
                      </a:lnTo>
                      <a:lnTo>
                        <a:pt x="103" y="79"/>
                      </a:lnTo>
                      <a:lnTo>
                        <a:pt x="89" y="79"/>
                      </a:lnTo>
                      <a:lnTo>
                        <a:pt x="84" y="83"/>
                      </a:lnTo>
                      <a:lnTo>
                        <a:pt x="84" y="88"/>
                      </a:lnTo>
                      <a:lnTo>
                        <a:pt x="79" y="88"/>
                      </a:lnTo>
                      <a:lnTo>
                        <a:pt x="70" y="100"/>
                      </a:lnTo>
                      <a:lnTo>
                        <a:pt x="65" y="93"/>
                      </a:lnTo>
                      <a:lnTo>
                        <a:pt x="56" y="100"/>
                      </a:lnTo>
                      <a:lnTo>
                        <a:pt x="56" y="109"/>
                      </a:lnTo>
                      <a:lnTo>
                        <a:pt x="51" y="109"/>
                      </a:lnTo>
                      <a:lnTo>
                        <a:pt x="39" y="101"/>
                      </a:lnTo>
                      <a:lnTo>
                        <a:pt x="42" y="100"/>
                      </a:lnTo>
                      <a:lnTo>
                        <a:pt x="42" y="88"/>
                      </a:lnTo>
                      <a:lnTo>
                        <a:pt x="33" y="56"/>
                      </a:lnTo>
                      <a:lnTo>
                        <a:pt x="24" y="49"/>
                      </a:lnTo>
                      <a:lnTo>
                        <a:pt x="15" y="49"/>
                      </a:lnTo>
                      <a:lnTo>
                        <a:pt x="15" y="44"/>
                      </a:lnTo>
                      <a:lnTo>
                        <a:pt x="10" y="40"/>
                      </a:lnTo>
                      <a:lnTo>
                        <a:pt x="10" y="30"/>
                      </a:lnTo>
                      <a:lnTo>
                        <a:pt x="0" y="25"/>
                      </a:lnTo>
                      <a:lnTo>
                        <a:pt x="0" y="21"/>
                      </a:lnTo>
                      <a:lnTo>
                        <a:pt x="10" y="21"/>
                      </a:lnTo>
                      <a:lnTo>
                        <a:pt x="15" y="25"/>
                      </a:lnTo>
                      <a:lnTo>
                        <a:pt x="24" y="25"/>
                      </a:lnTo>
                      <a:lnTo>
                        <a:pt x="33" y="30"/>
                      </a:lnTo>
                      <a:lnTo>
                        <a:pt x="33" y="25"/>
                      </a:lnTo>
                      <a:lnTo>
                        <a:pt x="42" y="21"/>
                      </a:lnTo>
                      <a:lnTo>
                        <a:pt x="51" y="21"/>
                      </a:lnTo>
                      <a:lnTo>
                        <a:pt x="56" y="17"/>
                      </a:lnTo>
                      <a:lnTo>
                        <a:pt x="65" y="17"/>
                      </a:lnTo>
                      <a:lnTo>
                        <a:pt x="75" y="5"/>
                      </a:lnTo>
                      <a:lnTo>
                        <a:pt x="70" y="0"/>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6" name="Freeform 132">
                  <a:extLst>
                    <a:ext uri="{FF2B5EF4-FFF2-40B4-BE49-F238E27FC236}">
                      <a16:creationId xmlns:a16="http://schemas.microsoft.com/office/drawing/2014/main" id="{683E0905-44E4-0600-BF59-5063DFF3E09C}"/>
                    </a:ext>
                  </a:extLst>
                </p:cNvPr>
                <p:cNvSpPr>
                  <a:spLocks/>
                </p:cNvSpPr>
                <p:nvPr/>
              </p:nvSpPr>
              <p:spPr bwMode="auto">
                <a:xfrm>
                  <a:off x="2573" y="1044"/>
                  <a:ext cx="1029" cy="992"/>
                </a:xfrm>
                <a:custGeom>
                  <a:avLst/>
                  <a:gdLst>
                    <a:gd name="T0" fmla="*/ 0 w 208"/>
                    <a:gd name="T1" fmla="*/ 7065454 h 201"/>
                    <a:gd name="T2" fmla="*/ 4999075 w 208"/>
                    <a:gd name="T3" fmla="*/ 5636259 h 201"/>
                    <a:gd name="T4" fmla="*/ 8267031 w 208"/>
                    <a:gd name="T5" fmla="*/ 4204649 h 201"/>
                    <a:gd name="T6" fmla="*/ 15802759 w 208"/>
                    <a:gd name="T7" fmla="*/ 1431609 h 201"/>
                    <a:gd name="T8" fmla="*/ 23996065 w 208"/>
                    <a:gd name="T9" fmla="*/ 0 h 201"/>
                    <a:gd name="T10" fmla="*/ 25815218 w 208"/>
                    <a:gd name="T11" fmla="*/ 4204649 h 201"/>
                    <a:gd name="T12" fmla="*/ 30535695 w 208"/>
                    <a:gd name="T13" fmla="*/ 5636259 h 201"/>
                    <a:gd name="T14" fmla="*/ 34082855 w 208"/>
                    <a:gd name="T15" fmla="*/ 13700044 h 201"/>
                    <a:gd name="T16" fmla="*/ 37350819 w 208"/>
                    <a:gd name="T17" fmla="*/ 19322106 h 201"/>
                    <a:gd name="T18" fmla="*/ 40533753 w 208"/>
                    <a:gd name="T19" fmla="*/ 22891316 h 201"/>
                    <a:gd name="T20" fmla="*/ 38729144 w 208"/>
                    <a:gd name="T21" fmla="*/ 24320506 h 201"/>
                    <a:gd name="T22" fmla="*/ 45547227 w 208"/>
                    <a:gd name="T23" fmla="*/ 21114343 h 201"/>
                    <a:gd name="T24" fmla="*/ 47348966 w 208"/>
                    <a:gd name="T25" fmla="*/ 22891316 h 201"/>
                    <a:gd name="T26" fmla="*/ 45547227 w 208"/>
                    <a:gd name="T27" fmla="*/ 24320506 h 201"/>
                    <a:gd name="T28" fmla="*/ 48800766 w 208"/>
                    <a:gd name="T29" fmla="*/ 24320506 h 201"/>
                    <a:gd name="T30" fmla="*/ 50617504 w 208"/>
                    <a:gd name="T31" fmla="*/ 26027417 h 201"/>
                    <a:gd name="T32" fmla="*/ 52362371 w 208"/>
                    <a:gd name="T33" fmla="*/ 26027417 h 201"/>
                    <a:gd name="T34" fmla="*/ 55615989 w 208"/>
                    <a:gd name="T35" fmla="*/ 24320506 h 201"/>
                    <a:gd name="T36" fmla="*/ 53814883 w 208"/>
                    <a:gd name="T37" fmla="*/ 29233461 h 201"/>
                    <a:gd name="T38" fmla="*/ 57435656 w 208"/>
                    <a:gd name="T39" fmla="*/ 26027417 h 201"/>
                    <a:gd name="T40" fmla="*/ 62434695 w 208"/>
                    <a:gd name="T41" fmla="*/ 22891316 h 201"/>
                    <a:gd name="T42" fmla="*/ 67080866 w 208"/>
                    <a:gd name="T43" fmla="*/ 16906819 h 201"/>
                    <a:gd name="T44" fmla="*/ 67812881 w 208"/>
                    <a:gd name="T45" fmla="*/ 16906819 h 201"/>
                    <a:gd name="T46" fmla="*/ 73179035 w 208"/>
                    <a:gd name="T47" fmla="*/ 21114343 h 201"/>
                    <a:gd name="T48" fmla="*/ 74630993 w 208"/>
                    <a:gd name="T49" fmla="*/ 26027417 h 201"/>
                    <a:gd name="T50" fmla="*/ 71362336 w 208"/>
                    <a:gd name="T51" fmla="*/ 33092745 h 201"/>
                    <a:gd name="T52" fmla="*/ 67080866 w 208"/>
                    <a:gd name="T53" fmla="*/ 39798011 h 201"/>
                    <a:gd name="T54" fmla="*/ 63533746 w 208"/>
                    <a:gd name="T55" fmla="*/ 45071235 h 201"/>
                    <a:gd name="T56" fmla="*/ 58813249 w 208"/>
                    <a:gd name="T57" fmla="*/ 52066560 h 201"/>
                    <a:gd name="T58" fmla="*/ 57435656 w 208"/>
                    <a:gd name="T59" fmla="*/ 55275585 h 201"/>
                    <a:gd name="T60" fmla="*/ 57435656 w 208"/>
                    <a:gd name="T61" fmla="*/ 58411726 h 201"/>
                    <a:gd name="T62" fmla="*/ 53814883 w 208"/>
                    <a:gd name="T63" fmla="*/ 65822408 h 201"/>
                    <a:gd name="T64" fmla="*/ 12181887 w 208"/>
                    <a:gd name="T65" fmla="*/ 69321630 h 201"/>
                    <a:gd name="T66" fmla="*/ 9719582 w 208"/>
                    <a:gd name="T67" fmla="*/ 65822408 h 201"/>
                    <a:gd name="T68" fmla="*/ 7899925 w 208"/>
                    <a:gd name="T69" fmla="*/ 60189152 h 201"/>
                    <a:gd name="T70" fmla="*/ 2903883 w 208"/>
                    <a:gd name="T71" fmla="*/ 53844026 h 201"/>
                    <a:gd name="T72" fmla="*/ 13633825 w 208"/>
                    <a:gd name="T73" fmla="*/ 27816747 h 201"/>
                    <a:gd name="T74" fmla="*/ 10086668 w 208"/>
                    <a:gd name="T75" fmla="*/ 24609973 h 201"/>
                    <a:gd name="T76" fmla="*/ 4999075 w 208"/>
                    <a:gd name="T77" fmla="*/ 22891316 h 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201"/>
                    <a:gd name="T119" fmla="*/ 208 w 208"/>
                    <a:gd name="T120" fmla="*/ 201 h 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201">
                      <a:moveTo>
                        <a:pt x="0" y="48"/>
                      </a:moveTo>
                      <a:lnTo>
                        <a:pt x="0" y="20"/>
                      </a:lnTo>
                      <a:lnTo>
                        <a:pt x="9" y="16"/>
                      </a:lnTo>
                      <a:lnTo>
                        <a:pt x="14" y="16"/>
                      </a:lnTo>
                      <a:lnTo>
                        <a:pt x="18" y="16"/>
                      </a:lnTo>
                      <a:lnTo>
                        <a:pt x="23" y="12"/>
                      </a:lnTo>
                      <a:cubicBezTo>
                        <a:pt x="31" y="12"/>
                        <a:pt x="40" y="12"/>
                        <a:pt x="49" y="12"/>
                      </a:cubicBezTo>
                      <a:lnTo>
                        <a:pt x="44" y="4"/>
                      </a:lnTo>
                      <a:lnTo>
                        <a:pt x="44" y="0"/>
                      </a:lnTo>
                      <a:lnTo>
                        <a:pt x="67" y="0"/>
                      </a:lnTo>
                      <a:lnTo>
                        <a:pt x="67" y="11"/>
                      </a:lnTo>
                      <a:lnTo>
                        <a:pt x="72" y="12"/>
                      </a:lnTo>
                      <a:lnTo>
                        <a:pt x="76" y="16"/>
                      </a:lnTo>
                      <a:lnTo>
                        <a:pt x="85" y="16"/>
                      </a:lnTo>
                      <a:lnTo>
                        <a:pt x="95" y="25"/>
                      </a:lnTo>
                      <a:lnTo>
                        <a:pt x="95" y="39"/>
                      </a:lnTo>
                      <a:lnTo>
                        <a:pt x="100" y="44"/>
                      </a:lnTo>
                      <a:lnTo>
                        <a:pt x="104" y="55"/>
                      </a:lnTo>
                      <a:lnTo>
                        <a:pt x="113" y="60"/>
                      </a:lnTo>
                      <a:lnTo>
                        <a:pt x="113" y="65"/>
                      </a:lnTo>
                      <a:lnTo>
                        <a:pt x="100" y="65"/>
                      </a:lnTo>
                      <a:lnTo>
                        <a:pt x="108" y="69"/>
                      </a:lnTo>
                      <a:lnTo>
                        <a:pt x="122" y="60"/>
                      </a:lnTo>
                      <a:lnTo>
                        <a:pt x="127" y="60"/>
                      </a:lnTo>
                      <a:lnTo>
                        <a:pt x="132" y="60"/>
                      </a:lnTo>
                      <a:lnTo>
                        <a:pt x="132" y="65"/>
                      </a:lnTo>
                      <a:lnTo>
                        <a:pt x="132" y="69"/>
                      </a:lnTo>
                      <a:lnTo>
                        <a:pt x="127" y="69"/>
                      </a:lnTo>
                      <a:lnTo>
                        <a:pt x="132" y="74"/>
                      </a:lnTo>
                      <a:lnTo>
                        <a:pt x="136" y="69"/>
                      </a:lnTo>
                      <a:lnTo>
                        <a:pt x="136" y="74"/>
                      </a:lnTo>
                      <a:lnTo>
                        <a:pt x="141" y="74"/>
                      </a:lnTo>
                      <a:lnTo>
                        <a:pt x="146" y="69"/>
                      </a:lnTo>
                      <a:lnTo>
                        <a:pt x="146" y="74"/>
                      </a:lnTo>
                      <a:lnTo>
                        <a:pt x="150" y="74"/>
                      </a:lnTo>
                      <a:lnTo>
                        <a:pt x="155" y="69"/>
                      </a:lnTo>
                      <a:lnTo>
                        <a:pt x="155" y="74"/>
                      </a:lnTo>
                      <a:lnTo>
                        <a:pt x="150" y="83"/>
                      </a:lnTo>
                      <a:lnTo>
                        <a:pt x="155" y="83"/>
                      </a:lnTo>
                      <a:lnTo>
                        <a:pt x="160" y="74"/>
                      </a:lnTo>
                      <a:lnTo>
                        <a:pt x="169" y="65"/>
                      </a:lnTo>
                      <a:lnTo>
                        <a:pt x="174" y="65"/>
                      </a:lnTo>
                      <a:lnTo>
                        <a:pt x="178" y="55"/>
                      </a:lnTo>
                      <a:lnTo>
                        <a:pt x="187" y="48"/>
                      </a:lnTo>
                      <a:lnTo>
                        <a:pt x="187" y="55"/>
                      </a:lnTo>
                      <a:lnTo>
                        <a:pt x="189" y="48"/>
                      </a:lnTo>
                      <a:lnTo>
                        <a:pt x="199" y="55"/>
                      </a:lnTo>
                      <a:lnTo>
                        <a:pt x="204" y="60"/>
                      </a:lnTo>
                      <a:lnTo>
                        <a:pt x="208" y="60"/>
                      </a:lnTo>
                      <a:lnTo>
                        <a:pt x="208" y="74"/>
                      </a:lnTo>
                      <a:lnTo>
                        <a:pt x="199" y="83"/>
                      </a:lnTo>
                      <a:lnTo>
                        <a:pt x="199" y="94"/>
                      </a:lnTo>
                      <a:lnTo>
                        <a:pt x="194" y="99"/>
                      </a:lnTo>
                      <a:lnTo>
                        <a:pt x="187" y="113"/>
                      </a:lnTo>
                      <a:lnTo>
                        <a:pt x="172" y="123"/>
                      </a:lnTo>
                      <a:lnTo>
                        <a:pt x="177" y="128"/>
                      </a:lnTo>
                      <a:lnTo>
                        <a:pt x="173" y="143"/>
                      </a:lnTo>
                      <a:lnTo>
                        <a:pt x="164" y="148"/>
                      </a:lnTo>
                      <a:lnTo>
                        <a:pt x="160" y="153"/>
                      </a:lnTo>
                      <a:lnTo>
                        <a:pt x="160" y="157"/>
                      </a:lnTo>
                      <a:lnTo>
                        <a:pt x="155" y="162"/>
                      </a:lnTo>
                      <a:lnTo>
                        <a:pt x="160" y="166"/>
                      </a:lnTo>
                      <a:lnTo>
                        <a:pt x="155" y="178"/>
                      </a:lnTo>
                      <a:lnTo>
                        <a:pt x="150" y="187"/>
                      </a:lnTo>
                      <a:lnTo>
                        <a:pt x="141" y="201"/>
                      </a:lnTo>
                      <a:lnTo>
                        <a:pt x="34" y="197"/>
                      </a:lnTo>
                      <a:lnTo>
                        <a:pt x="29" y="192"/>
                      </a:lnTo>
                      <a:lnTo>
                        <a:pt x="27" y="187"/>
                      </a:lnTo>
                      <a:lnTo>
                        <a:pt x="22" y="183"/>
                      </a:lnTo>
                      <a:lnTo>
                        <a:pt x="22" y="171"/>
                      </a:lnTo>
                      <a:lnTo>
                        <a:pt x="14" y="162"/>
                      </a:lnTo>
                      <a:lnTo>
                        <a:pt x="8" y="153"/>
                      </a:lnTo>
                      <a:lnTo>
                        <a:pt x="21" y="122"/>
                      </a:lnTo>
                      <a:lnTo>
                        <a:pt x="38" y="79"/>
                      </a:lnTo>
                      <a:lnTo>
                        <a:pt x="34" y="74"/>
                      </a:lnTo>
                      <a:lnTo>
                        <a:pt x="28" y="70"/>
                      </a:lnTo>
                      <a:lnTo>
                        <a:pt x="23" y="71"/>
                      </a:lnTo>
                      <a:lnTo>
                        <a:pt x="14" y="65"/>
                      </a:lnTo>
                      <a:lnTo>
                        <a:pt x="0" y="48"/>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7" name="Freeform 133">
                  <a:extLst>
                    <a:ext uri="{FF2B5EF4-FFF2-40B4-BE49-F238E27FC236}">
                      <a16:creationId xmlns:a16="http://schemas.microsoft.com/office/drawing/2014/main" id="{22822EAF-044D-DB34-A7BA-14CE27AE5B2D}"/>
                    </a:ext>
                  </a:extLst>
                </p:cNvPr>
                <p:cNvSpPr>
                  <a:spLocks/>
                </p:cNvSpPr>
                <p:nvPr/>
              </p:nvSpPr>
              <p:spPr bwMode="auto">
                <a:xfrm>
                  <a:off x="2906" y="905"/>
                  <a:ext cx="389" cy="436"/>
                </a:xfrm>
                <a:custGeom>
                  <a:avLst/>
                  <a:gdLst>
                    <a:gd name="T0" fmla="*/ 17617651 w 79"/>
                    <a:gd name="T1" fmla="*/ 0 h 88"/>
                    <a:gd name="T2" fmla="*/ 20712233 w 79"/>
                    <a:gd name="T3" fmla="*/ 1463107 h 88"/>
                    <a:gd name="T4" fmla="*/ 22463560 w 79"/>
                    <a:gd name="T5" fmla="*/ 9822049 h 88"/>
                    <a:gd name="T6" fmla="*/ 22463560 w 79"/>
                    <a:gd name="T7" fmla="*/ 11655747 h 88"/>
                    <a:gd name="T8" fmla="*/ 23861497 w 79"/>
                    <a:gd name="T9" fmla="*/ 11655747 h 88"/>
                    <a:gd name="T10" fmla="*/ 23861497 w 79"/>
                    <a:gd name="T11" fmla="*/ 14509475 h 88"/>
                    <a:gd name="T12" fmla="*/ 27297656 w 79"/>
                    <a:gd name="T13" fmla="*/ 15975624 h 88"/>
                    <a:gd name="T14" fmla="*/ 27297656 w 79"/>
                    <a:gd name="T15" fmla="*/ 17808706 h 88"/>
                    <a:gd name="T16" fmla="*/ 25543473 w 79"/>
                    <a:gd name="T17" fmla="*/ 21033019 h 88"/>
                    <a:gd name="T18" fmla="*/ 23861497 w 79"/>
                    <a:gd name="T19" fmla="*/ 22498553 h 88"/>
                    <a:gd name="T20" fmla="*/ 20712233 w 79"/>
                    <a:gd name="T21" fmla="*/ 24332250 h 88"/>
                    <a:gd name="T22" fmla="*/ 20712233 w 79"/>
                    <a:gd name="T23" fmla="*/ 25797665 h 88"/>
                    <a:gd name="T24" fmla="*/ 19371843 w 79"/>
                    <a:gd name="T25" fmla="*/ 27630767 h 88"/>
                    <a:gd name="T26" fmla="*/ 17617651 w 79"/>
                    <a:gd name="T27" fmla="*/ 28001347 h 88"/>
                    <a:gd name="T28" fmla="*/ 17261376 w 79"/>
                    <a:gd name="T29" fmla="*/ 30115134 h 88"/>
                    <a:gd name="T30" fmla="*/ 15935694 w 79"/>
                    <a:gd name="T31" fmla="*/ 31951268 h 88"/>
                    <a:gd name="T32" fmla="*/ 12771727 w 79"/>
                    <a:gd name="T33" fmla="*/ 30115134 h 88"/>
                    <a:gd name="T34" fmla="*/ 11373799 w 79"/>
                    <a:gd name="T35" fmla="*/ 26535199 h 88"/>
                    <a:gd name="T36" fmla="*/ 9691840 w 79"/>
                    <a:gd name="T37" fmla="*/ 24332250 h 88"/>
                    <a:gd name="T38" fmla="*/ 9335566 w 79"/>
                    <a:gd name="T39" fmla="*/ 19274736 h 88"/>
                    <a:gd name="T40" fmla="*/ 6243849 w 79"/>
                    <a:gd name="T41" fmla="*/ 15975624 h 88"/>
                    <a:gd name="T42" fmla="*/ 3094574 w 79"/>
                    <a:gd name="T43" fmla="*/ 15975624 h 88"/>
                    <a:gd name="T44" fmla="*/ 1754193 w 79"/>
                    <a:gd name="T45" fmla="*/ 14509475 h 88"/>
                    <a:gd name="T46" fmla="*/ 0 w 79"/>
                    <a:gd name="T47" fmla="*/ 14142542 h 88"/>
                    <a:gd name="T48" fmla="*/ 0 w 79"/>
                    <a:gd name="T49" fmla="*/ 10192643 h 88"/>
                    <a:gd name="T50" fmla="*/ 1754193 w 79"/>
                    <a:gd name="T51" fmla="*/ 10192643 h 88"/>
                    <a:gd name="T52" fmla="*/ 3094574 w 79"/>
                    <a:gd name="T53" fmla="*/ 11655747 h 88"/>
                    <a:gd name="T54" fmla="*/ 4845910 w 79"/>
                    <a:gd name="T55" fmla="*/ 11655747 h 88"/>
                    <a:gd name="T56" fmla="*/ 4845910 w 79"/>
                    <a:gd name="T57" fmla="*/ 10192643 h 88"/>
                    <a:gd name="T58" fmla="*/ 6243849 w 79"/>
                    <a:gd name="T59" fmla="*/ 11655747 h 88"/>
                    <a:gd name="T60" fmla="*/ 8282065 w 79"/>
                    <a:gd name="T61" fmla="*/ 10192643 h 88"/>
                    <a:gd name="T62" fmla="*/ 9691840 w 79"/>
                    <a:gd name="T63" fmla="*/ 11655747 h 88"/>
                    <a:gd name="T64" fmla="*/ 11373799 w 79"/>
                    <a:gd name="T65" fmla="*/ 11655747 h 88"/>
                    <a:gd name="T66" fmla="*/ 12771727 w 79"/>
                    <a:gd name="T67" fmla="*/ 10192643 h 88"/>
                    <a:gd name="T68" fmla="*/ 15935694 w 79"/>
                    <a:gd name="T69" fmla="*/ 3299113 h 88"/>
                    <a:gd name="T70" fmla="*/ 17617651 w 79"/>
                    <a:gd name="T71" fmla="*/ 1463107 h 88"/>
                    <a:gd name="T72" fmla="*/ 17617651 w 79"/>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88"/>
                    <a:gd name="T113" fmla="*/ 79 w 79"/>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88">
                      <a:moveTo>
                        <a:pt x="51" y="0"/>
                      </a:moveTo>
                      <a:lnTo>
                        <a:pt x="60" y="4"/>
                      </a:lnTo>
                      <a:lnTo>
                        <a:pt x="65" y="27"/>
                      </a:lnTo>
                      <a:lnTo>
                        <a:pt x="65" y="32"/>
                      </a:lnTo>
                      <a:lnTo>
                        <a:pt x="69" y="32"/>
                      </a:lnTo>
                      <a:lnTo>
                        <a:pt x="69" y="40"/>
                      </a:lnTo>
                      <a:lnTo>
                        <a:pt x="79" y="44"/>
                      </a:lnTo>
                      <a:lnTo>
                        <a:pt x="79" y="49"/>
                      </a:lnTo>
                      <a:lnTo>
                        <a:pt x="74" y="58"/>
                      </a:lnTo>
                      <a:lnTo>
                        <a:pt x="69" y="62"/>
                      </a:lnTo>
                      <a:lnTo>
                        <a:pt x="60" y="67"/>
                      </a:lnTo>
                      <a:lnTo>
                        <a:pt x="60" y="71"/>
                      </a:lnTo>
                      <a:lnTo>
                        <a:pt x="56" y="76"/>
                      </a:lnTo>
                      <a:lnTo>
                        <a:pt x="51" y="77"/>
                      </a:lnTo>
                      <a:lnTo>
                        <a:pt x="50" y="83"/>
                      </a:lnTo>
                      <a:lnTo>
                        <a:pt x="46" y="88"/>
                      </a:lnTo>
                      <a:lnTo>
                        <a:pt x="37" y="83"/>
                      </a:lnTo>
                      <a:lnTo>
                        <a:pt x="33" y="73"/>
                      </a:lnTo>
                      <a:lnTo>
                        <a:pt x="28" y="67"/>
                      </a:lnTo>
                      <a:lnTo>
                        <a:pt x="27" y="53"/>
                      </a:lnTo>
                      <a:lnTo>
                        <a:pt x="18" y="44"/>
                      </a:lnTo>
                      <a:lnTo>
                        <a:pt x="9" y="44"/>
                      </a:lnTo>
                      <a:lnTo>
                        <a:pt x="5" y="40"/>
                      </a:lnTo>
                      <a:lnTo>
                        <a:pt x="0" y="39"/>
                      </a:lnTo>
                      <a:lnTo>
                        <a:pt x="0" y="28"/>
                      </a:lnTo>
                      <a:lnTo>
                        <a:pt x="5" y="28"/>
                      </a:lnTo>
                      <a:lnTo>
                        <a:pt x="9" y="32"/>
                      </a:lnTo>
                      <a:lnTo>
                        <a:pt x="14" y="32"/>
                      </a:lnTo>
                      <a:lnTo>
                        <a:pt x="14" y="28"/>
                      </a:lnTo>
                      <a:lnTo>
                        <a:pt x="18" y="32"/>
                      </a:lnTo>
                      <a:lnTo>
                        <a:pt x="24" y="28"/>
                      </a:lnTo>
                      <a:lnTo>
                        <a:pt x="28" y="32"/>
                      </a:lnTo>
                      <a:lnTo>
                        <a:pt x="33" y="32"/>
                      </a:lnTo>
                      <a:lnTo>
                        <a:pt x="37" y="28"/>
                      </a:lnTo>
                      <a:lnTo>
                        <a:pt x="46" y="9"/>
                      </a:lnTo>
                      <a:lnTo>
                        <a:pt x="51" y="4"/>
                      </a:lnTo>
                      <a:lnTo>
                        <a:pt x="51" y="0"/>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8" name="Freeform 134">
                  <a:extLst>
                    <a:ext uri="{FF2B5EF4-FFF2-40B4-BE49-F238E27FC236}">
                      <a16:creationId xmlns:a16="http://schemas.microsoft.com/office/drawing/2014/main" id="{3C21ACA0-D30E-F9C7-5EAE-94C013BFEF01}"/>
                    </a:ext>
                  </a:extLst>
                </p:cNvPr>
                <p:cNvSpPr>
                  <a:spLocks/>
                </p:cNvSpPr>
                <p:nvPr/>
              </p:nvSpPr>
              <p:spPr bwMode="auto">
                <a:xfrm>
                  <a:off x="1373" y="1068"/>
                  <a:ext cx="1388" cy="993"/>
                </a:xfrm>
                <a:custGeom>
                  <a:avLst/>
                  <a:gdLst>
                    <a:gd name="T0" fmla="*/ 1437642 w 281"/>
                    <a:gd name="T1" fmla="*/ 55740166 h 201"/>
                    <a:gd name="T2" fmla="*/ 2875896 w 281"/>
                    <a:gd name="T3" fmla="*/ 52497315 h 201"/>
                    <a:gd name="T4" fmla="*/ 4225462 w 281"/>
                    <a:gd name="T5" fmla="*/ 47903353 h 201"/>
                    <a:gd name="T6" fmla="*/ 14205492 w 281"/>
                    <a:gd name="T7" fmla="*/ 41870973 h 201"/>
                    <a:gd name="T8" fmla="*/ 20871668 w 281"/>
                    <a:gd name="T9" fmla="*/ 40081509 h 201"/>
                    <a:gd name="T10" fmla="*/ 24458851 w 281"/>
                    <a:gd name="T11" fmla="*/ 23056969 h 201"/>
                    <a:gd name="T12" fmla="*/ 22309319 w 281"/>
                    <a:gd name="T13" fmla="*/ 19887991 h 201"/>
                    <a:gd name="T14" fmla="*/ 19521500 w 281"/>
                    <a:gd name="T15" fmla="*/ 12065524 h 201"/>
                    <a:gd name="T16" fmla="*/ 24823169 w 281"/>
                    <a:gd name="T17" fmla="*/ 12065524 h 201"/>
                    <a:gd name="T18" fmla="*/ 21235986 w 281"/>
                    <a:gd name="T19" fmla="*/ 9187749 h 201"/>
                    <a:gd name="T20" fmla="*/ 30851216 w 281"/>
                    <a:gd name="T21" fmla="*/ 5670910 h 201"/>
                    <a:gd name="T22" fmla="*/ 31213123 w 281"/>
                    <a:gd name="T23" fmla="*/ 4593924 h 201"/>
                    <a:gd name="T24" fmla="*/ 35802768 w 281"/>
                    <a:gd name="T25" fmla="*/ 2516168 h 201"/>
                    <a:gd name="T26" fmla="*/ 37588120 w 281"/>
                    <a:gd name="T27" fmla="*/ 7471604 h 201"/>
                    <a:gd name="T28" fmla="*/ 41466487 w 281"/>
                    <a:gd name="T29" fmla="*/ 10626347 h 201"/>
                    <a:gd name="T30" fmla="*/ 44982936 w 281"/>
                    <a:gd name="T31" fmla="*/ 8910782 h 201"/>
                    <a:gd name="T32" fmla="*/ 46056151 w 281"/>
                    <a:gd name="T33" fmla="*/ 10991435 h 201"/>
                    <a:gd name="T34" fmla="*/ 48570752 w 281"/>
                    <a:gd name="T35" fmla="*/ 7471604 h 201"/>
                    <a:gd name="T36" fmla="*/ 58112047 w 281"/>
                    <a:gd name="T37" fmla="*/ 0 h 201"/>
                    <a:gd name="T38" fmla="*/ 64502021 w 281"/>
                    <a:gd name="T39" fmla="*/ 13854870 h 201"/>
                    <a:gd name="T40" fmla="*/ 63428727 w 281"/>
                    <a:gd name="T41" fmla="*/ 18463140 h 201"/>
                    <a:gd name="T42" fmla="*/ 69441758 w 281"/>
                    <a:gd name="T43" fmla="*/ 21256270 h 201"/>
                    <a:gd name="T44" fmla="*/ 72679620 w 281"/>
                    <a:gd name="T45" fmla="*/ 15585367 h 201"/>
                    <a:gd name="T46" fmla="*/ 77981244 w 281"/>
                    <a:gd name="T47" fmla="*/ 13854870 h 201"/>
                    <a:gd name="T48" fmla="*/ 79345060 w 281"/>
                    <a:gd name="T49" fmla="*/ 12065524 h 201"/>
                    <a:gd name="T50" fmla="*/ 86085007 w 281"/>
                    <a:gd name="T51" fmla="*/ 10626347 h 201"/>
                    <a:gd name="T52" fmla="*/ 91039681 w 281"/>
                    <a:gd name="T53" fmla="*/ 21256270 h 201"/>
                    <a:gd name="T54" fmla="*/ 96426422 w 281"/>
                    <a:gd name="T55" fmla="*/ 23422175 h 201"/>
                    <a:gd name="T56" fmla="*/ 99578534 w 281"/>
                    <a:gd name="T57" fmla="*/ 26650126 h 201"/>
                    <a:gd name="T58" fmla="*/ 90748527 w 281"/>
                    <a:gd name="T59" fmla="*/ 55740166 h 201"/>
                    <a:gd name="T60" fmla="*/ 88960823 w 281"/>
                    <a:gd name="T61" fmla="*/ 62776216 h 201"/>
                    <a:gd name="T62" fmla="*/ 65925348 w 281"/>
                    <a:gd name="T63" fmla="*/ 63141442 h 201"/>
                    <a:gd name="T64" fmla="*/ 57747749 w 281"/>
                    <a:gd name="T65" fmla="*/ 59260029 h 201"/>
                    <a:gd name="T66" fmla="*/ 56674455 w 281"/>
                    <a:gd name="T67" fmla="*/ 62414744 h 201"/>
                    <a:gd name="T68" fmla="*/ 54233710 w 281"/>
                    <a:gd name="T69" fmla="*/ 64927893 h 201"/>
                    <a:gd name="T70" fmla="*/ 47132488 w 281"/>
                    <a:gd name="T71" fmla="*/ 68809385 h 201"/>
                    <a:gd name="T72" fmla="*/ 43269049 w 281"/>
                    <a:gd name="T73" fmla="*/ 68447163 h 201"/>
                    <a:gd name="T74" fmla="*/ 19868589 w 281"/>
                    <a:gd name="T75" fmla="*/ 63141442 h 2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201"/>
                    <a:gd name="T116" fmla="*/ 281 w 281"/>
                    <a:gd name="T117" fmla="*/ 201 h 2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201">
                      <a:moveTo>
                        <a:pt x="0" y="161"/>
                      </a:moveTo>
                      <a:lnTo>
                        <a:pt x="4" y="157"/>
                      </a:lnTo>
                      <a:lnTo>
                        <a:pt x="9" y="154"/>
                      </a:lnTo>
                      <a:lnTo>
                        <a:pt x="8" y="148"/>
                      </a:lnTo>
                      <a:lnTo>
                        <a:pt x="12" y="140"/>
                      </a:lnTo>
                      <a:lnTo>
                        <a:pt x="12" y="135"/>
                      </a:lnTo>
                      <a:lnTo>
                        <a:pt x="25" y="117"/>
                      </a:lnTo>
                      <a:lnTo>
                        <a:pt x="40" y="118"/>
                      </a:lnTo>
                      <a:lnTo>
                        <a:pt x="45" y="114"/>
                      </a:lnTo>
                      <a:lnTo>
                        <a:pt x="59" y="113"/>
                      </a:lnTo>
                      <a:lnTo>
                        <a:pt x="59" y="110"/>
                      </a:lnTo>
                      <a:lnTo>
                        <a:pt x="69" y="65"/>
                      </a:lnTo>
                      <a:lnTo>
                        <a:pt x="64" y="61"/>
                      </a:lnTo>
                      <a:lnTo>
                        <a:pt x="63" y="56"/>
                      </a:lnTo>
                      <a:lnTo>
                        <a:pt x="55" y="45"/>
                      </a:lnTo>
                      <a:lnTo>
                        <a:pt x="55" y="34"/>
                      </a:lnTo>
                      <a:lnTo>
                        <a:pt x="65" y="30"/>
                      </a:lnTo>
                      <a:lnTo>
                        <a:pt x="70" y="34"/>
                      </a:lnTo>
                      <a:lnTo>
                        <a:pt x="69" y="26"/>
                      </a:lnTo>
                      <a:lnTo>
                        <a:pt x="60" y="26"/>
                      </a:lnTo>
                      <a:lnTo>
                        <a:pt x="59" y="16"/>
                      </a:lnTo>
                      <a:lnTo>
                        <a:pt x="87" y="16"/>
                      </a:lnTo>
                      <a:lnTo>
                        <a:pt x="85" y="12"/>
                      </a:lnTo>
                      <a:lnTo>
                        <a:pt x="88" y="13"/>
                      </a:lnTo>
                      <a:lnTo>
                        <a:pt x="92" y="15"/>
                      </a:lnTo>
                      <a:lnTo>
                        <a:pt x="101" y="7"/>
                      </a:lnTo>
                      <a:lnTo>
                        <a:pt x="102" y="14"/>
                      </a:lnTo>
                      <a:lnTo>
                        <a:pt x="106" y="21"/>
                      </a:lnTo>
                      <a:lnTo>
                        <a:pt x="111" y="22"/>
                      </a:lnTo>
                      <a:lnTo>
                        <a:pt x="117" y="30"/>
                      </a:lnTo>
                      <a:lnTo>
                        <a:pt x="122" y="27"/>
                      </a:lnTo>
                      <a:lnTo>
                        <a:pt x="127" y="25"/>
                      </a:lnTo>
                      <a:lnTo>
                        <a:pt x="128" y="29"/>
                      </a:lnTo>
                      <a:lnTo>
                        <a:pt x="130" y="31"/>
                      </a:lnTo>
                      <a:lnTo>
                        <a:pt x="135" y="26"/>
                      </a:lnTo>
                      <a:lnTo>
                        <a:pt x="137" y="21"/>
                      </a:lnTo>
                      <a:lnTo>
                        <a:pt x="145" y="21"/>
                      </a:lnTo>
                      <a:lnTo>
                        <a:pt x="164" y="0"/>
                      </a:lnTo>
                      <a:lnTo>
                        <a:pt x="173" y="7"/>
                      </a:lnTo>
                      <a:lnTo>
                        <a:pt x="182" y="39"/>
                      </a:lnTo>
                      <a:lnTo>
                        <a:pt x="182" y="51"/>
                      </a:lnTo>
                      <a:lnTo>
                        <a:pt x="179" y="52"/>
                      </a:lnTo>
                      <a:lnTo>
                        <a:pt x="192" y="60"/>
                      </a:lnTo>
                      <a:lnTo>
                        <a:pt x="196" y="60"/>
                      </a:lnTo>
                      <a:lnTo>
                        <a:pt x="196" y="51"/>
                      </a:lnTo>
                      <a:lnTo>
                        <a:pt x="205" y="44"/>
                      </a:lnTo>
                      <a:lnTo>
                        <a:pt x="210" y="51"/>
                      </a:lnTo>
                      <a:lnTo>
                        <a:pt x="220" y="39"/>
                      </a:lnTo>
                      <a:lnTo>
                        <a:pt x="224" y="39"/>
                      </a:lnTo>
                      <a:lnTo>
                        <a:pt x="224" y="34"/>
                      </a:lnTo>
                      <a:lnTo>
                        <a:pt x="229" y="30"/>
                      </a:lnTo>
                      <a:lnTo>
                        <a:pt x="243" y="30"/>
                      </a:lnTo>
                      <a:lnTo>
                        <a:pt x="243" y="43"/>
                      </a:lnTo>
                      <a:lnTo>
                        <a:pt x="257" y="60"/>
                      </a:lnTo>
                      <a:lnTo>
                        <a:pt x="266" y="66"/>
                      </a:lnTo>
                      <a:lnTo>
                        <a:pt x="272" y="66"/>
                      </a:lnTo>
                      <a:lnTo>
                        <a:pt x="279" y="70"/>
                      </a:lnTo>
                      <a:lnTo>
                        <a:pt x="281" y="75"/>
                      </a:lnTo>
                      <a:lnTo>
                        <a:pt x="251" y="148"/>
                      </a:lnTo>
                      <a:lnTo>
                        <a:pt x="256" y="157"/>
                      </a:lnTo>
                      <a:lnTo>
                        <a:pt x="251" y="161"/>
                      </a:lnTo>
                      <a:lnTo>
                        <a:pt x="251" y="177"/>
                      </a:lnTo>
                      <a:lnTo>
                        <a:pt x="201" y="183"/>
                      </a:lnTo>
                      <a:lnTo>
                        <a:pt x="186" y="178"/>
                      </a:lnTo>
                      <a:lnTo>
                        <a:pt x="178" y="167"/>
                      </a:lnTo>
                      <a:lnTo>
                        <a:pt x="163" y="167"/>
                      </a:lnTo>
                      <a:lnTo>
                        <a:pt x="164" y="173"/>
                      </a:lnTo>
                      <a:lnTo>
                        <a:pt x="160" y="176"/>
                      </a:lnTo>
                      <a:lnTo>
                        <a:pt x="159" y="183"/>
                      </a:lnTo>
                      <a:lnTo>
                        <a:pt x="153" y="183"/>
                      </a:lnTo>
                      <a:lnTo>
                        <a:pt x="140" y="191"/>
                      </a:lnTo>
                      <a:lnTo>
                        <a:pt x="133" y="194"/>
                      </a:lnTo>
                      <a:lnTo>
                        <a:pt x="127" y="193"/>
                      </a:lnTo>
                      <a:lnTo>
                        <a:pt x="122" y="193"/>
                      </a:lnTo>
                      <a:lnTo>
                        <a:pt x="115" y="201"/>
                      </a:lnTo>
                      <a:lnTo>
                        <a:pt x="56" y="178"/>
                      </a:lnTo>
                      <a:lnTo>
                        <a:pt x="0" y="161"/>
                      </a:lnTo>
                    </a:path>
                  </a:pathLst>
                </a:custGeom>
                <a:solidFill>
                  <a:schemeClr val="accent6">
                    <a:lumMod val="20000"/>
                    <a:lumOff val="80000"/>
                  </a:schemeClr>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99" name="Freeform 135">
                  <a:extLst>
                    <a:ext uri="{FF2B5EF4-FFF2-40B4-BE49-F238E27FC236}">
                      <a16:creationId xmlns:a16="http://schemas.microsoft.com/office/drawing/2014/main" id="{65E22B2E-B49B-3015-B074-9361B61C60E4}"/>
                    </a:ext>
                  </a:extLst>
                </p:cNvPr>
                <p:cNvSpPr>
                  <a:spLocks/>
                </p:cNvSpPr>
                <p:nvPr/>
              </p:nvSpPr>
              <p:spPr bwMode="auto">
                <a:xfrm>
                  <a:off x="4219" y="1754"/>
                  <a:ext cx="287" cy="198"/>
                </a:xfrm>
                <a:custGeom>
                  <a:avLst/>
                  <a:gdLst>
                    <a:gd name="T0" fmla="*/ 0 w 58"/>
                    <a:gd name="T1" fmla="*/ 3281058 h 40"/>
                    <a:gd name="T2" fmla="*/ 3272310 w 58"/>
                    <a:gd name="T3" fmla="*/ 3281058 h 40"/>
                    <a:gd name="T4" fmla="*/ 5004894 w 58"/>
                    <a:gd name="T5" fmla="*/ 1824530 h 40"/>
                    <a:gd name="T6" fmla="*/ 7558972 w 58"/>
                    <a:gd name="T7" fmla="*/ 0 h 40"/>
                    <a:gd name="T8" fmla="*/ 7558972 w 58"/>
                    <a:gd name="T9" fmla="*/ 1824530 h 40"/>
                    <a:gd name="T10" fmla="*/ 5740585 w 58"/>
                    <a:gd name="T11" fmla="*/ 3281058 h 40"/>
                    <a:gd name="T12" fmla="*/ 5740585 w 58"/>
                    <a:gd name="T13" fmla="*/ 5031120 h 40"/>
                    <a:gd name="T14" fmla="*/ 9012770 w 58"/>
                    <a:gd name="T15" fmla="*/ 5031120 h 40"/>
                    <a:gd name="T16" fmla="*/ 10745510 w 58"/>
                    <a:gd name="T17" fmla="*/ 6487648 h 40"/>
                    <a:gd name="T18" fmla="*/ 10745510 w 58"/>
                    <a:gd name="T19" fmla="*/ 5031120 h 40"/>
                    <a:gd name="T20" fmla="*/ 12198818 w 58"/>
                    <a:gd name="T21" fmla="*/ 3281058 h 40"/>
                    <a:gd name="T22" fmla="*/ 20478954 w 58"/>
                    <a:gd name="T23" fmla="*/ 3634626 h 40"/>
                    <a:gd name="T24" fmla="*/ 20847011 w 58"/>
                    <a:gd name="T25" fmla="*/ 9031423 h 40"/>
                    <a:gd name="T26" fmla="*/ 16924945 w 58"/>
                    <a:gd name="T27" fmla="*/ 10122273 h 40"/>
                    <a:gd name="T28" fmla="*/ 10466714 w 58"/>
                    <a:gd name="T29" fmla="*/ 12591563 h 40"/>
                    <a:gd name="T30" fmla="*/ 8647716 w 58"/>
                    <a:gd name="T31" fmla="*/ 14416092 h 40"/>
                    <a:gd name="T32" fmla="*/ 7194408 w 58"/>
                    <a:gd name="T33" fmla="*/ 14416092 h 40"/>
                    <a:gd name="T34" fmla="*/ 6826320 w 58"/>
                    <a:gd name="T35" fmla="*/ 12591563 h 40"/>
                    <a:gd name="T36" fmla="*/ 8647716 w 58"/>
                    <a:gd name="T37" fmla="*/ 8665751 h 40"/>
                    <a:gd name="T38" fmla="*/ 7194408 w 58"/>
                    <a:gd name="T39" fmla="*/ 8665751 h 40"/>
                    <a:gd name="T40" fmla="*/ 4286667 w 58"/>
                    <a:gd name="T41" fmla="*/ 10122273 h 40"/>
                    <a:gd name="T42" fmla="*/ 0 w 58"/>
                    <a:gd name="T43" fmla="*/ 10122273 h 40"/>
                    <a:gd name="T44" fmla="*/ 0 w 58"/>
                    <a:gd name="T45" fmla="*/ 3281058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
                    <a:gd name="T70" fmla="*/ 0 h 40"/>
                    <a:gd name="T71" fmla="*/ 58 w 5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 h="40">
                      <a:moveTo>
                        <a:pt x="0" y="9"/>
                      </a:moveTo>
                      <a:lnTo>
                        <a:pt x="9" y="9"/>
                      </a:lnTo>
                      <a:lnTo>
                        <a:pt x="14" y="5"/>
                      </a:lnTo>
                      <a:lnTo>
                        <a:pt x="21" y="0"/>
                      </a:lnTo>
                      <a:lnTo>
                        <a:pt x="21" y="5"/>
                      </a:lnTo>
                      <a:lnTo>
                        <a:pt x="16" y="9"/>
                      </a:lnTo>
                      <a:lnTo>
                        <a:pt x="16" y="14"/>
                      </a:lnTo>
                      <a:lnTo>
                        <a:pt x="25" y="14"/>
                      </a:lnTo>
                      <a:lnTo>
                        <a:pt x="30" y="18"/>
                      </a:lnTo>
                      <a:lnTo>
                        <a:pt x="30" y="14"/>
                      </a:lnTo>
                      <a:lnTo>
                        <a:pt x="34" y="9"/>
                      </a:lnTo>
                      <a:lnTo>
                        <a:pt x="57" y="10"/>
                      </a:lnTo>
                      <a:lnTo>
                        <a:pt x="58" y="25"/>
                      </a:lnTo>
                      <a:lnTo>
                        <a:pt x="47" y="28"/>
                      </a:lnTo>
                      <a:lnTo>
                        <a:pt x="29" y="35"/>
                      </a:lnTo>
                      <a:lnTo>
                        <a:pt x="24" y="40"/>
                      </a:lnTo>
                      <a:lnTo>
                        <a:pt x="20" y="40"/>
                      </a:lnTo>
                      <a:lnTo>
                        <a:pt x="19" y="35"/>
                      </a:lnTo>
                      <a:lnTo>
                        <a:pt x="24" y="24"/>
                      </a:lnTo>
                      <a:lnTo>
                        <a:pt x="20" y="24"/>
                      </a:lnTo>
                      <a:lnTo>
                        <a:pt x="12" y="28"/>
                      </a:lnTo>
                      <a:lnTo>
                        <a:pt x="0" y="28"/>
                      </a:lnTo>
                      <a:lnTo>
                        <a:pt x="0" y="9"/>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00" name="Freeform 136">
                  <a:extLst>
                    <a:ext uri="{FF2B5EF4-FFF2-40B4-BE49-F238E27FC236}">
                      <a16:creationId xmlns:a16="http://schemas.microsoft.com/office/drawing/2014/main" id="{66C0C398-2DE9-5552-F373-BF1F89EB0909}"/>
                    </a:ext>
                  </a:extLst>
                </p:cNvPr>
                <p:cNvSpPr>
                  <a:spLocks/>
                </p:cNvSpPr>
                <p:nvPr/>
              </p:nvSpPr>
              <p:spPr bwMode="auto">
                <a:xfrm>
                  <a:off x="4243" y="2046"/>
                  <a:ext cx="124" cy="162"/>
                </a:xfrm>
                <a:custGeom>
                  <a:avLst/>
                  <a:gdLst>
                    <a:gd name="T0" fmla="*/ 1473810 w 25"/>
                    <a:gd name="T1" fmla="*/ 11127524 h 33"/>
                    <a:gd name="T2" fmla="*/ 3320403 w 25"/>
                    <a:gd name="T3" fmla="*/ 11127524 h 33"/>
                    <a:gd name="T4" fmla="*/ 4437047 w 25"/>
                    <a:gd name="T5" fmla="*/ 8453119 h 33"/>
                    <a:gd name="T6" fmla="*/ 9156075 w 25"/>
                    <a:gd name="T7" fmla="*/ 7081854 h 33"/>
                    <a:gd name="T8" fmla="*/ 7310098 w 25"/>
                    <a:gd name="T9" fmla="*/ 3022350 h 33"/>
                    <a:gd name="T10" fmla="*/ 1845983 w 25"/>
                    <a:gd name="T11" fmla="*/ 0 h 33"/>
                    <a:gd name="T12" fmla="*/ 1473810 w 25"/>
                    <a:gd name="T13" fmla="*/ 6394861 h 33"/>
                    <a:gd name="T14" fmla="*/ 0 w 25"/>
                    <a:gd name="T15" fmla="*/ 6731090 h 33"/>
                    <a:gd name="T16" fmla="*/ 1473810 w 25"/>
                    <a:gd name="T17" fmla="*/ 9420028 h 33"/>
                    <a:gd name="T18" fmla="*/ 1473810 w 25"/>
                    <a:gd name="T19" fmla="*/ 11127524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3"/>
                    <a:gd name="T32" fmla="*/ 25 w 25"/>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3">
                      <a:moveTo>
                        <a:pt x="4" y="33"/>
                      </a:moveTo>
                      <a:lnTo>
                        <a:pt x="9" y="33"/>
                      </a:lnTo>
                      <a:lnTo>
                        <a:pt x="12" y="25"/>
                      </a:lnTo>
                      <a:lnTo>
                        <a:pt x="25" y="21"/>
                      </a:lnTo>
                      <a:lnTo>
                        <a:pt x="20" y="9"/>
                      </a:lnTo>
                      <a:lnTo>
                        <a:pt x="5" y="0"/>
                      </a:lnTo>
                      <a:lnTo>
                        <a:pt x="4" y="19"/>
                      </a:lnTo>
                      <a:lnTo>
                        <a:pt x="0" y="20"/>
                      </a:lnTo>
                      <a:lnTo>
                        <a:pt x="4" y="28"/>
                      </a:lnTo>
                      <a:lnTo>
                        <a:pt x="4" y="33"/>
                      </a:lnTo>
                    </a:path>
                  </a:pathLst>
                </a:custGeom>
                <a:solidFill>
                  <a:srgbClr val="D1EAE7"/>
                </a:solid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01" name="Freeform 137">
                  <a:extLst>
                    <a:ext uri="{FF2B5EF4-FFF2-40B4-BE49-F238E27FC236}">
                      <a16:creationId xmlns:a16="http://schemas.microsoft.com/office/drawing/2014/main" id="{EB83B317-46B9-4D27-D9E1-CE6F7D7D4D09}"/>
                    </a:ext>
                  </a:extLst>
                </p:cNvPr>
                <p:cNvSpPr>
                  <a:spLocks/>
                </p:cNvSpPr>
                <p:nvPr/>
              </p:nvSpPr>
              <p:spPr bwMode="auto">
                <a:xfrm>
                  <a:off x="3423" y="1341"/>
                  <a:ext cx="540" cy="720"/>
                </a:xfrm>
                <a:custGeom>
                  <a:avLst/>
                  <a:gdLst>
                    <a:gd name="T0" fmla="*/ 13041497 w 109"/>
                    <a:gd name="T1" fmla="*/ 0 h 146"/>
                    <a:gd name="T2" fmla="*/ 14503499 w 109"/>
                    <a:gd name="T3" fmla="*/ 1423608 h 146"/>
                    <a:gd name="T4" fmla="*/ 17800827 w 109"/>
                    <a:gd name="T5" fmla="*/ 1423608 h 146"/>
                    <a:gd name="T6" fmla="*/ 17800827 w 109"/>
                    <a:gd name="T7" fmla="*/ 2762068 h 146"/>
                    <a:gd name="T8" fmla="*/ 19633310 w 109"/>
                    <a:gd name="T9" fmla="*/ 1423608 h 146"/>
                    <a:gd name="T10" fmla="*/ 22856569 w 109"/>
                    <a:gd name="T11" fmla="*/ 4891359 h 146"/>
                    <a:gd name="T12" fmla="*/ 21394071 w 109"/>
                    <a:gd name="T13" fmla="*/ 6314967 h 146"/>
                    <a:gd name="T14" fmla="*/ 22856569 w 109"/>
                    <a:gd name="T15" fmla="*/ 6673320 h 146"/>
                    <a:gd name="T16" fmla="*/ 22856569 w 109"/>
                    <a:gd name="T17" fmla="*/ 7665149 h 146"/>
                    <a:gd name="T18" fmla="*/ 21394071 w 109"/>
                    <a:gd name="T19" fmla="*/ 9077009 h 146"/>
                    <a:gd name="T20" fmla="*/ 22856569 w 109"/>
                    <a:gd name="T21" fmla="*/ 9435357 h 146"/>
                    <a:gd name="T22" fmla="*/ 21394071 w 109"/>
                    <a:gd name="T23" fmla="*/ 11908869 h 146"/>
                    <a:gd name="T24" fmla="*/ 22856569 w 109"/>
                    <a:gd name="T25" fmla="*/ 11908869 h 146"/>
                    <a:gd name="T26" fmla="*/ 24689080 w 109"/>
                    <a:gd name="T27" fmla="*/ 9435357 h 146"/>
                    <a:gd name="T28" fmla="*/ 26153996 w 109"/>
                    <a:gd name="T29" fmla="*/ 9435357 h 146"/>
                    <a:gd name="T30" fmla="*/ 26509405 w 109"/>
                    <a:gd name="T31" fmla="*/ 8012361 h 146"/>
                    <a:gd name="T32" fmla="*/ 29732184 w 109"/>
                    <a:gd name="T33" fmla="*/ 7665149 h 146"/>
                    <a:gd name="T34" fmla="*/ 29376775 w 109"/>
                    <a:gd name="T35" fmla="*/ 6314967 h 146"/>
                    <a:gd name="T36" fmla="*/ 34861984 w 109"/>
                    <a:gd name="T37" fmla="*/ 9435357 h 146"/>
                    <a:gd name="T38" fmla="*/ 39547360 w 109"/>
                    <a:gd name="T39" fmla="*/ 9435357 h 146"/>
                    <a:gd name="T40" fmla="*/ 36252865 w 109"/>
                    <a:gd name="T41" fmla="*/ 13262685 h 146"/>
                    <a:gd name="T42" fmla="*/ 34492129 w 109"/>
                    <a:gd name="T43" fmla="*/ 13262685 h 146"/>
                    <a:gd name="T44" fmla="*/ 33029611 w 109"/>
                    <a:gd name="T45" fmla="*/ 16456496 h 146"/>
                    <a:gd name="T46" fmla="*/ 32674796 w 109"/>
                    <a:gd name="T47" fmla="*/ 23403728 h 146"/>
                    <a:gd name="T48" fmla="*/ 31564557 w 109"/>
                    <a:gd name="T49" fmla="*/ 24827316 h 146"/>
                    <a:gd name="T50" fmla="*/ 31194800 w 109"/>
                    <a:gd name="T51" fmla="*/ 28654045 h 146"/>
                    <a:gd name="T52" fmla="*/ 32674796 w 109"/>
                    <a:gd name="T53" fmla="*/ 28654045 h 146"/>
                    <a:gd name="T54" fmla="*/ 32674796 w 109"/>
                    <a:gd name="T55" fmla="*/ 32206819 h 146"/>
                    <a:gd name="T56" fmla="*/ 24321603 w 109"/>
                    <a:gd name="T57" fmla="*/ 32565281 h 146"/>
                    <a:gd name="T58" fmla="*/ 21394071 w 109"/>
                    <a:gd name="T59" fmla="*/ 35327357 h 146"/>
                    <a:gd name="T60" fmla="*/ 17800827 w 109"/>
                    <a:gd name="T61" fmla="*/ 37095164 h 146"/>
                    <a:gd name="T62" fmla="*/ 14503499 w 109"/>
                    <a:gd name="T63" fmla="*/ 44042973 h 146"/>
                    <a:gd name="T64" fmla="*/ 14503499 w 109"/>
                    <a:gd name="T65" fmla="*/ 47236813 h 146"/>
                    <a:gd name="T66" fmla="*/ 12671017 w 109"/>
                    <a:gd name="T67" fmla="*/ 51078258 h 146"/>
                    <a:gd name="T68" fmla="*/ 11280731 w 109"/>
                    <a:gd name="T69" fmla="*/ 51078258 h 146"/>
                    <a:gd name="T70" fmla="*/ 9448370 w 109"/>
                    <a:gd name="T71" fmla="*/ 47957128 h 146"/>
                    <a:gd name="T72" fmla="*/ 9448370 w 109"/>
                    <a:gd name="T73" fmla="*/ 46172160 h 146"/>
                    <a:gd name="T74" fmla="*/ 7612821 w 109"/>
                    <a:gd name="T75" fmla="*/ 44763328 h 146"/>
                    <a:gd name="T76" fmla="*/ 9448370 w 109"/>
                    <a:gd name="T77" fmla="*/ 41642277 h 146"/>
                    <a:gd name="T78" fmla="*/ 11280731 w 109"/>
                    <a:gd name="T79" fmla="*/ 41642277 h 146"/>
                    <a:gd name="T80" fmla="*/ 11280731 w 109"/>
                    <a:gd name="T81" fmla="*/ 39154659 h 146"/>
                    <a:gd name="T82" fmla="*/ 7612821 w 109"/>
                    <a:gd name="T83" fmla="*/ 39154659 h 146"/>
                    <a:gd name="T84" fmla="*/ 5055153 w 109"/>
                    <a:gd name="T85" fmla="*/ 35686312 h 146"/>
                    <a:gd name="T86" fmla="*/ 5055153 w 109"/>
                    <a:gd name="T87" fmla="*/ 33904342 h 146"/>
                    <a:gd name="T88" fmla="*/ 3667913 w 109"/>
                    <a:gd name="T89" fmla="*/ 33904342 h 146"/>
                    <a:gd name="T90" fmla="*/ 5055153 w 109"/>
                    <a:gd name="T91" fmla="*/ 32565281 h 146"/>
                    <a:gd name="T92" fmla="*/ 5425634 w 109"/>
                    <a:gd name="T93" fmla="*/ 25186290 h 146"/>
                    <a:gd name="T94" fmla="*/ 3667913 w 109"/>
                    <a:gd name="T95" fmla="*/ 23762683 h 146"/>
                    <a:gd name="T96" fmla="*/ 1832384 w 109"/>
                    <a:gd name="T97" fmla="*/ 23762683 h 146"/>
                    <a:gd name="T98" fmla="*/ 0 w 109"/>
                    <a:gd name="T99" fmla="*/ 22065278 h 146"/>
                    <a:gd name="T100" fmla="*/ 5425634 w 109"/>
                    <a:gd name="T101" fmla="*/ 18871473 h 146"/>
                    <a:gd name="T102" fmla="*/ 7982711 w 109"/>
                    <a:gd name="T103" fmla="*/ 13621156 h 146"/>
                    <a:gd name="T104" fmla="*/ 9818116 w 109"/>
                    <a:gd name="T105" fmla="*/ 12270822 h 146"/>
                    <a:gd name="T106" fmla="*/ 9818116 w 109"/>
                    <a:gd name="T107" fmla="*/ 8012361 h 146"/>
                    <a:gd name="T108" fmla="*/ 13041497 w 109"/>
                    <a:gd name="T109" fmla="*/ 4891359 h 146"/>
                    <a:gd name="T110" fmla="*/ 13041497 w 109"/>
                    <a:gd name="T111" fmla="*/ 0 h 1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9"/>
                    <a:gd name="T169" fmla="*/ 0 h 146"/>
                    <a:gd name="T170" fmla="*/ 109 w 109"/>
                    <a:gd name="T171" fmla="*/ 146 h 1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9" h="146">
                      <a:moveTo>
                        <a:pt x="36" y="0"/>
                      </a:moveTo>
                      <a:lnTo>
                        <a:pt x="40" y="4"/>
                      </a:lnTo>
                      <a:lnTo>
                        <a:pt x="49" y="4"/>
                      </a:lnTo>
                      <a:lnTo>
                        <a:pt x="49" y="8"/>
                      </a:lnTo>
                      <a:lnTo>
                        <a:pt x="54" y="4"/>
                      </a:lnTo>
                      <a:lnTo>
                        <a:pt x="63" y="14"/>
                      </a:lnTo>
                      <a:lnTo>
                        <a:pt x="59" y="18"/>
                      </a:lnTo>
                      <a:lnTo>
                        <a:pt x="63" y="19"/>
                      </a:lnTo>
                      <a:lnTo>
                        <a:pt x="63" y="22"/>
                      </a:lnTo>
                      <a:lnTo>
                        <a:pt x="59" y="26"/>
                      </a:lnTo>
                      <a:lnTo>
                        <a:pt x="63" y="27"/>
                      </a:lnTo>
                      <a:lnTo>
                        <a:pt x="59" y="34"/>
                      </a:lnTo>
                      <a:lnTo>
                        <a:pt x="63" y="34"/>
                      </a:lnTo>
                      <a:lnTo>
                        <a:pt x="68" y="27"/>
                      </a:lnTo>
                      <a:lnTo>
                        <a:pt x="72" y="27"/>
                      </a:lnTo>
                      <a:lnTo>
                        <a:pt x="73" y="23"/>
                      </a:lnTo>
                      <a:lnTo>
                        <a:pt x="82" y="22"/>
                      </a:lnTo>
                      <a:lnTo>
                        <a:pt x="81" y="18"/>
                      </a:lnTo>
                      <a:lnTo>
                        <a:pt x="96" y="27"/>
                      </a:lnTo>
                      <a:lnTo>
                        <a:pt x="109" y="27"/>
                      </a:lnTo>
                      <a:lnTo>
                        <a:pt x="100" y="38"/>
                      </a:lnTo>
                      <a:lnTo>
                        <a:pt x="95" y="38"/>
                      </a:lnTo>
                      <a:lnTo>
                        <a:pt x="91" y="47"/>
                      </a:lnTo>
                      <a:lnTo>
                        <a:pt x="90" y="67"/>
                      </a:lnTo>
                      <a:lnTo>
                        <a:pt x="87" y="71"/>
                      </a:lnTo>
                      <a:lnTo>
                        <a:pt x="86" y="82"/>
                      </a:lnTo>
                      <a:lnTo>
                        <a:pt x="90" y="82"/>
                      </a:lnTo>
                      <a:lnTo>
                        <a:pt x="90" y="92"/>
                      </a:lnTo>
                      <a:lnTo>
                        <a:pt x="67" y="93"/>
                      </a:lnTo>
                      <a:lnTo>
                        <a:pt x="59" y="101"/>
                      </a:lnTo>
                      <a:lnTo>
                        <a:pt x="49" y="106"/>
                      </a:lnTo>
                      <a:lnTo>
                        <a:pt x="40" y="126"/>
                      </a:lnTo>
                      <a:lnTo>
                        <a:pt x="40" y="135"/>
                      </a:lnTo>
                      <a:lnTo>
                        <a:pt x="35" y="146"/>
                      </a:lnTo>
                      <a:lnTo>
                        <a:pt x="31" y="146"/>
                      </a:lnTo>
                      <a:lnTo>
                        <a:pt x="26" y="137"/>
                      </a:lnTo>
                      <a:lnTo>
                        <a:pt x="26" y="132"/>
                      </a:lnTo>
                      <a:lnTo>
                        <a:pt x="21" y="128"/>
                      </a:lnTo>
                      <a:lnTo>
                        <a:pt x="26" y="119"/>
                      </a:lnTo>
                      <a:lnTo>
                        <a:pt x="31" y="119"/>
                      </a:lnTo>
                      <a:lnTo>
                        <a:pt x="31" y="112"/>
                      </a:lnTo>
                      <a:lnTo>
                        <a:pt x="21" y="112"/>
                      </a:lnTo>
                      <a:lnTo>
                        <a:pt x="14" y="102"/>
                      </a:lnTo>
                      <a:lnTo>
                        <a:pt x="14" y="97"/>
                      </a:lnTo>
                      <a:lnTo>
                        <a:pt x="10" y="97"/>
                      </a:lnTo>
                      <a:lnTo>
                        <a:pt x="14" y="93"/>
                      </a:lnTo>
                      <a:lnTo>
                        <a:pt x="15" y="72"/>
                      </a:lnTo>
                      <a:lnTo>
                        <a:pt x="10" y="68"/>
                      </a:lnTo>
                      <a:lnTo>
                        <a:pt x="5" y="68"/>
                      </a:lnTo>
                      <a:lnTo>
                        <a:pt x="0" y="63"/>
                      </a:lnTo>
                      <a:lnTo>
                        <a:pt x="15" y="54"/>
                      </a:lnTo>
                      <a:lnTo>
                        <a:pt x="22" y="39"/>
                      </a:lnTo>
                      <a:lnTo>
                        <a:pt x="27" y="35"/>
                      </a:lnTo>
                      <a:lnTo>
                        <a:pt x="27" y="23"/>
                      </a:lnTo>
                      <a:lnTo>
                        <a:pt x="36" y="14"/>
                      </a:lnTo>
                      <a:lnTo>
                        <a:pt x="36" y="0"/>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02" name="Freeform 138">
                  <a:extLst>
                    <a:ext uri="{FF2B5EF4-FFF2-40B4-BE49-F238E27FC236}">
                      <a16:creationId xmlns:a16="http://schemas.microsoft.com/office/drawing/2014/main" id="{5378B459-11F8-3952-0D22-08FF59B0D263}"/>
                    </a:ext>
                  </a:extLst>
                </p:cNvPr>
                <p:cNvSpPr>
                  <a:spLocks/>
                </p:cNvSpPr>
                <p:nvPr/>
              </p:nvSpPr>
              <p:spPr bwMode="auto">
                <a:xfrm>
                  <a:off x="1956" y="1893"/>
                  <a:ext cx="548" cy="469"/>
                </a:xfrm>
                <a:custGeom>
                  <a:avLst/>
                  <a:gdLst>
                    <a:gd name="T0" fmla="*/ 24368921 w 111"/>
                    <a:gd name="T1" fmla="*/ 3865246 h 95"/>
                    <a:gd name="T2" fmla="*/ 28944355 w 111"/>
                    <a:gd name="T3" fmla="*/ 5644944 h 95"/>
                    <a:gd name="T4" fmla="*/ 28944355 w 111"/>
                    <a:gd name="T5" fmla="*/ 13434264 h 95"/>
                    <a:gd name="T6" fmla="*/ 32448690 w 111"/>
                    <a:gd name="T7" fmla="*/ 18008701 h 95"/>
                    <a:gd name="T8" fmla="*/ 37384737 w 111"/>
                    <a:gd name="T9" fmla="*/ 18008701 h 95"/>
                    <a:gd name="T10" fmla="*/ 37384737 w 111"/>
                    <a:gd name="T11" fmla="*/ 21152259 h 95"/>
                    <a:gd name="T12" fmla="*/ 39165135 w 111"/>
                    <a:gd name="T13" fmla="*/ 24366438 h 95"/>
                    <a:gd name="T14" fmla="*/ 39165135 w 111"/>
                    <a:gd name="T15" fmla="*/ 25727426 h 95"/>
                    <a:gd name="T16" fmla="*/ 37384737 w 111"/>
                    <a:gd name="T17" fmla="*/ 27521908 h 95"/>
                    <a:gd name="T18" fmla="*/ 36023822 w 111"/>
                    <a:gd name="T19" fmla="*/ 31736450 h 95"/>
                    <a:gd name="T20" fmla="*/ 34244017 w 111"/>
                    <a:gd name="T21" fmla="*/ 33516003 h 95"/>
                    <a:gd name="T22" fmla="*/ 27524571 w 111"/>
                    <a:gd name="T23" fmla="*/ 33516003 h 95"/>
                    <a:gd name="T24" fmla="*/ 25729975 w 111"/>
                    <a:gd name="T25" fmla="*/ 31736450 h 95"/>
                    <a:gd name="T26" fmla="*/ 24020196 w 111"/>
                    <a:gd name="T27" fmla="*/ 31736450 h 95"/>
                    <a:gd name="T28" fmla="*/ 21154423 w 111"/>
                    <a:gd name="T29" fmla="*/ 29302074 h 95"/>
                    <a:gd name="T30" fmla="*/ 21154423 w 111"/>
                    <a:gd name="T31" fmla="*/ 27521908 h 95"/>
                    <a:gd name="T32" fmla="*/ 12728343 w 111"/>
                    <a:gd name="T33" fmla="*/ 27521908 h 95"/>
                    <a:gd name="T34" fmla="*/ 11294262 w 111"/>
                    <a:gd name="T35" fmla="*/ 25727426 h 95"/>
                    <a:gd name="T36" fmla="*/ 7789894 w 111"/>
                    <a:gd name="T37" fmla="*/ 24366438 h 95"/>
                    <a:gd name="T38" fmla="*/ 6355206 w 111"/>
                    <a:gd name="T39" fmla="*/ 19442695 h 95"/>
                    <a:gd name="T40" fmla="*/ 7789894 w 111"/>
                    <a:gd name="T41" fmla="*/ 19442695 h 95"/>
                    <a:gd name="T42" fmla="*/ 6355206 w 111"/>
                    <a:gd name="T43" fmla="*/ 15158613 h 95"/>
                    <a:gd name="T44" fmla="*/ 4936043 w 111"/>
                    <a:gd name="T45" fmla="*/ 12002679 h 95"/>
                    <a:gd name="T46" fmla="*/ 0 w 111"/>
                    <a:gd name="T47" fmla="*/ 10583594 h 95"/>
                    <a:gd name="T48" fmla="*/ 1434077 w 111"/>
                    <a:gd name="T49" fmla="*/ 9149572 h 95"/>
                    <a:gd name="T50" fmla="*/ 5284750 w 111"/>
                    <a:gd name="T51" fmla="*/ 9513210 h 95"/>
                    <a:gd name="T52" fmla="*/ 7789894 w 111"/>
                    <a:gd name="T53" fmla="*/ 8439798 h 95"/>
                    <a:gd name="T54" fmla="*/ 12004213 w 111"/>
                    <a:gd name="T55" fmla="*/ 5644944 h 95"/>
                    <a:gd name="T56" fmla="*/ 14435703 w 111"/>
                    <a:gd name="T57" fmla="*/ 5644944 h 95"/>
                    <a:gd name="T58" fmla="*/ 14799230 w 111"/>
                    <a:gd name="T59" fmla="*/ 3140558 h 95"/>
                    <a:gd name="T60" fmla="*/ 16230309 w 111"/>
                    <a:gd name="T61" fmla="*/ 2504386 h 95"/>
                    <a:gd name="T62" fmla="*/ 15869676 w 111"/>
                    <a:gd name="T63" fmla="*/ 0 h 95"/>
                    <a:gd name="T64" fmla="*/ 21154423 w 111"/>
                    <a:gd name="T65" fmla="*/ 0 h 95"/>
                    <a:gd name="T66" fmla="*/ 24368921 w 111"/>
                    <a:gd name="T67" fmla="*/ 3865246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95"/>
                    <a:gd name="T104" fmla="*/ 111 w 111"/>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95">
                      <a:moveTo>
                        <a:pt x="69" y="11"/>
                      </a:moveTo>
                      <a:lnTo>
                        <a:pt x="82" y="16"/>
                      </a:lnTo>
                      <a:cubicBezTo>
                        <a:pt x="82" y="24"/>
                        <a:pt x="82" y="31"/>
                        <a:pt x="82" y="38"/>
                      </a:cubicBezTo>
                      <a:lnTo>
                        <a:pt x="92" y="51"/>
                      </a:lnTo>
                      <a:lnTo>
                        <a:pt x="106" y="51"/>
                      </a:lnTo>
                      <a:lnTo>
                        <a:pt x="106" y="60"/>
                      </a:lnTo>
                      <a:lnTo>
                        <a:pt x="111" y="69"/>
                      </a:lnTo>
                      <a:lnTo>
                        <a:pt x="111" y="73"/>
                      </a:lnTo>
                      <a:lnTo>
                        <a:pt x="106" y="78"/>
                      </a:lnTo>
                      <a:lnTo>
                        <a:pt x="102" y="90"/>
                      </a:lnTo>
                      <a:lnTo>
                        <a:pt x="97" y="95"/>
                      </a:lnTo>
                      <a:lnTo>
                        <a:pt x="78" y="95"/>
                      </a:lnTo>
                      <a:lnTo>
                        <a:pt x="73" y="90"/>
                      </a:lnTo>
                      <a:lnTo>
                        <a:pt x="68" y="90"/>
                      </a:lnTo>
                      <a:lnTo>
                        <a:pt x="60" y="83"/>
                      </a:lnTo>
                      <a:lnTo>
                        <a:pt x="60" y="78"/>
                      </a:lnTo>
                      <a:cubicBezTo>
                        <a:pt x="52" y="78"/>
                        <a:pt x="44" y="78"/>
                        <a:pt x="36" y="78"/>
                      </a:cubicBezTo>
                      <a:lnTo>
                        <a:pt x="32" y="73"/>
                      </a:lnTo>
                      <a:lnTo>
                        <a:pt x="22" y="69"/>
                      </a:lnTo>
                      <a:lnTo>
                        <a:pt x="18" y="55"/>
                      </a:lnTo>
                      <a:lnTo>
                        <a:pt x="22" y="55"/>
                      </a:lnTo>
                      <a:lnTo>
                        <a:pt x="18" y="43"/>
                      </a:lnTo>
                      <a:lnTo>
                        <a:pt x="14" y="34"/>
                      </a:lnTo>
                      <a:lnTo>
                        <a:pt x="0" y="30"/>
                      </a:lnTo>
                      <a:lnTo>
                        <a:pt x="4" y="26"/>
                      </a:lnTo>
                      <a:lnTo>
                        <a:pt x="15" y="27"/>
                      </a:lnTo>
                      <a:lnTo>
                        <a:pt x="22" y="24"/>
                      </a:lnTo>
                      <a:lnTo>
                        <a:pt x="34" y="16"/>
                      </a:lnTo>
                      <a:lnTo>
                        <a:pt x="41" y="16"/>
                      </a:lnTo>
                      <a:lnTo>
                        <a:pt x="42" y="9"/>
                      </a:lnTo>
                      <a:lnTo>
                        <a:pt x="46" y="7"/>
                      </a:lnTo>
                      <a:lnTo>
                        <a:pt x="45" y="0"/>
                      </a:lnTo>
                      <a:lnTo>
                        <a:pt x="60" y="0"/>
                      </a:lnTo>
                      <a:lnTo>
                        <a:pt x="69" y="11"/>
                      </a:ln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03" name="Freeform 139">
                  <a:extLst>
                    <a:ext uri="{FF2B5EF4-FFF2-40B4-BE49-F238E27FC236}">
                      <a16:creationId xmlns:a16="http://schemas.microsoft.com/office/drawing/2014/main" id="{FE708702-EF55-560D-D791-D56A6DDCD366}"/>
                    </a:ext>
                  </a:extLst>
                </p:cNvPr>
                <p:cNvSpPr>
                  <a:spLocks/>
                </p:cNvSpPr>
                <p:nvPr/>
              </p:nvSpPr>
              <p:spPr bwMode="auto">
                <a:xfrm>
                  <a:off x="3255" y="1221"/>
                  <a:ext cx="180" cy="130"/>
                </a:xfrm>
                <a:custGeom>
                  <a:avLst/>
                  <a:gdLst>
                    <a:gd name="T0" fmla="*/ 5313 w 81"/>
                    <a:gd name="T1" fmla="*/ 25930 h 61"/>
                    <a:gd name="T2" fmla="*/ 0 w 81"/>
                    <a:gd name="T3" fmla="*/ 20791 h 61"/>
                    <a:gd name="T4" fmla="*/ 0 w 81"/>
                    <a:gd name="T5" fmla="*/ 7608 h 61"/>
                    <a:gd name="T6" fmla="*/ 4829 w 81"/>
                    <a:gd name="T7" fmla="*/ 7608 h 61"/>
                    <a:gd name="T8" fmla="*/ 4829 w 81"/>
                    <a:gd name="T9" fmla="*/ 3389 h 61"/>
                    <a:gd name="T10" fmla="*/ 23847 w 81"/>
                    <a:gd name="T11" fmla="*/ 386 h 61"/>
                    <a:gd name="T12" fmla="*/ 48187 w 81"/>
                    <a:gd name="T13" fmla="*/ 3389 h 61"/>
                    <a:gd name="T14" fmla="*/ 42873 w 81"/>
                    <a:gd name="T15" fmla="*/ 17985 h 61"/>
                    <a:gd name="T16" fmla="*/ 38044 w 81"/>
                    <a:gd name="T17" fmla="*/ 17985 h 61"/>
                    <a:gd name="T18" fmla="*/ 38044 w 81"/>
                    <a:gd name="T19" fmla="*/ 22196 h 61"/>
                    <a:gd name="T20" fmla="*/ 26731 w 81"/>
                    <a:gd name="T21" fmla="*/ 22196 h 61"/>
                    <a:gd name="T22" fmla="*/ 21467 w 81"/>
                    <a:gd name="T23" fmla="*/ 25930 h 61"/>
                    <a:gd name="T24" fmla="*/ 5313 w 81"/>
                    <a:gd name="T25" fmla="*/ 2593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61"/>
                    <a:gd name="T41" fmla="*/ 81 w 81"/>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61">
                      <a:moveTo>
                        <a:pt x="9" y="61"/>
                      </a:moveTo>
                      <a:lnTo>
                        <a:pt x="0" y="49"/>
                      </a:lnTo>
                      <a:lnTo>
                        <a:pt x="0" y="18"/>
                      </a:lnTo>
                      <a:lnTo>
                        <a:pt x="8" y="18"/>
                      </a:lnTo>
                      <a:lnTo>
                        <a:pt x="8" y="8"/>
                      </a:lnTo>
                      <a:cubicBezTo>
                        <a:pt x="17" y="2"/>
                        <a:pt x="30" y="1"/>
                        <a:pt x="40" y="1"/>
                      </a:cubicBezTo>
                      <a:cubicBezTo>
                        <a:pt x="54" y="1"/>
                        <a:pt x="67" y="0"/>
                        <a:pt x="81" y="8"/>
                      </a:cubicBezTo>
                      <a:lnTo>
                        <a:pt x="72" y="42"/>
                      </a:lnTo>
                      <a:lnTo>
                        <a:pt x="64" y="42"/>
                      </a:lnTo>
                      <a:lnTo>
                        <a:pt x="64" y="52"/>
                      </a:lnTo>
                      <a:lnTo>
                        <a:pt x="45" y="52"/>
                      </a:lnTo>
                      <a:lnTo>
                        <a:pt x="36" y="61"/>
                      </a:lnTo>
                      <a:cubicBezTo>
                        <a:pt x="24" y="61"/>
                        <a:pt x="21" y="61"/>
                        <a:pt x="9" y="61"/>
                      </a:cubicBezTo>
                    </a:path>
                  </a:pathLst>
                </a:cu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grpSp>
          <p:sp>
            <p:nvSpPr>
              <p:cNvPr id="76" name="Rectangle 75">
                <a:extLst>
                  <a:ext uri="{FF2B5EF4-FFF2-40B4-BE49-F238E27FC236}">
                    <a16:creationId xmlns:a16="http://schemas.microsoft.com/office/drawing/2014/main" id="{D8241014-962C-C832-5813-AEF89D2F0419}"/>
                  </a:ext>
                </a:extLst>
              </p:cNvPr>
              <p:cNvSpPr/>
              <p:nvPr/>
            </p:nvSpPr>
            <p:spPr>
              <a:xfrm>
                <a:off x="3301011" y="3592390"/>
                <a:ext cx="64663" cy="46276"/>
              </a:xfrm>
              <a:prstGeom prst="rect">
                <a:avLst/>
              </a:prstGeom>
              <a:grpFill/>
              <a:ln w="952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grpSp>
        <p:sp>
          <p:nvSpPr>
            <p:cNvPr id="13" name="Rectangle: Rounded Corners 12">
              <a:extLst>
                <a:ext uri="{FF2B5EF4-FFF2-40B4-BE49-F238E27FC236}">
                  <a16:creationId xmlns:a16="http://schemas.microsoft.com/office/drawing/2014/main" id="{61D4CE30-2799-FA4F-1533-5F4E8BF61646}"/>
                </a:ext>
              </a:extLst>
            </p:cNvPr>
            <p:cNvSpPr/>
            <p:nvPr/>
          </p:nvSpPr>
          <p:spPr>
            <a:xfrm>
              <a:off x="781123" y="2025489"/>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solidFill>
                    <a:schemeClr val="tx1"/>
                  </a:solidFill>
                  <a:latin typeface="+mj-lt"/>
                </a:rPr>
                <a:t>AM</a:t>
              </a:r>
            </a:p>
          </p:txBody>
        </p:sp>
        <p:sp>
          <p:nvSpPr>
            <p:cNvPr id="14" name="Rectangle: Rounded Corners 13">
              <a:extLst>
                <a:ext uri="{FF2B5EF4-FFF2-40B4-BE49-F238E27FC236}">
                  <a16:creationId xmlns:a16="http://schemas.microsoft.com/office/drawing/2014/main" id="{B16FEA92-9920-8338-00EA-838785A74CDE}"/>
                </a:ext>
              </a:extLst>
            </p:cNvPr>
            <p:cNvSpPr/>
            <p:nvPr/>
          </p:nvSpPr>
          <p:spPr>
            <a:xfrm>
              <a:off x="2887382" y="1981501"/>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solidFill>
                    <a:schemeClr val="tx1"/>
                  </a:solidFill>
                  <a:latin typeface="+mj-lt"/>
                </a:rPr>
                <a:t>CE</a:t>
              </a:r>
            </a:p>
          </p:txBody>
        </p:sp>
        <p:sp>
          <p:nvSpPr>
            <p:cNvPr id="15" name="Rectangle: Rounded Corners 14">
              <a:extLst>
                <a:ext uri="{FF2B5EF4-FFF2-40B4-BE49-F238E27FC236}">
                  <a16:creationId xmlns:a16="http://schemas.microsoft.com/office/drawing/2014/main" id="{D645B9F7-30A3-2F37-D2AA-31E0FE9D7D4A}"/>
                </a:ext>
              </a:extLst>
            </p:cNvPr>
            <p:cNvSpPr/>
            <p:nvPr/>
          </p:nvSpPr>
          <p:spPr>
            <a:xfrm>
              <a:off x="2374459" y="2969307"/>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solidFill>
                    <a:schemeClr val="tx1"/>
                  </a:solidFill>
                  <a:latin typeface="+mj-lt"/>
                </a:rPr>
                <a:t>MG</a:t>
              </a:r>
            </a:p>
          </p:txBody>
        </p:sp>
        <p:sp>
          <p:nvSpPr>
            <p:cNvPr id="16" name="Rectangle: Rounded Corners 15">
              <a:extLst>
                <a:ext uri="{FF2B5EF4-FFF2-40B4-BE49-F238E27FC236}">
                  <a16:creationId xmlns:a16="http://schemas.microsoft.com/office/drawing/2014/main" id="{B5A51417-A86E-9836-0DD7-547D5DCE451C}"/>
                </a:ext>
              </a:extLst>
            </p:cNvPr>
            <p:cNvSpPr/>
            <p:nvPr/>
          </p:nvSpPr>
          <p:spPr>
            <a:xfrm>
              <a:off x="2017724" y="3956786"/>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00" dirty="0">
                  <a:solidFill>
                    <a:schemeClr val="tx1"/>
                  </a:solidFill>
                  <a:latin typeface="+mj-lt"/>
                </a:rPr>
                <a:t>RS</a:t>
              </a:r>
            </a:p>
          </p:txBody>
        </p:sp>
        <p:sp>
          <p:nvSpPr>
            <p:cNvPr id="17" name="Rectangle: Rounded Corners 16">
              <a:extLst>
                <a:ext uri="{FF2B5EF4-FFF2-40B4-BE49-F238E27FC236}">
                  <a16:creationId xmlns:a16="http://schemas.microsoft.com/office/drawing/2014/main" id="{37327C3B-43E4-3EEB-AAB6-1BDD85AEEC5C}"/>
                </a:ext>
              </a:extLst>
            </p:cNvPr>
            <p:cNvSpPr/>
            <p:nvPr/>
          </p:nvSpPr>
          <p:spPr>
            <a:xfrm>
              <a:off x="2174026" y="3694766"/>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00" dirty="0">
                  <a:solidFill>
                    <a:schemeClr val="tx1"/>
                  </a:solidFill>
                  <a:latin typeface="+mj-lt"/>
                </a:rPr>
                <a:t>SC</a:t>
              </a:r>
            </a:p>
          </p:txBody>
        </p:sp>
        <p:sp>
          <p:nvSpPr>
            <p:cNvPr id="18" name="Rectangle: Rounded Corners 17">
              <a:extLst>
                <a:ext uri="{FF2B5EF4-FFF2-40B4-BE49-F238E27FC236}">
                  <a16:creationId xmlns:a16="http://schemas.microsoft.com/office/drawing/2014/main" id="{2AB31A07-6D26-5BC8-A530-D6D2D031CEAC}"/>
                </a:ext>
              </a:extLst>
            </p:cNvPr>
            <p:cNvSpPr/>
            <p:nvPr/>
          </p:nvSpPr>
          <p:spPr>
            <a:xfrm>
              <a:off x="2199777" y="3568926"/>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00" dirty="0">
                  <a:solidFill>
                    <a:schemeClr val="tx1"/>
                  </a:solidFill>
                  <a:latin typeface="+mj-lt"/>
                </a:rPr>
                <a:t>PR</a:t>
              </a:r>
            </a:p>
          </p:txBody>
        </p:sp>
        <p:sp>
          <p:nvSpPr>
            <p:cNvPr id="19" name="Rectangle: Rounded Corners 18">
              <a:extLst>
                <a:ext uri="{FF2B5EF4-FFF2-40B4-BE49-F238E27FC236}">
                  <a16:creationId xmlns:a16="http://schemas.microsoft.com/office/drawing/2014/main" id="{8AB135BF-087C-6FC8-D9C9-EAB7ED356182}"/>
                </a:ext>
              </a:extLst>
            </p:cNvPr>
            <p:cNvSpPr/>
            <p:nvPr/>
          </p:nvSpPr>
          <p:spPr>
            <a:xfrm>
              <a:off x="2331752" y="3457073"/>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700" dirty="0">
                  <a:solidFill>
                    <a:schemeClr val="tx1"/>
                  </a:solidFill>
                  <a:latin typeface="+mj-lt"/>
                </a:rPr>
                <a:t>SP</a:t>
              </a:r>
            </a:p>
          </p:txBody>
        </p:sp>
        <p:sp>
          <p:nvSpPr>
            <p:cNvPr id="20" name="Rectangle: Rounded Corners 19">
              <a:extLst>
                <a:ext uri="{FF2B5EF4-FFF2-40B4-BE49-F238E27FC236}">
                  <a16:creationId xmlns:a16="http://schemas.microsoft.com/office/drawing/2014/main" id="{CF9D9C8A-E625-14F2-9E99-B073FA3C111A}"/>
                </a:ext>
              </a:extLst>
            </p:cNvPr>
            <p:cNvSpPr/>
            <p:nvPr/>
          </p:nvSpPr>
          <p:spPr>
            <a:xfrm>
              <a:off x="2541143" y="2598962"/>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solidFill>
                    <a:schemeClr val="tx1"/>
                  </a:solidFill>
                  <a:latin typeface="+mj-lt"/>
                </a:rPr>
                <a:t>BA</a:t>
              </a:r>
            </a:p>
          </p:txBody>
        </p:sp>
        <p:sp>
          <p:nvSpPr>
            <p:cNvPr id="21" name="Rectangle: Rounded Corners 20">
              <a:extLst>
                <a:ext uri="{FF2B5EF4-FFF2-40B4-BE49-F238E27FC236}">
                  <a16:creationId xmlns:a16="http://schemas.microsoft.com/office/drawing/2014/main" id="{94955E47-67BB-B880-17D7-94561B66CAC1}"/>
                </a:ext>
              </a:extLst>
            </p:cNvPr>
            <p:cNvSpPr/>
            <p:nvPr/>
          </p:nvSpPr>
          <p:spPr>
            <a:xfrm>
              <a:off x="2955815" y="2576643"/>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solidFill>
                    <a:schemeClr val="tx1"/>
                  </a:solidFill>
                  <a:latin typeface="+mj-lt"/>
                </a:rPr>
                <a:t>SE</a:t>
              </a:r>
            </a:p>
          </p:txBody>
        </p:sp>
        <p:sp>
          <p:nvSpPr>
            <p:cNvPr id="22" name="Rectangle: Rounded Corners 21">
              <a:extLst>
                <a:ext uri="{FF2B5EF4-FFF2-40B4-BE49-F238E27FC236}">
                  <a16:creationId xmlns:a16="http://schemas.microsoft.com/office/drawing/2014/main" id="{A87F8DD6-0014-C102-6938-768FD3D2C56D}"/>
                </a:ext>
              </a:extLst>
            </p:cNvPr>
            <p:cNvSpPr/>
            <p:nvPr/>
          </p:nvSpPr>
          <p:spPr>
            <a:xfrm>
              <a:off x="1901466" y="2931425"/>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solidFill>
                    <a:schemeClr val="tx1"/>
                  </a:solidFill>
                  <a:latin typeface="+mj-lt"/>
                </a:rPr>
                <a:t>GO</a:t>
              </a:r>
            </a:p>
          </p:txBody>
        </p:sp>
        <p:grpSp>
          <p:nvGrpSpPr>
            <p:cNvPr id="23" name="Group 22">
              <a:extLst>
                <a:ext uri="{FF2B5EF4-FFF2-40B4-BE49-F238E27FC236}">
                  <a16:creationId xmlns:a16="http://schemas.microsoft.com/office/drawing/2014/main" id="{24127484-D235-0465-2326-36CF49F8D537}"/>
                </a:ext>
              </a:extLst>
            </p:cNvPr>
            <p:cNvGrpSpPr/>
            <p:nvPr/>
          </p:nvGrpSpPr>
          <p:grpSpPr>
            <a:xfrm>
              <a:off x="1678357" y="3773181"/>
              <a:ext cx="186895" cy="178806"/>
              <a:chOff x="-1152458" y="5092581"/>
              <a:chExt cx="950668" cy="909522"/>
            </a:xfrm>
          </p:grpSpPr>
          <p:sp>
            <p:nvSpPr>
              <p:cNvPr id="73" name="Teardrop 46">
                <a:extLst>
                  <a:ext uri="{FF2B5EF4-FFF2-40B4-BE49-F238E27FC236}">
                    <a16:creationId xmlns:a16="http://schemas.microsoft.com/office/drawing/2014/main" id="{1F05233C-0539-0AF1-6398-129B792260D8}"/>
                  </a:ext>
                </a:extLst>
              </p:cNvPr>
              <p:cNvSpPr/>
              <p:nvPr/>
            </p:nvSpPr>
            <p:spPr>
              <a:xfrm rot="8100000">
                <a:off x="-1152458" y="5092581"/>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74" name="Oval 73">
                <a:extLst>
                  <a:ext uri="{FF2B5EF4-FFF2-40B4-BE49-F238E27FC236}">
                    <a16:creationId xmlns:a16="http://schemas.microsoft.com/office/drawing/2014/main" id="{38896960-AE27-247F-6302-10150028E7D8}"/>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27" name="Group 26">
              <a:extLst>
                <a:ext uri="{FF2B5EF4-FFF2-40B4-BE49-F238E27FC236}">
                  <a16:creationId xmlns:a16="http://schemas.microsoft.com/office/drawing/2014/main" id="{85892455-F365-0864-B877-42AB4BE8AA70}"/>
                </a:ext>
              </a:extLst>
            </p:cNvPr>
            <p:cNvGrpSpPr/>
            <p:nvPr/>
          </p:nvGrpSpPr>
          <p:grpSpPr>
            <a:xfrm>
              <a:off x="1818718" y="3710558"/>
              <a:ext cx="186895" cy="178806"/>
              <a:chOff x="-1152463" y="5092576"/>
              <a:chExt cx="950668" cy="909522"/>
            </a:xfrm>
          </p:grpSpPr>
          <p:sp>
            <p:nvSpPr>
              <p:cNvPr id="65" name="Teardrop 46">
                <a:extLst>
                  <a:ext uri="{FF2B5EF4-FFF2-40B4-BE49-F238E27FC236}">
                    <a16:creationId xmlns:a16="http://schemas.microsoft.com/office/drawing/2014/main" id="{B959E5EA-6458-DFE6-4276-E0EB883D5ECF}"/>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66" name="Oval 65">
                <a:extLst>
                  <a:ext uri="{FF2B5EF4-FFF2-40B4-BE49-F238E27FC236}">
                    <a16:creationId xmlns:a16="http://schemas.microsoft.com/office/drawing/2014/main" id="{B2F93F71-0042-153B-F758-AB1491D5D1EB}"/>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28" name="Group 27">
              <a:extLst>
                <a:ext uri="{FF2B5EF4-FFF2-40B4-BE49-F238E27FC236}">
                  <a16:creationId xmlns:a16="http://schemas.microsoft.com/office/drawing/2014/main" id="{A134085C-0080-1D46-10D1-04EFEFFCEA6B}"/>
                </a:ext>
              </a:extLst>
            </p:cNvPr>
            <p:cNvGrpSpPr/>
            <p:nvPr/>
          </p:nvGrpSpPr>
          <p:grpSpPr>
            <a:xfrm>
              <a:off x="1808019" y="3514208"/>
              <a:ext cx="186895" cy="178806"/>
              <a:chOff x="-1152463" y="5092576"/>
              <a:chExt cx="950668" cy="909522"/>
            </a:xfrm>
          </p:grpSpPr>
          <p:sp>
            <p:nvSpPr>
              <p:cNvPr id="63" name="Teardrop 46">
                <a:extLst>
                  <a:ext uri="{FF2B5EF4-FFF2-40B4-BE49-F238E27FC236}">
                    <a16:creationId xmlns:a16="http://schemas.microsoft.com/office/drawing/2014/main" id="{160EA3D9-DF05-A223-FFCC-6D681C542967}"/>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64" name="Oval 63">
                <a:extLst>
                  <a:ext uri="{FF2B5EF4-FFF2-40B4-BE49-F238E27FC236}">
                    <a16:creationId xmlns:a16="http://schemas.microsoft.com/office/drawing/2014/main" id="{321E8147-A641-5794-5B92-B2F053041684}"/>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29" name="Group 28">
              <a:extLst>
                <a:ext uri="{FF2B5EF4-FFF2-40B4-BE49-F238E27FC236}">
                  <a16:creationId xmlns:a16="http://schemas.microsoft.com/office/drawing/2014/main" id="{9169D636-7D71-BCDA-0FC3-48797100D5F2}"/>
                </a:ext>
              </a:extLst>
            </p:cNvPr>
            <p:cNvGrpSpPr/>
            <p:nvPr/>
          </p:nvGrpSpPr>
          <p:grpSpPr>
            <a:xfrm>
              <a:off x="2116444" y="3360642"/>
              <a:ext cx="147502" cy="141118"/>
              <a:chOff x="-1152463" y="5092576"/>
              <a:chExt cx="950668" cy="909522"/>
            </a:xfrm>
          </p:grpSpPr>
          <p:sp>
            <p:nvSpPr>
              <p:cNvPr id="61" name="Teardrop 46">
                <a:extLst>
                  <a:ext uri="{FF2B5EF4-FFF2-40B4-BE49-F238E27FC236}">
                    <a16:creationId xmlns:a16="http://schemas.microsoft.com/office/drawing/2014/main" id="{8D3642B9-BB40-DAF5-3C7D-CD336CC6D3D1}"/>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62" name="Oval 61">
                <a:extLst>
                  <a:ext uri="{FF2B5EF4-FFF2-40B4-BE49-F238E27FC236}">
                    <a16:creationId xmlns:a16="http://schemas.microsoft.com/office/drawing/2014/main" id="{2BF352F8-A2CE-ECBC-2F02-3C33A627DF62}"/>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0" name="Group 29">
              <a:extLst>
                <a:ext uri="{FF2B5EF4-FFF2-40B4-BE49-F238E27FC236}">
                  <a16:creationId xmlns:a16="http://schemas.microsoft.com/office/drawing/2014/main" id="{789FC833-F350-E687-777B-F3FECBAFDD60}"/>
                </a:ext>
              </a:extLst>
            </p:cNvPr>
            <p:cNvGrpSpPr/>
            <p:nvPr/>
          </p:nvGrpSpPr>
          <p:grpSpPr>
            <a:xfrm>
              <a:off x="2216661" y="3311542"/>
              <a:ext cx="147502" cy="141118"/>
              <a:chOff x="-1152463" y="5092576"/>
              <a:chExt cx="950668" cy="909522"/>
            </a:xfrm>
          </p:grpSpPr>
          <p:sp>
            <p:nvSpPr>
              <p:cNvPr id="59" name="Teardrop 46">
                <a:extLst>
                  <a:ext uri="{FF2B5EF4-FFF2-40B4-BE49-F238E27FC236}">
                    <a16:creationId xmlns:a16="http://schemas.microsoft.com/office/drawing/2014/main" id="{668E378A-F573-6F3E-0AE8-F269B9CEF4FD}"/>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60" name="Oval 59">
                <a:extLst>
                  <a:ext uri="{FF2B5EF4-FFF2-40B4-BE49-F238E27FC236}">
                    <a16:creationId xmlns:a16="http://schemas.microsoft.com/office/drawing/2014/main" id="{6FD2083C-6E7F-7063-D0A1-68C4ECA57FF4}"/>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1" name="Group 30">
              <a:extLst>
                <a:ext uri="{FF2B5EF4-FFF2-40B4-BE49-F238E27FC236}">
                  <a16:creationId xmlns:a16="http://schemas.microsoft.com/office/drawing/2014/main" id="{99282E32-A0E0-3C2B-1C14-C17C13B5BD15}"/>
                </a:ext>
              </a:extLst>
            </p:cNvPr>
            <p:cNvGrpSpPr/>
            <p:nvPr/>
          </p:nvGrpSpPr>
          <p:grpSpPr>
            <a:xfrm>
              <a:off x="2124540" y="3167977"/>
              <a:ext cx="147502" cy="141118"/>
              <a:chOff x="-1152463" y="5092576"/>
              <a:chExt cx="950668" cy="909522"/>
            </a:xfrm>
          </p:grpSpPr>
          <p:sp>
            <p:nvSpPr>
              <p:cNvPr id="57" name="Teardrop 46">
                <a:extLst>
                  <a:ext uri="{FF2B5EF4-FFF2-40B4-BE49-F238E27FC236}">
                    <a16:creationId xmlns:a16="http://schemas.microsoft.com/office/drawing/2014/main" id="{0E6BC395-F88D-C40F-6329-86E1DA64AB58}"/>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58" name="Oval 57">
                <a:extLst>
                  <a:ext uri="{FF2B5EF4-FFF2-40B4-BE49-F238E27FC236}">
                    <a16:creationId xmlns:a16="http://schemas.microsoft.com/office/drawing/2014/main" id="{1001F25B-5592-AED3-657D-CA7EE3A68473}"/>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2" name="Group 31">
              <a:extLst>
                <a:ext uri="{FF2B5EF4-FFF2-40B4-BE49-F238E27FC236}">
                  <a16:creationId xmlns:a16="http://schemas.microsoft.com/office/drawing/2014/main" id="{7EBAF3C0-B1CE-BA60-BAE0-175646437615}"/>
                </a:ext>
              </a:extLst>
            </p:cNvPr>
            <p:cNvGrpSpPr/>
            <p:nvPr/>
          </p:nvGrpSpPr>
          <p:grpSpPr>
            <a:xfrm>
              <a:off x="1965142" y="3266550"/>
              <a:ext cx="147502" cy="141118"/>
              <a:chOff x="-1152463" y="5092576"/>
              <a:chExt cx="950668" cy="909522"/>
            </a:xfrm>
          </p:grpSpPr>
          <p:sp>
            <p:nvSpPr>
              <p:cNvPr id="55" name="Teardrop 46">
                <a:extLst>
                  <a:ext uri="{FF2B5EF4-FFF2-40B4-BE49-F238E27FC236}">
                    <a16:creationId xmlns:a16="http://schemas.microsoft.com/office/drawing/2014/main" id="{6D5869EC-2F69-3203-B2F5-CBB8DCAA8169}"/>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56" name="Oval 55">
                <a:extLst>
                  <a:ext uri="{FF2B5EF4-FFF2-40B4-BE49-F238E27FC236}">
                    <a16:creationId xmlns:a16="http://schemas.microsoft.com/office/drawing/2014/main" id="{01346C3F-51BC-F0E7-BF4A-03FE96054F2D}"/>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3" name="Group 32">
              <a:extLst>
                <a:ext uri="{FF2B5EF4-FFF2-40B4-BE49-F238E27FC236}">
                  <a16:creationId xmlns:a16="http://schemas.microsoft.com/office/drawing/2014/main" id="{46828B41-C1F4-4798-92BA-17073869C739}"/>
                </a:ext>
              </a:extLst>
            </p:cNvPr>
            <p:cNvGrpSpPr/>
            <p:nvPr/>
          </p:nvGrpSpPr>
          <p:grpSpPr>
            <a:xfrm>
              <a:off x="1889336" y="3232912"/>
              <a:ext cx="147502" cy="141118"/>
              <a:chOff x="-1152463" y="5092576"/>
              <a:chExt cx="950668" cy="909522"/>
            </a:xfrm>
          </p:grpSpPr>
          <p:sp>
            <p:nvSpPr>
              <p:cNvPr id="53" name="Teardrop 46">
                <a:extLst>
                  <a:ext uri="{FF2B5EF4-FFF2-40B4-BE49-F238E27FC236}">
                    <a16:creationId xmlns:a16="http://schemas.microsoft.com/office/drawing/2014/main" id="{40D79B36-030F-3C5A-A413-3753766751C9}"/>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54" name="Oval 53">
                <a:extLst>
                  <a:ext uri="{FF2B5EF4-FFF2-40B4-BE49-F238E27FC236}">
                    <a16:creationId xmlns:a16="http://schemas.microsoft.com/office/drawing/2014/main" id="{5315D8B0-5860-F434-F664-944EAF465960}"/>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4" name="Group 33">
              <a:extLst>
                <a:ext uri="{FF2B5EF4-FFF2-40B4-BE49-F238E27FC236}">
                  <a16:creationId xmlns:a16="http://schemas.microsoft.com/office/drawing/2014/main" id="{0D795E63-F982-340A-BD98-853306561A03}"/>
                </a:ext>
              </a:extLst>
            </p:cNvPr>
            <p:cNvGrpSpPr/>
            <p:nvPr/>
          </p:nvGrpSpPr>
          <p:grpSpPr>
            <a:xfrm>
              <a:off x="1945856" y="3113855"/>
              <a:ext cx="147502" cy="141118"/>
              <a:chOff x="-1152463" y="5092576"/>
              <a:chExt cx="950668" cy="909522"/>
            </a:xfrm>
          </p:grpSpPr>
          <p:sp>
            <p:nvSpPr>
              <p:cNvPr id="51" name="Teardrop 46">
                <a:extLst>
                  <a:ext uri="{FF2B5EF4-FFF2-40B4-BE49-F238E27FC236}">
                    <a16:creationId xmlns:a16="http://schemas.microsoft.com/office/drawing/2014/main" id="{E30F9637-9D2B-5CBF-6B7F-79BCDBB2BB3F}"/>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52" name="Oval 51">
                <a:extLst>
                  <a:ext uri="{FF2B5EF4-FFF2-40B4-BE49-F238E27FC236}">
                    <a16:creationId xmlns:a16="http://schemas.microsoft.com/office/drawing/2014/main" id="{72D1A4CB-E64C-1410-DD65-B429CA7F0F46}"/>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5" name="Group 34">
              <a:extLst>
                <a:ext uri="{FF2B5EF4-FFF2-40B4-BE49-F238E27FC236}">
                  <a16:creationId xmlns:a16="http://schemas.microsoft.com/office/drawing/2014/main" id="{97D3C639-C0A6-E4A8-7692-9BE6AF2497CE}"/>
                </a:ext>
              </a:extLst>
            </p:cNvPr>
            <p:cNvGrpSpPr/>
            <p:nvPr/>
          </p:nvGrpSpPr>
          <p:grpSpPr>
            <a:xfrm>
              <a:off x="1351137" y="2141227"/>
              <a:ext cx="147502" cy="141118"/>
              <a:chOff x="-1152463" y="5092576"/>
              <a:chExt cx="950668" cy="909522"/>
            </a:xfrm>
          </p:grpSpPr>
          <p:sp>
            <p:nvSpPr>
              <p:cNvPr id="49" name="Teardrop 46">
                <a:extLst>
                  <a:ext uri="{FF2B5EF4-FFF2-40B4-BE49-F238E27FC236}">
                    <a16:creationId xmlns:a16="http://schemas.microsoft.com/office/drawing/2014/main" id="{5F7B7949-2F7A-A7D8-91AF-C1A8B523B6C2}"/>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50" name="Oval 49">
                <a:extLst>
                  <a:ext uri="{FF2B5EF4-FFF2-40B4-BE49-F238E27FC236}">
                    <a16:creationId xmlns:a16="http://schemas.microsoft.com/office/drawing/2014/main" id="{EED17787-B29D-CDB9-1CCA-256FF7F30305}"/>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6" name="Group 35">
              <a:extLst>
                <a:ext uri="{FF2B5EF4-FFF2-40B4-BE49-F238E27FC236}">
                  <a16:creationId xmlns:a16="http://schemas.microsoft.com/office/drawing/2014/main" id="{9E3BBFC3-4D9D-61C6-5B81-B1F927AD709E}"/>
                </a:ext>
              </a:extLst>
            </p:cNvPr>
            <p:cNvGrpSpPr/>
            <p:nvPr/>
          </p:nvGrpSpPr>
          <p:grpSpPr>
            <a:xfrm>
              <a:off x="2833644" y="2038300"/>
              <a:ext cx="147502" cy="141118"/>
              <a:chOff x="-1152463" y="5092576"/>
              <a:chExt cx="950668" cy="909522"/>
            </a:xfrm>
          </p:grpSpPr>
          <p:sp>
            <p:nvSpPr>
              <p:cNvPr id="47" name="Teardrop 46">
                <a:extLst>
                  <a:ext uri="{FF2B5EF4-FFF2-40B4-BE49-F238E27FC236}">
                    <a16:creationId xmlns:a16="http://schemas.microsoft.com/office/drawing/2014/main" id="{4F8A038C-1CB9-742F-B8BA-4FFAAD07E8DC}"/>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48" name="Oval 47">
                <a:extLst>
                  <a:ext uri="{FF2B5EF4-FFF2-40B4-BE49-F238E27FC236}">
                    <a16:creationId xmlns:a16="http://schemas.microsoft.com/office/drawing/2014/main" id="{7A7B1C01-14C2-4078-8946-89CA3B5A7166}"/>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7" name="Group 36">
              <a:extLst>
                <a:ext uri="{FF2B5EF4-FFF2-40B4-BE49-F238E27FC236}">
                  <a16:creationId xmlns:a16="http://schemas.microsoft.com/office/drawing/2014/main" id="{20E0F095-FF86-D44D-5C65-9E16728697F3}"/>
                </a:ext>
              </a:extLst>
            </p:cNvPr>
            <p:cNvGrpSpPr/>
            <p:nvPr/>
          </p:nvGrpSpPr>
          <p:grpSpPr>
            <a:xfrm>
              <a:off x="2990195" y="2433325"/>
              <a:ext cx="147502" cy="141118"/>
              <a:chOff x="-1152463" y="5092576"/>
              <a:chExt cx="950668" cy="909522"/>
            </a:xfrm>
          </p:grpSpPr>
          <p:sp>
            <p:nvSpPr>
              <p:cNvPr id="45" name="Teardrop 46">
                <a:extLst>
                  <a:ext uri="{FF2B5EF4-FFF2-40B4-BE49-F238E27FC236}">
                    <a16:creationId xmlns:a16="http://schemas.microsoft.com/office/drawing/2014/main" id="{A9250A3E-5229-6E39-190E-F83F0EC29E6B}"/>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46" name="Oval 45">
                <a:extLst>
                  <a:ext uri="{FF2B5EF4-FFF2-40B4-BE49-F238E27FC236}">
                    <a16:creationId xmlns:a16="http://schemas.microsoft.com/office/drawing/2014/main" id="{E6DDCB3E-C75E-299D-9473-81479B85CAAD}"/>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8" name="Group 37">
              <a:extLst>
                <a:ext uri="{FF2B5EF4-FFF2-40B4-BE49-F238E27FC236}">
                  <a16:creationId xmlns:a16="http://schemas.microsoft.com/office/drawing/2014/main" id="{55B13AF0-0C48-E4C5-D2B3-037E9E4CB26B}"/>
                </a:ext>
              </a:extLst>
            </p:cNvPr>
            <p:cNvGrpSpPr/>
            <p:nvPr/>
          </p:nvGrpSpPr>
          <p:grpSpPr>
            <a:xfrm>
              <a:off x="3075830" y="2366277"/>
              <a:ext cx="147502" cy="141118"/>
              <a:chOff x="-1152463" y="5092576"/>
              <a:chExt cx="950668" cy="909522"/>
            </a:xfrm>
          </p:grpSpPr>
          <p:sp>
            <p:nvSpPr>
              <p:cNvPr id="43" name="Teardrop 46">
                <a:extLst>
                  <a:ext uri="{FF2B5EF4-FFF2-40B4-BE49-F238E27FC236}">
                    <a16:creationId xmlns:a16="http://schemas.microsoft.com/office/drawing/2014/main" id="{21EBCC3A-3883-26FF-C914-3913F3048F36}"/>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44" name="Oval 43">
                <a:extLst>
                  <a:ext uri="{FF2B5EF4-FFF2-40B4-BE49-F238E27FC236}">
                    <a16:creationId xmlns:a16="http://schemas.microsoft.com/office/drawing/2014/main" id="{07C81875-84F7-9C09-FC28-DEE213099217}"/>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39" name="Group 38">
              <a:extLst>
                <a:ext uri="{FF2B5EF4-FFF2-40B4-BE49-F238E27FC236}">
                  <a16:creationId xmlns:a16="http://schemas.microsoft.com/office/drawing/2014/main" id="{D7C6D146-ACE0-1559-D5A1-0F9EA2A5F81C}"/>
                </a:ext>
              </a:extLst>
            </p:cNvPr>
            <p:cNvGrpSpPr/>
            <p:nvPr/>
          </p:nvGrpSpPr>
          <p:grpSpPr>
            <a:xfrm>
              <a:off x="2052566" y="2788194"/>
              <a:ext cx="147502" cy="141118"/>
              <a:chOff x="-1152463" y="5092576"/>
              <a:chExt cx="950668" cy="909522"/>
            </a:xfrm>
          </p:grpSpPr>
          <p:sp>
            <p:nvSpPr>
              <p:cNvPr id="41" name="Teardrop 46">
                <a:extLst>
                  <a:ext uri="{FF2B5EF4-FFF2-40B4-BE49-F238E27FC236}">
                    <a16:creationId xmlns:a16="http://schemas.microsoft.com/office/drawing/2014/main" id="{DF340818-651A-B7FD-DE05-C4CF9540D56D}"/>
                  </a:ext>
                </a:extLst>
              </p:cNvPr>
              <p:cNvSpPr/>
              <p:nvPr/>
            </p:nvSpPr>
            <p:spPr>
              <a:xfrm rot="8100000">
                <a:off x="-1152463" y="5092576"/>
                <a:ext cx="950668" cy="909522"/>
              </a:xfrm>
              <a:custGeom>
                <a:avLst/>
                <a:gdLst>
                  <a:gd name="connsiteX0" fmla="*/ 0 w 169243"/>
                  <a:gd name="connsiteY0" fmla="*/ 84622 h 169243"/>
                  <a:gd name="connsiteX1" fmla="*/ 84622 w 169243"/>
                  <a:gd name="connsiteY1" fmla="*/ 0 h 169243"/>
                  <a:gd name="connsiteX2" fmla="*/ 169243 w 169243"/>
                  <a:gd name="connsiteY2" fmla="*/ 0 h 169243"/>
                  <a:gd name="connsiteX3" fmla="*/ 169243 w 169243"/>
                  <a:gd name="connsiteY3" fmla="*/ 84622 h 169243"/>
                  <a:gd name="connsiteX4" fmla="*/ 84621 w 169243"/>
                  <a:gd name="connsiteY4" fmla="*/ 169244 h 169243"/>
                  <a:gd name="connsiteX5" fmla="*/ -1 w 169243"/>
                  <a:gd name="connsiteY5" fmla="*/ 84622 h 169243"/>
                  <a:gd name="connsiteX6" fmla="*/ 0 w 169243"/>
                  <a:gd name="connsiteY6" fmla="*/ 84622 h 169243"/>
                  <a:gd name="connsiteX0" fmla="*/ 1 w 169244"/>
                  <a:gd name="connsiteY0" fmla="*/ 84622 h 169244"/>
                  <a:gd name="connsiteX1" fmla="*/ 82938 w 169244"/>
                  <a:gd name="connsiteY1" fmla="*/ 21889 h 169244"/>
                  <a:gd name="connsiteX2" fmla="*/ 169244 w 169244"/>
                  <a:gd name="connsiteY2" fmla="*/ 0 h 169244"/>
                  <a:gd name="connsiteX3" fmla="*/ 169244 w 169244"/>
                  <a:gd name="connsiteY3" fmla="*/ 84622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2200 w 169244"/>
                  <a:gd name="connsiteY3" fmla="*/ 87990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3988 w 169244"/>
                  <a:gd name="connsiteY3" fmla="*/ 82938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38937 w 169244"/>
                  <a:gd name="connsiteY3" fmla="*/ 87989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69244"/>
                  <a:gd name="connsiteX1" fmla="*/ 82938 w 169244"/>
                  <a:gd name="connsiteY1" fmla="*/ 21889 h 169244"/>
                  <a:gd name="connsiteX2" fmla="*/ 169244 w 169244"/>
                  <a:gd name="connsiteY2" fmla="*/ 0 h 169244"/>
                  <a:gd name="connsiteX3" fmla="*/ 142304 w 169244"/>
                  <a:gd name="connsiteY3" fmla="*/ 77886 h 169244"/>
                  <a:gd name="connsiteX4" fmla="*/ 84622 w 169244"/>
                  <a:gd name="connsiteY4" fmla="*/ 169244 h 169244"/>
                  <a:gd name="connsiteX5" fmla="*/ 0 w 169244"/>
                  <a:gd name="connsiteY5" fmla="*/ 84622 h 169244"/>
                  <a:gd name="connsiteX6" fmla="*/ 1 w 169244"/>
                  <a:gd name="connsiteY6" fmla="*/ 84622 h 169244"/>
                  <a:gd name="connsiteX0" fmla="*/ 1 w 169244"/>
                  <a:gd name="connsiteY0" fmla="*/ 84622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1 w 169244"/>
                  <a:gd name="connsiteY6" fmla="*/ 84622 h 154675"/>
                  <a:gd name="connsiteX0" fmla="*/ 6902 w 169244"/>
                  <a:gd name="connsiteY0" fmla="*/ 91524 h 154675"/>
                  <a:gd name="connsiteX1" fmla="*/ 82938 w 169244"/>
                  <a:gd name="connsiteY1" fmla="*/ 21889 h 154675"/>
                  <a:gd name="connsiteX2" fmla="*/ 169244 w 169244"/>
                  <a:gd name="connsiteY2" fmla="*/ 0 h 154675"/>
                  <a:gd name="connsiteX3" fmla="*/ 142304 w 169244"/>
                  <a:gd name="connsiteY3" fmla="*/ 77886 h 154675"/>
                  <a:gd name="connsiteX4" fmla="*/ 79254 w 169244"/>
                  <a:gd name="connsiteY4" fmla="*/ 154675 h 154675"/>
                  <a:gd name="connsiteX5" fmla="*/ 0 w 169244"/>
                  <a:gd name="connsiteY5" fmla="*/ 84622 h 154675"/>
                  <a:gd name="connsiteX6" fmla="*/ 6902 w 169244"/>
                  <a:gd name="connsiteY6" fmla="*/ 91524 h 154675"/>
                  <a:gd name="connsiteX0" fmla="*/ 0 w 162342"/>
                  <a:gd name="connsiteY0" fmla="*/ 91524 h 154675"/>
                  <a:gd name="connsiteX1" fmla="*/ 76036 w 162342"/>
                  <a:gd name="connsiteY1" fmla="*/ 21889 h 154675"/>
                  <a:gd name="connsiteX2" fmla="*/ 162342 w 162342"/>
                  <a:gd name="connsiteY2" fmla="*/ 0 h 154675"/>
                  <a:gd name="connsiteX3" fmla="*/ 135402 w 162342"/>
                  <a:gd name="connsiteY3" fmla="*/ 77886 h 154675"/>
                  <a:gd name="connsiteX4" fmla="*/ 72352 w 162342"/>
                  <a:gd name="connsiteY4" fmla="*/ 154675 h 154675"/>
                  <a:gd name="connsiteX5" fmla="*/ 2300 w 162342"/>
                  <a:gd name="connsiteY5" fmla="*/ 96891 h 154675"/>
                  <a:gd name="connsiteX6" fmla="*/ 0 w 162342"/>
                  <a:gd name="connsiteY6" fmla="*/ 91524 h 154675"/>
                  <a:gd name="connsiteX0" fmla="*/ 5 w 162347"/>
                  <a:gd name="connsiteY0" fmla="*/ 91524 h 154761"/>
                  <a:gd name="connsiteX1" fmla="*/ 76041 w 162347"/>
                  <a:gd name="connsiteY1" fmla="*/ 21889 h 154761"/>
                  <a:gd name="connsiteX2" fmla="*/ 162347 w 162347"/>
                  <a:gd name="connsiteY2" fmla="*/ 0 h 154761"/>
                  <a:gd name="connsiteX3" fmla="*/ 135407 w 162347"/>
                  <a:gd name="connsiteY3" fmla="*/ 77886 h 154761"/>
                  <a:gd name="connsiteX4" fmla="*/ 72357 w 162347"/>
                  <a:gd name="connsiteY4" fmla="*/ 154675 h 154761"/>
                  <a:gd name="connsiteX5" fmla="*/ 5 w 162347"/>
                  <a:gd name="connsiteY5" fmla="*/ 91524 h 154761"/>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4675"/>
                  <a:gd name="connsiteX1" fmla="*/ 76048 w 162354"/>
                  <a:gd name="connsiteY1" fmla="*/ 21889 h 154675"/>
                  <a:gd name="connsiteX2" fmla="*/ 162354 w 162354"/>
                  <a:gd name="connsiteY2" fmla="*/ 0 h 154675"/>
                  <a:gd name="connsiteX3" fmla="*/ 135414 w 162354"/>
                  <a:gd name="connsiteY3" fmla="*/ 77886 h 154675"/>
                  <a:gd name="connsiteX4" fmla="*/ 72364 w 162354"/>
                  <a:gd name="connsiteY4" fmla="*/ 154675 h 154675"/>
                  <a:gd name="connsiteX5" fmla="*/ 12 w 162354"/>
                  <a:gd name="connsiteY5" fmla="*/ 91524 h 154675"/>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 name="connsiteX0" fmla="*/ 12 w 162354"/>
                  <a:gd name="connsiteY0" fmla="*/ 91524 h 155327"/>
                  <a:gd name="connsiteX1" fmla="*/ 76048 w 162354"/>
                  <a:gd name="connsiteY1" fmla="*/ 21889 h 155327"/>
                  <a:gd name="connsiteX2" fmla="*/ 162354 w 162354"/>
                  <a:gd name="connsiteY2" fmla="*/ 0 h 155327"/>
                  <a:gd name="connsiteX3" fmla="*/ 135414 w 162354"/>
                  <a:gd name="connsiteY3" fmla="*/ 77886 h 155327"/>
                  <a:gd name="connsiteX4" fmla="*/ 72364 w 162354"/>
                  <a:gd name="connsiteY4" fmla="*/ 154675 h 155327"/>
                  <a:gd name="connsiteX5" fmla="*/ 12 w 162354"/>
                  <a:gd name="connsiteY5" fmla="*/ 91524 h 1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54" h="155327">
                    <a:moveTo>
                      <a:pt x="12" y="91524"/>
                    </a:moveTo>
                    <a:cubicBezTo>
                      <a:pt x="12" y="44789"/>
                      <a:pt x="30080" y="34925"/>
                      <a:pt x="76048" y="21889"/>
                    </a:cubicBezTo>
                    <a:lnTo>
                      <a:pt x="162354" y="0"/>
                    </a:lnTo>
                    <a:lnTo>
                      <a:pt x="135414" y="77886"/>
                    </a:lnTo>
                    <a:cubicBezTo>
                      <a:pt x="119214" y="114556"/>
                      <a:pt x="116511" y="149211"/>
                      <a:pt x="72364" y="154675"/>
                    </a:cubicBezTo>
                    <a:cubicBezTo>
                      <a:pt x="21713" y="161453"/>
                      <a:pt x="-602" y="113655"/>
                      <a:pt x="12" y="9152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42" name="Oval 41">
                <a:extLst>
                  <a:ext uri="{FF2B5EF4-FFF2-40B4-BE49-F238E27FC236}">
                    <a16:creationId xmlns:a16="http://schemas.microsoft.com/office/drawing/2014/main" id="{8B161073-8B74-AAF5-7EE7-69762A8DA4BF}"/>
                  </a:ext>
                </a:extLst>
              </p:cNvPr>
              <p:cNvSpPr/>
              <p:nvPr/>
            </p:nvSpPr>
            <p:spPr>
              <a:xfrm>
                <a:off x="-836047" y="5215757"/>
                <a:ext cx="357015" cy="38951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sp>
          <p:nvSpPr>
            <p:cNvPr id="40" name="Rectangle: Rounded Corners 39">
              <a:extLst>
                <a:ext uri="{FF2B5EF4-FFF2-40B4-BE49-F238E27FC236}">
                  <a16:creationId xmlns:a16="http://schemas.microsoft.com/office/drawing/2014/main" id="{A45C7C1C-731F-4A4C-3817-E33D0E6648F2}"/>
                </a:ext>
              </a:extLst>
            </p:cNvPr>
            <p:cNvSpPr/>
            <p:nvPr/>
          </p:nvSpPr>
          <p:spPr>
            <a:xfrm>
              <a:off x="3108560" y="2477795"/>
              <a:ext cx="400868" cy="1878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00" dirty="0">
                  <a:solidFill>
                    <a:schemeClr val="tx1"/>
                  </a:solidFill>
                  <a:latin typeface="+mj-lt"/>
                </a:rPr>
                <a:t>AL</a:t>
              </a:r>
            </a:p>
          </p:txBody>
        </p:sp>
      </p:grpSp>
      <p:sp>
        <p:nvSpPr>
          <p:cNvPr id="190" name="Rectangle: Rounded Corners 189">
            <a:extLst>
              <a:ext uri="{FF2B5EF4-FFF2-40B4-BE49-F238E27FC236}">
                <a16:creationId xmlns:a16="http://schemas.microsoft.com/office/drawing/2014/main" id="{AADE80B3-6E49-4BBF-390E-AA530650944D}"/>
              </a:ext>
            </a:extLst>
          </p:cNvPr>
          <p:cNvSpPr/>
          <p:nvPr/>
        </p:nvSpPr>
        <p:spPr>
          <a:xfrm>
            <a:off x="2274438" y="3367592"/>
            <a:ext cx="2224783" cy="2222392"/>
          </a:xfrm>
          <a:prstGeom prst="roundRect">
            <a:avLst>
              <a:gd name="adj" fmla="val 9188"/>
            </a:avLst>
          </a:prstGeom>
          <a:solidFill>
            <a:schemeClr val="bg1"/>
          </a:solidFill>
          <a:ln>
            <a:solidFill>
              <a:srgbClr val="F29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6" name="Text Placeholder 5">
            <a:extLst>
              <a:ext uri="{FF2B5EF4-FFF2-40B4-BE49-F238E27FC236}">
                <a16:creationId xmlns:a16="http://schemas.microsoft.com/office/drawing/2014/main" id="{AF333136-C162-8763-2A79-A543EFD1F241}"/>
              </a:ext>
            </a:extLst>
          </p:cNvPr>
          <p:cNvSpPr>
            <a:spLocks noGrp="1"/>
          </p:cNvSpPr>
          <p:nvPr>
            <p:ph type="body" sz="quarter" idx="100"/>
          </p:nvPr>
        </p:nvSpPr>
        <p:spPr/>
        <p:txBody>
          <a:bodyPr/>
          <a:lstStyle/>
          <a:p>
            <a:r>
              <a:rPr lang="pt-BR" dirty="0"/>
              <a:t>23 plantas, divididas entre Geração Distribuída Compartilhada e fornecimento de energia para Clientes Corporativos</a:t>
            </a:r>
          </a:p>
        </p:txBody>
      </p:sp>
      <p:sp>
        <p:nvSpPr>
          <p:cNvPr id="7" name="Title 6">
            <a:extLst>
              <a:ext uri="{FF2B5EF4-FFF2-40B4-BE49-F238E27FC236}">
                <a16:creationId xmlns:a16="http://schemas.microsoft.com/office/drawing/2014/main" id="{4B67D877-4691-95E9-14B5-5D6C4D0A9146}"/>
              </a:ext>
            </a:extLst>
          </p:cNvPr>
          <p:cNvSpPr>
            <a:spLocks noGrp="1"/>
          </p:cNvSpPr>
          <p:nvPr>
            <p:ph type="title"/>
          </p:nvPr>
        </p:nvSpPr>
        <p:spPr>
          <a:xfrm>
            <a:off x="389994" y="350739"/>
            <a:ext cx="11422960" cy="397032"/>
          </a:xfrm>
        </p:spPr>
        <p:txBody>
          <a:bodyPr/>
          <a:lstStyle/>
          <a:p>
            <a:r>
              <a:rPr lang="pt-BR" dirty="0"/>
              <a:t>Portfólio de Usinas Solares</a:t>
            </a:r>
          </a:p>
        </p:txBody>
      </p:sp>
      <p:graphicFrame>
        <p:nvGraphicFramePr>
          <p:cNvPr id="174" name="Table 173">
            <a:extLst>
              <a:ext uri="{FF2B5EF4-FFF2-40B4-BE49-F238E27FC236}">
                <a16:creationId xmlns:a16="http://schemas.microsoft.com/office/drawing/2014/main" id="{05EE663A-7F2A-9241-B8E3-277FCE0C67BA}"/>
              </a:ext>
            </a:extLst>
          </p:cNvPr>
          <p:cNvGraphicFramePr>
            <a:graphicFrameLocks noGrp="1"/>
          </p:cNvGraphicFramePr>
          <p:nvPr>
            <p:custDataLst>
              <p:tags r:id="rId1"/>
            </p:custDataLst>
            <p:extLst>
              <p:ext uri="{D42A27DB-BD31-4B8C-83A1-F6EECF244321}">
                <p14:modId xmlns:p14="http://schemas.microsoft.com/office/powerpoint/2010/main" val="4122396933"/>
              </p:ext>
            </p:extLst>
          </p:nvPr>
        </p:nvGraphicFramePr>
        <p:xfrm>
          <a:off x="5038950" y="1168068"/>
          <a:ext cx="6773638" cy="4575513"/>
        </p:xfrm>
        <a:graphic>
          <a:graphicData uri="http://schemas.openxmlformats.org/drawingml/2006/table">
            <a:tbl>
              <a:tblPr/>
              <a:tblGrid>
                <a:gridCol w="755003">
                  <a:extLst>
                    <a:ext uri="{9D8B030D-6E8A-4147-A177-3AD203B41FA5}">
                      <a16:colId xmlns:a16="http://schemas.microsoft.com/office/drawing/2014/main" val="4243420004"/>
                    </a:ext>
                  </a:extLst>
                </a:gridCol>
                <a:gridCol w="1356802">
                  <a:extLst>
                    <a:ext uri="{9D8B030D-6E8A-4147-A177-3AD203B41FA5}">
                      <a16:colId xmlns:a16="http://schemas.microsoft.com/office/drawing/2014/main" val="3407719357"/>
                    </a:ext>
                  </a:extLst>
                </a:gridCol>
                <a:gridCol w="633620">
                  <a:extLst>
                    <a:ext uri="{9D8B030D-6E8A-4147-A177-3AD203B41FA5}">
                      <a16:colId xmlns:a16="http://schemas.microsoft.com/office/drawing/2014/main" val="2422154548"/>
                    </a:ext>
                  </a:extLst>
                </a:gridCol>
                <a:gridCol w="633620">
                  <a:extLst>
                    <a:ext uri="{9D8B030D-6E8A-4147-A177-3AD203B41FA5}">
                      <a16:colId xmlns:a16="http://schemas.microsoft.com/office/drawing/2014/main" val="2050468642"/>
                    </a:ext>
                  </a:extLst>
                </a:gridCol>
                <a:gridCol w="1131531">
                  <a:extLst>
                    <a:ext uri="{9D8B030D-6E8A-4147-A177-3AD203B41FA5}">
                      <a16:colId xmlns:a16="http://schemas.microsoft.com/office/drawing/2014/main" val="2642599349"/>
                    </a:ext>
                  </a:extLst>
                </a:gridCol>
                <a:gridCol w="1131531">
                  <a:extLst>
                    <a:ext uri="{9D8B030D-6E8A-4147-A177-3AD203B41FA5}">
                      <a16:colId xmlns:a16="http://schemas.microsoft.com/office/drawing/2014/main" val="2957489988"/>
                    </a:ext>
                  </a:extLst>
                </a:gridCol>
                <a:gridCol w="1131531">
                  <a:extLst>
                    <a:ext uri="{9D8B030D-6E8A-4147-A177-3AD203B41FA5}">
                      <a16:colId xmlns:a16="http://schemas.microsoft.com/office/drawing/2014/main" val="3314968667"/>
                    </a:ext>
                  </a:extLst>
                </a:gridCol>
              </a:tblGrid>
              <a:tr h="383457">
                <a:tc>
                  <a:txBody>
                    <a:bodyPr/>
                    <a:lstStyle/>
                    <a:p>
                      <a:pPr algn="ctr" rtl="0" fontAlgn="ctr"/>
                      <a:r>
                        <a:rPr lang="pt-BR" sz="800" b="1" i="0" u="none" strike="noStrike" noProof="0" dirty="0">
                          <a:solidFill>
                            <a:srgbClr val="F29732"/>
                          </a:solidFill>
                          <a:effectLst/>
                          <a:latin typeface="Arial" panose="020B0604020202020204" pitchFamily="34" charset="0"/>
                        </a:rPr>
                        <a:t>#</a:t>
                      </a:r>
                    </a:p>
                  </a:txBody>
                  <a:tcPr marL="0" marR="0" marT="0" marB="0" anchor="ctr">
                    <a:lnL>
                      <a:noFill/>
                    </a:lnL>
                    <a:lnR>
                      <a:noFill/>
                    </a:lnR>
                    <a:lnT>
                      <a:noFill/>
                    </a:lnT>
                    <a:lnB w="12700" cap="flat" cmpd="sng" algn="ctr">
                      <a:solidFill>
                        <a:schemeClr val="accent2"/>
                      </a:solidFill>
                      <a:prstDash val="solid"/>
                      <a:round/>
                      <a:headEnd type="none" w="med" len="med"/>
                      <a:tailEnd type="none" w="med" len="med"/>
                    </a:lnB>
                    <a:noFill/>
                  </a:tcPr>
                </a:tc>
                <a:tc>
                  <a:txBody>
                    <a:bodyPr/>
                    <a:lstStyle/>
                    <a:p>
                      <a:pPr algn="l" rtl="0" fontAlgn="ctr"/>
                      <a:r>
                        <a:rPr lang="pt-BR" sz="800" b="1" i="0" u="none" strike="noStrike" noProof="0" dirty="0">
                          <a:solidFill>
                            <a:srgbClr val="F29732"/>
                          </a:solidFill>
                          <a:effectLst/>
                          <a:latin typeface="Arial" panose="020B0604020202020204" pitchFamily="34" charset="0"/>
                        </a:rPr>
                        <a:t>Planta</a:t>
                      </a:r>
                    </a:p>
                  </a:txBody>
                  <a:tcPr marL="0" marR="0" marT="0" marB="0" anchor="ctr">
                    <a:lnL>
                      <a:noFill/>
                    </a:lnL>
                    <a:lnR>
                      <a:noFill/>
                    </a:lnR>
                    <a:lnT>
                      <a:noFill/>
                    </a:lnT>
                    <a:lnB w="12700" cap="flat" cmpd="sng" algn="ctr">
                      <a:solidFill>
                        <a:schemeClr val="accent2"/>
                      </a:solidFill>
                      <a:prstDash val="solid"/>
                      <a:round/>
                      <a:headEnd type="none" w="med" len="med"/>
                      <a:tailEnd type="none" w="med" len="med"/>
                    </a:lnB>
                    <a:noFill/>
                  </a:tcPr>
                </a:tc>
                <a:tc>
                  <a:txBody>
                    <a:bodyPr/>
                    <a:lstStyle/>
                    <a:p>
                      <a:pPr algn="ctr" rtl="0" fontAlgn="ctr"/>
                      <a:r>
                        <a:rPr lang="pt-BR" sz="800" b="1" i="0" u="none" strike="noStrike" noProof="0" dirty="0">
                          <a:solidFill>
                            <a:srgbClr val="F29732"/>
                          </a:solidFill>
                          <a:effectLst/>
                          <a:latin typeface="Arial" panose="020B0604020202020204" pitchFamily="34" charset="0"/>
                        </a:rPr>
                        <a:t>#</a:t>
                      </a:r>
                    </a:p>
                  </a:txBody>
                  <a:tcPr marL="0" marR="0" marT="0" marB="0" anchor="ctr">
                    <a:lnL>
                      <a:noFill/>
                    </a:lnL>
                    <a:lnR>
                      <a:noFill/>
                    </a:lnR>
                    <a:lnT>
                      <a:noFill/>
                    </a:lnT>
                    <a:lnB w="12700" cap="flat" cmpd="sng" algn="ctr">
                      <a:solidFill>
                        <a:schemeClr val="accent2"/>
                      </a:solidFill>
                      <a:prstDash val="solid"/>
                      <a:round/>
                      <a:headEnd type="none" w="med" len="med"/>
                      <a:tailEnd type="none" w="med" len="med"/>
                    </a:lnB>
                    <a:noFill/>
                  </a:tcPr>
                </a:tc>
                <a:tc>
                  <a:txBody>
                    <a:bodyPr/>
                    <a:lstStyle/>
                    <a:p>
                      <a:pPr algn="ctr" rtl="0" fontAlgn="ctr"/>
                      <a:r>
                        <a:rPr lang="pt-BR" sz="800" b="1" i="0" u="none" strike="noStrike" noProof="0" dirty="0">
                          <a:solidFill>
                            <a:srgbClr val="F29732"/>
                          </a:solidFill>
                          <a:effectLst/>
                          <a:latin typeface="Arial" panose="020B0604020202020204" pitchFamily="34" charset="0"/>
                        </a:rPr>
                        <a:t>Estado</a:t>
                      </a:r>
                    </a:p>
                  </a:txBody>
                  <a:tcPr marL="0" marR="0" marT="0" marB="0" anchor="ctr">
                    <a:lnL>
                      <a:noFill/>
                    </a:lnL>
                    <a:lnR>
                      <a:noFill/>
                    </a:lnR>
                    <a:lnT>
                      <a:noFill/>
                    </a:lnT>
                    <a:lnB w="12700" cap="flat" cmpd="sng" algn="ctr">
                      <a:solidFill>
                        <a:schemeClr val="accent2"/>
                      </a:solidFill>
                      <a:prstDash val="solid"/>
                      <a:round/>
                      <a:headEnd type="none" w="med" len="med"/>
                      <a:tailEnd type="none" w="med" len="med"/>
                    </a:lnB>
                    <a:noFill/>
                  </a:tcPr>
                </a:tc>
                <a:tc>
                  <a:txBody>
                    <a:bodyPr/>
                    <a:lstStyle/>
                    <a:p>
                      <a:pPr algn="ctr" rtl="0" fontAlgn="ctr"/>
                      <a:r>
                        <a:rPr lang="pt-BR" sz="800" b="1" i="0" u="none" strike="noStrike" noProof="0" dirty="0">
                          <a:solidFill>
                            <a:srgbClr val="F29732"/>
                          </a:solidFill>
                          <a:effectLst/>
                          <a:latin typeface="Arial" panose="020B0604020202020204" pitchFamily="34" charset="0"/>
                        </a:rPr>
                        <a:t>Concessionária </a:t>
                      </a:r>
                    </a:p>
                  </a:txBody>
                  <a:tcPr marL="0" marR="0" marT="0" marB="0" anchor="ctr">
                    <a:lnL>
                      <a:noFill/>
                    </a:lnL>
                    <a:lnR>
                      <a:noFill/>
                    </a:lnR>
                    <a:lnT>
                      <a:noFill/>
                    </a:lnT>
                    <a:lnB w="12700" cap="flat" cmpd="sng" algn="ctr">
                      <a:solidFill>
                        <a:schemeClr val="accent2"/>
                      </a:solidFill>
                      <a:prstDash val="solid"/>
                      <a:round/>
                      <a:headEnd type="none" w="med" len="med"/>
                      <a:tailEnd type="none" w="med" len="med"/>
                    </a:lnB>
                    <a:noFill/>
                  </a:tcPr>
                </a:tc>
                <a:tc>
                  <a:txBody>
                    <a:bodyPr/>
                    <a:lstStyle/>
                    <a:p>
                      <a:pPr algn="ctr" rtl="0" fontAlgn="ctr"/>
                      <a:r>
                        <a:rPr lang="pt-BR" sz="800" b="1" i="0" u="none" strike="noStrike" noProof="0" dirty="0">
                          <a:solidFill>
                            <a:srgbClr val="F29732"/>
                          </a:solidFill>
                          <a:effectLst/>
                          <a:latin typeface="Arial" panose="020B0604020202020204" pitchFamily="34" charset="0"/>
                        </a:rPr>
                        <a:t>COD</a:t>
                      </a:r>
                    </a:p>
                  </a:txBody>
                  <a:tcPr marL="0" marR="0" marT="0" marB="0" anchor="ctr">
                    <a:lnL>
                      <a:noFill/>
                    </a:lnL>
                    <a:lnR>
                      <a:noFill/>
                    </a:lnR>
                    <a:lnT>
                      <a:noFill/>
                    </a:lnT>
                    <a:lnB w="12700" cap="flat" cmpd="sng" algn="ctr">
                      <a:solidFill>
                        <a:schemeClr val="accent2"/>
                      </a:solidFill>
                      <a:prstDash val="solid"/>
                      <a:round/>
                      <a:headEnd type="none" w="med" len="med"/>
                      <a:tailEnd type="none" w="med" len="med"/>
                    </a:lnB>
                    <a:noFill/>
                  </a:tcPr>
                </a:tc>
                <a:tc>
                  <a:txBody>
                    <a:bodyPr/>
                    <a:lstStyle/>
                    <a:p>
                      <a:pPr algn="ctr" rtl="0" fontAlgn="ctr"/>
                      <a:r>
                        <a:rPr lang="pt-BR" sz="800" b="1" i="0" u="none" strike="noStrike" noProof="0" dirty="0">
                          <a:solidFill>
                            <a:srgbClr val="F29732"/>
                          </a:solidFill>
                          <a:effectLst/>
                          <a:latin typeface="Arial" panose="020B0604020202020204" pitchFamily="34" charset="0"/>
                        </a:rPr>
                        <a:t>Capacidade Instalada </a:t>
                      </a:r>
                      <a:r>
                        <a:rPr lang="pt-BR" sz="800" b="0" i="0" u="none" strike="noStrike" noProof="0" dirty="0">
                          <a:solidFill>
                            <a:srgbClr val="F29732"/>
                          </a:solidFill>
                          <a:effectLst/>
                          <a:latin typeface="Arial" panose="020B0604020202020204" pitchFamily="34" charset="0"/>
                        </a:rPr>
                        <a:t>(MWp)</a:t>
                      </a:r>
                      <a:endParaRPr lang="pt-BR" sz="800" b="0" i="0" u="none" strike="noStrike" baseline="30000" noProof="0" dirty="0">
                        <a:solidFill>
                          <a:srgbClr val="F29732"/>
                        </a:solidFill>
                        <a:effectLst/>
                        <a:latin typeface="Arial" panose="020B0604020202020204" pitchFamily="34" charset="0"/>
                      </a:endParaRPr>
                    </a:p>
                  </a:txBody>
                  <a:tcPr marL="0" marR="0" marT="0" marB="0" anchor="ctr">
                    <a:lnL>
                      <a:noFill/>
                    </a:lnL>
                    <a:lnR>
                      <a:noFill/>
                    </a:lnR>
                    <a:lnT>
                      <a:noFill/>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778764195"/>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kern="1200" noProof="0" dirty="0">
                          <a:solidFill>
                            <a:schemeClr val="tx1"/>
                          </a:solidFill>
                          <a:effectLst/>
                          <a:latin typeface="Arial" panose="020B0604020202020204" pitchFamily="34" charset="0"/>
                          <a:ea typeface="+mn-ea"/>
                          <a:cs typeface="+mn-cs"/>
                        </a:rPr>
                        <a:t>Salitre 1A</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jun-22</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3,57</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2460515250"/>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kern="1200" noProof="0" dirty="0">
                          <a:solidFill>
                            <a:schemeClr val="tx1"/>
                          </a:solidFill>
                          <a:effectLst/>
                          <a:latin typeface="Arial" panose="020B0604020202020204" pitchFamily="34" charset="0"/>
                          <a:ea typeface="+mn-ea"/>
                          <a:cs typeface="+mn-cs"/>
                        </a:rPr>
                        <a:t>Salitre 1B</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dez-22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3,57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3794588141"/>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kern="1200" noProof="0" dirty="0">
                          <a:solidFill>
                            <a:schemeClr val="tx1"/>
                          </a:solidFill>
                          <a:effectLst/>
                          <a:latin typeface="Arial" panose="020B0604020202020204" pitchFamily="34" charset="0"/>
                          <a:ea typeface="+mn-ea"/>
                          <a:cs typeface="+mn-cs"/>
                        </a:rPr>
                        <a:t>Lavras 1A</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dez-22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3,47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494754933"/>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4</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kern="1200" noProof="0" dirty="0">
                          <a:solidFill>
                            <a:schemeClr val="tx1"/>
                          </a:solidFill>
                          <a:effectLst/>
                          <a:latin typeface="Arial" panose="020B0604020202020204" pitchFamily="34" charset="0"/>
                          <a:ea typeface="+mn-ea"/>
                          <a:cs typeface="+mn-cs"/>
                        </a:rPr>
                        <a:t>Lavras 1B</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dez-22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3,47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346184740"/>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5</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kern="1200" noProof="0" dirty="0">
                          <a:solidFill>
                            <a:schemeClr val="tx1"/>
                          </a:solidFill>
                          <a:effectLst/>
                          <a:latin typeface="Arial" panose="020B0604020202020204" pitchFamily="34" charset="0"/>
                          <a:ea typeface="+mn-ea"/>
                          <a:cs typeface="+mn-cs"/>
                        </a:rPr>
                        <a:t>Iguatama 1A</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nov-22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3,47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2802252732"/>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6</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kern="1200" noProof="0" dirty="0">
                          <a:solidFill>
                            <a:schemeClr val="tx1"/>
                          </a:solidFill>
                          <a:effectLst/>
                          <a:latin typeface="Arial" panose="020B0604020202020204" pitchFamily="34" charset="0"/>
                          <a:ea typeface="+mn-ea"/>
                          <a:cs typeface="+mn-cs"/>
                        </a:rPr>
                        <a:t>Itatiaiuçu 1A</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mai-23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kern="1200" noProof="0" dirty="0">
                          <a:solidFill>
                            <a:schemeClr val="tx1"/>
                          </a:solidFill>
                          <a:effectLst/>
                          <a:latin typeface="Arial" panose="020B0604020202020204" pitchFamily="34" charset="0"/>
                          <a:ea typeface="+mn-ea"/>
                          <a:cs typeface="+mn-cs"/>
                        </a:rPr>
                        <a:t>3,57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2817314589"/>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kern="1200" noProof="0" dirty="0">
                          <a:solidFill>
                            <a:schemeClr val="tx1"/>
                          </a:solidFill>
                          <a:effectLst/>
                          <a:latin typeface="Arial" panose="020B0604020202020204" pitchFamily="34" charset="0"/>
                          <a:ea typeface="+mn-ea"/>
                          <a:cs typeface="+mn-cs"/>
                        </a:rPr>
                        <a:t>Itatiaiuçu 1B</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jun-23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3,57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13807933"/>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8</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en-US" sz="800" b="0" i="0" u="none" strike="noStrike" kern="1200" noProof="0" dirty="0">
                          <a:solidFill>
                            <a:schemeClr val="tx1"/>
                          </a:solidFill>
                          <a:effectLst/>
                          <a:latin typeface="Arial" panose="020B0604020202020204" pitchFamily="34" charset="0"/>
                          <a:ea typeface="+mn-ea"/>
                          <a:cs typeface="+mn-cs"/>
                        </a:rPr>
                        <a:t>São Gonçalo 1A</a:t>
                      </a:r>
                      <a:endParaRPr lang="pt-BR" sz="800" b="0" i="0" u="none" strike="noStrike" kern="1200" noProof="0" dirty="0">
                        <a:solidFill>
                          <a:schemeClr val="tx1"/>
                        </a:solidFill>
                        <a:effectLst/>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jan-23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3,47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846661863"/>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9</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en-US" sz="800" b="0" i="0" u="none" strike="noStrike" kern="1200" noProof="0" dirty="0">
                          <a:solidFill>
                            <a:schemeClr val="tx1"/>
                          </a:solidFill>
                          <a:effectLst/>
                          <a:latin typeface="Arial" panose="020B0604020202020204" pitchFamily="34" charset="0"/>
                          <a:ea typeface="+mn-ea"/>
                          <a:cs typeface="+mn-cs"/>
                        </a:rPr>
                        <a:t>São Gonçalo 1B</a:t>
                      </a:r>
                      <a:endParaRPr lang="pt-BR" sz="800" b="0" i="0" u="none" strike="noStrike" kern="1200" noProof="0" dirty="0">
                        <a:solidFill>
                          <a:schemeClr val="tx1"/>
                        </a:solidFill>
                        <a:effectLst/>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MG</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CEMIG</a:t>
                      </a:r>
                      <a:endParaRPr kumimoji="0" 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mar-23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800" b="0" i="0" u="none" strike="noStrike" kern="1200" dirty="0">
                          <a:solidFill>
                            <a:schemeClr val="tx1"/>
                          </a:solidFill>
                          <a:effectLst/>
                          <a:latin typeface="Arial" panose="020B0604020202020204" pitchFamily="34" charset="0"/>
                          <a:ea typeface="+mn-ea"/>
                          <a:cs typeface="+mn-cs"/>
                        </a:rPr>
                        <a:t>3,47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3048101551"/>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10</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Suzano</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SP</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EDP</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jan-21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0,07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666253347"/>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Maceió</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AL</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Equatorial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abr-21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0,12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739672429"/>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Joinville</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SC</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err="1">
                          <a:solidFill>
                            <a:schemeClr val="tx1"/>
                          </a:solidFill>
                          <a:effectLst/>
                          <a:latin typeface="Arial" panose="020B0604020202020204" pitchFamily="34" charset="0"/>
                        </a:rPr>
                        <a:t>Celesc</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abr-21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0,12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671266414"/>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Pelotas</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RS</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noProof="0" dirty="0">
                          <a:solidFill>
                            <a:schemeClr val="tx1"/>
                          </a:solidFill>
                          <a:effectLst/>
                          <a:latin typeface="Arial" panose="020B0604020202020204" pitchFamily="34" charset="0"/>
                        </a:rPr>
                        <a:t>Equatorial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jun-21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0,07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3202860520"/>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14</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Araçatuba</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SP</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CPFL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mai-21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0,07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3395539654"/>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15</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Porto Alegre</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RS</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noProof="0" dirty="0">
                          <a:solidFill>
                            <a:schemeClr val="tx1"/>
                          </a:solidFill>
                          <a:effectLst/>
                          <a:latin typeface="Arial" panose="020B0604020202020204" pitchFamily="34" charset="0"/>
                        </a:rPr>
                        <a:t>Equatorial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jun-21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0,10</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3030034077"/>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16</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Taubaté</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SP</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EDP</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jun-21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0,09</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2029577477"/>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Mauá</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SP</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Enel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jun-21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0,08</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108265228"/>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18</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Ceará</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CE</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Enel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jan-22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0,10</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2944874042"/>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18</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Goiânia</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GO</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noProof="0" dirty="0">
                          <a:solidFill>
                            <a:schemeClr val="tx1"/>
                          </a:solidFill>
                          <a:effectLst/>
                          <a:latin typeface="Arial" panose="020B0604020202020204" pitchFamily="34" charset="0"/>
                        </a:rPr>
                        <a:t>Equatorial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mai-22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0,35</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597203455"/>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20</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Manaus</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AM</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Amazonas</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mai-22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0,43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3943223000"/>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21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SJC</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SP</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EDP</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set-22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0,09</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325676714"/>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22</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Sergipe</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SE</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en-US" sz="800" b="0" i="0" u="none" strike="noStrike" noProof="0" dirty="0" err="1">
                          <a:solidFill>
                            <a:schemeClr val="tx1"/>
                          </a:solidFill>
                          <a:effectLst/>
                          <a:latin typeface="Arial" panose="020B0604020202020204" pitchFamily="34" charset="0"/>
                        </a:rPr>
                        <a:t>Energisa</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jul-23</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0,07</a:t>
                      </a:r>
                    </a:p>
                  </a:txBody>
                  <a:tcPr marL="9525" marR="9525" marT="9525" marB="0" anchor="ctr">
                    <a:lnL>
                      <a:noFill/>
                    </a:lnL>
                    <a:lnR>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622142114"/>
                  </a:ext>
                </a:extLst>
              </a:tr>
              <a:tr h="174669">
                <a:tc>
                  <a:txBody>
                    <a:bodyPr/>
                    <a:lstStyle/>
                    <a:p>
                      <a:pPr algn="ctr" fontAlgn="b"/>
                      <a:r>
                        <a:rPr lang="pt-BR" sz="800" b="0" i="0" u="none" strike="noStrike" noProof="0" dirty="0">
                          <a:solidFill>
                            <a:srgbClr val="000000"/>
                          </a:solidFill>
                          <a:effectLst/>
                          <a:latin typeface="Arial" panose="020B0604020202020204" pitchFamily="34" charset="0"/>
                        </a:rPr>
                        <a:t>23</a:t>
                      </a:r>
                    </a:p>
                  </a:txBody>
                  <a:tcPr marL="9525" marR="9525" marT="9525" marB="0" anchor="ctr">
                    <a:lnL>
                      <a:noFill/>
                    </a:lnL>
                    <a:lnR>
                      <a:noFill/>
                    </a:lnR>
                    <a:lnT w="3175" cap="flat" cmpd="sng" algn="ctr">
                      <a:solidFill>
                        <a:schemeClr val="tx2"/>
                      </a:solidFill>
                      <a:prstDash val="sysDash"/>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l" fontAlgn="ctr"/>
                      <a:r>
                        <a:rPr lang="pt-BR" sz="800" b="0" i="0" u="none" strike="noStrike" noProof="0" dirty="0">
                          <a:solidFill>
                            <a:schemeClr val="tx1"/>
                          </a:solidFill>
                          <a:effectLst/>
                          <a:latin typeface="Arial" panose="020B0604020202020204" pitchFamily="34" charset="0"/>
                        </a:rPr>
                        <a:t>Agudos</a:t>
                      </a:r>
                    </a:p>
                  </a:txBody>
                  <a:tcPr marL="9525" marR="9525" marT="9525" marB="0" anchor="ctr">
                    <a:lnL>
                      <a:noFill/>
                    </a:lnL>
                    <a:lnR>
                      <a:noFill/>
                    </a:lnR>
                    <a:lnT w="3175" cap="flat" cmpd="sng" algn="ctr">
                      <a:solidFill>
                        <a:schemeClr val="tx2"/>
                      </a:solidFill>
                      <a:prstDash val="sysDash"/>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1</a:t>
                      </a:r>
                    </a:p>
                  </a:txBody>
                  <a:tcPr marL="9525" marR="9525" marT="9525" marB="0" anchor="ctr">
                    <a:lnL>
                      <a:noFill/>
                    </a:lnL>
                    <a:lnR>
                      <a:noFill/>
                    </a:lnR>
                    <a:lnT w="3175" cap="flat" cmpd="sng" algn="ctr">
                      <a:solidFill>
                        <a:schemeClr val="tx2"/>
                      </a:solidFill>
                      <a:prstDash val="sysDash"/>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SP</a:t>
                      </a:r>
                    </a:p>
                  </a:txBody>
                  <a:tcPr marL="9525" marR="9525" marT="9525" marB="0" anchor="ctr">
                    <a:lnL>
                      <a:noFill/>
                    </a:lnL>
                    <a:lnR>
                      <a:noFill/>
                    </a:lnR>
                    <a:lnT w="3175" cap="flat" cmpd="sng" algn="ctr">
                      <a:solidFill>
                        <a:schemeClr val="tx2"/>
                      </a:solidFill>
                      <a:prstDash val="sysDash"/>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fontAlgn="ctr"/>
                      <a:r>
                        <a:rPr lang="en-US" sz="800" b="0" i="0" u="none" strike="noStrike" noProof="0" dirty="0">
                          <a:solidFill>
                            <a:schemeClr val="tx1"/>
                          </a:solidFill>
                          <a:effectLst/>
                          <a:latin typeface="Arial" panose="020B0604020202020204" pitchFamily="34" charset="0"/>
                        </a:rPr>
                        <a:t>CPFL</a:t>
                      </a: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3175" cap="flat" cmpd="sng" algn="ctr">
                      <a:solidFill>
                        <a:schemeClr val="tx2"/>
                      </a:solidFill>
                      <a:prstDash val="sysDash"/>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jul-23</a:t>
                      </a:r>
                    </a:p>
                  </a:txBody>
                  <a:tcPr marL="9525" marR="9525" marT="9525" marB="0" anchor="ctr">
                    <a:lnL>
                      <a:noFill/>
                    </a:lnL>
                    <a:lnR>
                      <a:noFill/>
                    </a:lnR>
                    <a:lnT w="3175" cap="flat" cmpd="sng" algn="ctr">
                      <a:solidFill>
                        <a:schemeClr val="tx2"/>
                      </a:solidFill>
                      <a:prstDash val="sysDash"/>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fontAlgn="ctr"/>
                      <a:r>
                        <a:rPr lang="pt-BR" sz="800" b="0" i="0" u="none" strike="noStrike" noProof="0" dirty="0">
                          <a:solidFill>
                            <a:schemeClr val="tx1"/>
                          </a:solidFill>
                          <a:effectLst/>
                          <a:latin typeface="Arial" panose="020B0604020202020204" pitchFamily="34" charset="0"/>
                        </a:rPr>
                        <a:t>0,53</a:t>
                      </a:r>
                    </a:p>
                  </a:txBody>
                  <a:tcPr marL="9525" marR="9525" marT="9525" marB="0" anchor="ctr">
                    <a:lnL>
                      <a:noFill/>
                    </a:lnL>
                    <a:lnR>
                      <a:noFill/>
                    </a:lnR>
                    <a:lnT w="3175" cap="flat" cmpd="sng" algn="ctr">
                      <a:solidFill>
                        <a:schemeClr val="tx2"/>
                      </a:solidFill>
                      <a:prstDash val="sysDash"/>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408954675"/>
                  </a:ext>
                </a:extLst>
              </a:tr>
              <a:tr h="174669">
                <a:tc>
                  <a:txBody>
                    <a:bodyPr/>
                    <a:lstStyle/>
                    <a:p>
                      <a:pPr algn="ctr" fontAlgn="b"/>
                      <a:endParaRPr lang="pt-BR" sz="800" b="1" i="0" u="none" strike="noStrike" noProof="0"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l" fontAlgn="ctr"/>
                      <a:r>
                        <a:rPr lang="pt-BR" sz="900" b="1" i="0" u="none" strike="noStrike" noProof="0" dirty="0">
                          <a:solidFill>
                            <a:schemeClr val="tx1"/>
                          </a:solidFill>
                          <a:effectLst/>
                          <a:latin typeface="Arial" panose="020B0604020202020204" pitchFamily="34" charset="0"/>
                        </a:rPr>
                        <a:t>(=) Total</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r>
                        <a:rPr lang="pt-BR" sz="900" b="1" i="0" u="none" strike="noStrike" noProof="0" dirty="0">
                          <a:solidFill>
                            <a:schemeClr val="tx1"/>
                          </a:solidFill>
                          <a:effectLst/>
                          <a:latin typeface="Arial" panose="020B0604020202020204" pitchFamily="34" charset="0"/>
                        </a:rPr>
                        <a:t>23</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endParaRPr lang="pt-BR" sz="800" b="1" i="0" u="none" strike="noStrike" noProof="0" dirty="0">
                        <a:solidFill>
                          <a:schemeClr val="tx1"/>
                        </a:solidFill>
                        <a:effectLst/>
                        <a:latin typeface="Arial" panose="020B0604020202020204" pitchFamily="34" charset="0"/>
                      </a:endParaRP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endParaRPr lang="pt-BR" sz="800" b="1" i="0" u="none" strike="noStrike" noProof="0" dirty="0">
                        <a:solidFill>
                          <a:schemeClr val="tx1"/>
                        </a:solidFill>
                        <a:effectLst/>
                        <a:latin typeface="Arial" panose="020B0604020202020204" pitchFamily="34" charset="0"/>
                      </a:endParaRP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algn="ctr" fontAlgn="ctr"/>
                      <a:endParaRPr lang="pt-BR" sz="800" b="0" i="0" u="none" strike="noStrike" noProof="0" dirty="0">
                        <a:solidFill>
                          <a:schemeClr val="tx1"/>
                        </a:solidFill>
                        <a:effectLst/>
                        <a:latin typeface="Arial" panose="020B0604020202020204" pitchFamily="34" charset="0"/>
                      </a:endParaRP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tc>
                  <a:txBody>
                    <a:bodyPr/>
                    <a:lstStyle/>
                    <a:p>
                      <a:pPr marL="0" algn="ctr" defTabSz="914400" rtl="0" eaLnBrk="1" fontAlgn="ctr" latinLnBrk="0" hangingPunct="1"/>
                      <a:r>
                        <a:rPr lang="pt-BR" sz="900" b="1" i="0" u="none" strike="noStrike" kern="1200" noProof="0" dirty="0">
                          <a:solidFill>
                            <a:schemeClr val="bg1"/>
                          </a:solidFill>
                          <a:effectLst/>
                          <a:latin typeface="Arial" panose="020B0604020202020204" pitchFamily="34" charset="0"/>
                          <a:ea typeface="+mn-ea"/>
                          <a:cs typeface="+mn-cs"/>
                        </a:rPr>
                        <a:t>33,90</a:t>
                      </a:r>
                    </a:p>
                  </a:txBody>
                  <a:tcPr marL="9525" marR="9525" marT="9525" marB="0" anchor="ctr">
                    <a:lnL>
                      <a:noFill/>
                    </a:lnL>
                    <a:lnR>
                      <a:noFill/>
                    </a:lnR>
                    <a:lnT w="12700" cap="flat" cmpd="sng" algn="ctr">
                      <a:solidFill>
                        <a:schemeClr val="accent2"/>
                      </a:solidFill>
                      <a:prstDash val="solid"/>
                      <a:round/>
                      <a:headEnd type="none" w="med" len="med"/>
                      <a:tailEnd type="none" w="med" len="med"/>
                    </a:lnT>
                    <a:lnB w="3175"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53169102"/>
                  </a:ext>
                </a:extLst>
              </a:tr>
            </a:tbl>
          </a:graphicData>
        </a:graphic>
      </p:graphicFrame>
      <p:sp>
        <p:nvSpPr>
          <p:cNvPr id="112" name="Freeform 127">
            <a:extLst>
              <a:ext uri="{FF2B5EF4-FFF2-40B4-BE49-F238E27FC236}">
                <a16:creationId xmlns:a16="http://schemas.microsoft.com/office/drawing/2014/main" id="{465E90C7-B846-3F33-FC67-0036B5A52C2D}"/>
              </a:ext>
            </a:extLst>
          </p:cNvPr>
          <p:cNvSpPr>
            <a:spLocks/>
          </p:cNvSpPr>
          <p:nvPr/>
        </p:nvSpPr>
        <p:spPr bwMode="auto">
          <a:xfrm>
            <a:off x="2325494" y="3568365"/>
            <a:ext cx="2158350" cy="1699853"/>
          </a:xfrm>
          <a:custGeom>
            <a:avLst/>
            <a:gdLst>
              <a:gd name="T0" fmla="*/ 0 w 179"/>
              <a:gd name="T1" fmla="*/ 32813589 h 141"/>
              <a:gd name="T2" fmla="*/ 1811165 w 179"/>
              <a:gd name="T3" fmla="*/ 27840313 h 141"/>
              <a:gd name="T4" fmla="*/ 8588316 w 179"/>
              <a:gd name="T5" fmla="*/ 24599176 h 141"/>
              <a:gd name="T6" fmla="*/ 11772528 w 179"/>
              <a:gd name="T7" fmla="*/ 22426870 h 141"/>
              <a:gd name="T8" fmla="*/ 18198486 w 179"/>
              <a:gd name="T9" fmla="*/ 24599176 h 141"/>
              <a:gd name="T10" fmla="*/ 21808716 w 179"/>
              <a:gd name="T11" fmla="*/ 18896695 h 141"/>
              <a:gd name="T12" fmla="*/ 20009522 w 179"/>
              <a:gd name="T13" fmla="*/ 17450554 h 141"/>
              <a:gd name="T14" fmla="*/ 21808716 w 179"/>
              <a:gd name="T15" fmla="*/ 10679286 h 141"/>
              <a:gd name="T16" fmla="*/ 24260413 w 179"/>
              <a:gd name="T17" fmla="*/ 6420126 h 141"/>
              <a:gd name="T18" fmla="*/ 24260413 w 179"/>
              <a:gd name="T19" fmla="*/ 3182037 h 141"/>
              <a:gd name="T20" fmla="*/ 25708134 w 179"/>
              <a:gd name="T21" fmla="*/ 1809229 h 141"/>
              <a:gd name="T22" fmla="*/ 29241389 w 179"/>
              <a:gd name="T23" fmla="*/ 3182037 h 141"/>
              <a:gd name="T24" fmla="*/ 30689248 w 179"/>
              <a:gd name="T25" fmla="*/ 3182037 h 141"/>
              <a:gd name="T26" fmla="*/ 40721803 w 179"/>
              <a:gd name="T27" fmla="*/ 0 h 141"/>
              <a:gd name="T28" fmla="*/ 42461771 w 179"/>
              <a:gd name="T29" fmla="*/ 3182037 h 141"/>
              <a:gd name="T30" fmla="*/ 43906605 w 179"/>
              <a:gd name="T31" fmla="*/ 1809229 h 141"/>
              <a:gd name="T32" fmla="*/ 50698142 w 179"/>
              <a:gd name="T33" fmla="*/ 4976307 h 141"/>
              <a:gd name="T34" fmla="*/ 55679138 w 179"/>
              <a:gd name="T35" fmla="*/ 7863355 h 141"/>
              <a:gd name="T36" fmla="*/ 62104968 w 179"/>
              <a:gd name="T37" fmla="*/ 12110548 h 141"/>
              <a:gd name="T38" fmla="*/ 63918554 w 179"/>
              <a:gd name="T39" fmla="*/ 13919801 h 141"/>
              <a:gd name="T40" fmla="*/ 58923161 w 179"/>
              <a:gd name="T41" fmla="*/ 17101837 h 141"/>
              <a:gd name="T42" fmla="*/ 60734296 w 179"/>
              <a:gd name="T43" fmla="*/ 20339919 h 141"/>
              <a:gd name="T44" fmla="*/ 55679138 w 179"/>
              <a:gd name="T45" fmla="*/ 22426870 h 141"/>
              <a:gd name="T46" fmla="*/ 53942165 w 179"/>
              <a:gd name="T47" fmla="*/ 34552391 h 141"/>
              <a:gd name="T48" fmla="*/ 50698142 w 179"/>
              <a:gd name="T49" fmla="*/ 36346656 h 141"/>
              <a:gd name="T50" fmla="*/ 48520786 w 179"/>
              <a:gd name="T51" fmla="*/ 40679957 h 141"/>
              <a:gd name="T52" fmla="*/ 42461771 w 179"/>
              <a:gd name="T53" fmla="*/ 45290289 h 141"/>
              <a:gd name="T54" fmla="*/ 34295993 w 179"/>
              <a:gd name="T55" fmla="*/ 46733958 h 141"/>
              <a:gd name="T56" fmla="*/ 29241389 w 179"/>
              <a:gd name="T57" fmla="*/ 48472167 h 141"/>
              <a:gd name="T58" fmla="*/ 25708134 w 179"/>
              <a:gd name="T59" fmla="*/ 50267163 h 141"/>
              <a:gd name="T60" fmla="*/ 24260413 w 179"/>
              <a:gd name="T61" fmla="*/ 47100076 h 141"/>
              <a:gd name="T62" fmla="*/ 23911990 w 179"/>
              <a:gd name="T63" fmla="*/ 42049646 h 141"/>
              <a:gd name="T64" fmla="*/ 21442376 w 179"/>
              <a:gd name="T65" fmla="*/ 40679957 h 141"/>
              <a:gd name="T66" fmla="*/ 20360842 w 179"/>
              <a:gd name="T67" fmla="*/ 32813589 h 141"/>
              <a:gd name="T68" fmla="*/ 12138849 w 179"/>
              <a:gd name="T69" fmla="*/ 34259849 h 141"/>
              <a:gd name="T70" fmla="*/ 5347299 w 179"/>
              <a:gd name="T71" fmla="*/ 32813589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9"/>
              <a:gd name="T109" fmla="*/ 0 h 141"/>
              <a:gd name="T110" fmla="*/ 179 w 179"/>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9" h="141">
                <a:moveTo>
                  <a:pt x="10" y="87"/>
                </a:moveTo>
                <a:lnTo>
                  <a:pt x="0" y="92"/>
                </a:lnTo>
                <a:lnTo>
                  <a:pt x="1" y="83"/>
                </a:lnTo>
                <a:lnTo>
                  <a:pt x="5" y="78"/>
                </a:lnTo>
                <a:lnTo>
                  <a:pt x="10" y="69"/>
                </a:lnTo>
                <a:lnTo>
                  <a:pt x="24" y="69"/>
                </a:lnTo>
                <a:lnTo>
                  <a:pt x="28" y="69"/>
                </a:lnTo>
                <a:lnTo>
                  <a:pt x="33" y="63"/>
                </a:lnTo>
                <a:lnTo>
                  <a:pt x="43" y="69"/>
                </a:lnTo>
                <a:lnTo>
                  <a:pt x="51" y="69"/>
                </a:lnTo>
                <a:lnTo>
                  <a:pt x="61" y="58"/>
                </a:lnTo>
                <a:lnTo>
                  <a:pt x="61" y="53"/>
                </a:lnTo>
                <a:lnTo>
                  <a:pt x="56" y="53"/>
                </a:lnTo>
                <a:lnTo>
                  <a:pt x="56" y="49"/>
                </a:lnTo>
                <a:lnTo>
                  <a:pt x="61" y="44"/>
                </a:lnTo>
                <a:cubicBezTo>
                  <a:pt x="61" y="40"/>
                  <a:pt x="61" y="35"/>
                  <a:pt x="61" y="30"/>
                </a:cubicBezTo>
                <a:lnTo>
                  <a:pt x="68" y="23"/>
                </a:lnTo>
                <a:lnTo>
                  <a:pt x="68" y="18"/>
                </a:lnTo>
                <a:lnTo>
                  <a:pt x="63" y="14"/>
                </a:lnTo>
                <a:lnTo>
                  <a:pt x="68" y="9"/>
                </a:lnTo>
                <a:lnTo>
                  <a:pt x="72" y="9"/>
                </a:lnTo>
                <a:lnTo>
                  <a:pt x="72" y="5"/>
                </a:lnTo>
                <a:lnTo>
                  <a:pt x="77" y="9"/>
                </a:lnTo>
                <a:lnTo>
                  <a:pt x="82" y="9"/>
                </a:lnTo>
                <a:lnTo>
                  <a:pt x="84" y="9"/>
                </a:lnTo>
                <a:lnTo>
                  <a:pt x="86" y="9"/>
                </a:lnTo>
                <a:lnTo>
                  <a:pt x="105" y="0"/>
                </a:lnTo>
                <a:lnTo>
                  <a:pt x="114" y="0"/>
                </a:lnTo>
                <a:lnTo>
                  <a:pt x="114" y="5"/>
                </a:lnTo>
                <a:lnTo>
                  <a:pt x="119" y="9"/>
                </a:lnTo>
                <a:lnTo>
                  <a:pt x="123" y="9"/>
                </a:lnTo>
                <a:lnTo>
                  <a:pt x="123" y="5"/>
                </a:lnTo>
                <a:lnTo>
                  <a:pt x="133" y="9"/>
                </a:lnTo>
                <a:lnTo>
                  <a:pt x="142" y="14"/>
                </a:lnTo>
                <a:lnTo>
                  <a:pt x="151" y="14"/>
                </a:lnTo>
                <a:lnTo>
                  <a:pt x="156" y="22"/>
                </a:lnTo>
                <a:lnTo>
                  <a:pt x="170" y="29"/>
                </a:lnTo>
                <a:lnTo>
                  <a:pt x="174" y="34"/>
                </a:lnTo>
                <a:lnTo>
                  <a:pt x="179" y="34"/>
                </a:lnTo>
                <a:lnTo>
                  <a:pt x="179" y="39"/>
                </a:lnTo>
                <a:lnTo>
                  <a:pt x="175" y="38"/>
                </a:lnTo>
                <a:lnTo>
                  <a:pt x="165" y="48"/>
                </a:lnTo>
                <a:lnTo>
                  <a:pt x="165" y="52"/>
                </a:lnTo>
                <a:lnTo>
                  <a:pt x="170" y="57"/>
                </a:lnTo>
                <a:lnTo>
                  <a:pt x="170" y="62"/>
                </a:lnTo>
                <a:lnTo>
                  <a:pt x="156" y="63"/>
                </a:lnTo>
                <a:lnTo>
                  <a:pt x="155" y="89"/>
                </a:lnTo>
                <a:lnTo>
                  <a:pt x="151" y="97"/>
                </a:lnTo>
                <a:lnTo>
                  <a:pt x="147" y="97"/>
                </a:lnTo>
                <a:lnTo>
                  <a:pt x="142" y="102"/>
                </a:lnTo>
                <a:lnTo>
                  <a:pt x="141" y="108"/>
                </a:lnTo>
                <a:lnTo>
                  <a:pt x="136" y="114"/>
                </a:lnTo>
                <a:lnTo>
                  <a:pt x="132" y="122"/>
                </a:lnTo>
                <a:lnTo>
                  <a:pt x="119" y="127"/>
                </a:lnTo>
                <a:lnTo>
                  <a:pt x="109" y="127"/>
                </a:lnTo>
                <a:lnTo>
                  <a:pt x="96" y="131"/>
                </a:lnTo>
                <a:lnTo>
                  <a:pt x="91" y="136"/>
                </a:lnTo>
                <a:lnTo>
                  <a:pt x="82" y="136"/>
                </a:lnTo>
                <a:lnTo>
                  <a:pt x="77" y="141"/>
                </a:lnTo>
                <a:lnTo>
                  <a:pt x="72" y="141"/>
                </a:lnTo>
                <a:lnTo>
                  <a:pt x="72" y="136"/>
                </a:lnTo>
                <a:lnTo>
                  <a:pt x="68" y="132"/>
                </a:lnTo>
                <a:lnTo>
                  <a:pt x="63" y="127"/>
                </a:lnTo>
                <a:lnTo>
                  <a:pt x="67" y="118"/>
                </a:lnTo>
                <a:lnTo>
                  <a:pt x="63" y="118"/>
                </a:lnTo>
                <a:lnTo>
                  <a:pt x="60" y="114"/>
                </a:lnTo>
                <a:lnTo>
                  <a:pt x="61" y="96"/>
                </a:lnTo>
                <a:lnTo>
                  <a:pt x="57" y="92"/>
                </a:lnTo>
                <a:lnTo>
                  <a:pt x="38" y="92"/>
                </a:lnTo>
                <a:lnTo>
                  <a:pt x="34" y="96"/>
                </a:lnTo>
                <a:lnTo>
                  <a:pt x="29" y="92"/>
                </a:lnTo>
                <a:lnTo>
                  <a:pt x="15" y="92"/>
                </a:lnTo>
                <a:lnTo>
                  <a:pt x="10" y="87"/>
                </a:lnTo>
              </a:path>
            </a:pathLst>
          </a:custGeom>
          <a:gradFill>
            <a:gsLst>
              <a:gs pos="0">
                <a:schemeClr val="accent5">
                  <a:lumMod val="20000"/>
                  <a:lumOff val="80000"/>
                </a:schemeClr>
              </a:gs>
              <a:gs pos="52300">
                <a:srgbClr val="FCEDD0"/>
              </a:gs>
              <a:gs pos="100000">
                <a:schemeClr val="accent5">
                  <a:lumMod val="20000"/>
                  <a:lumOff val="80000"/>
                  <a:alpha val="0"/>
                </a:schemeClr>
              </a:gs>
            </a:gsLst>
            <a:lin ang="5400000" scaled="1"/>
          </a:gradFill>
          <a:ln w="9525">
            <a:solidFill>
              <a:sysClr val="window" lastClr="FFFFFF"/>
            </a:solidFill>
            <a:round/>
            <a:headEnd/>
            <a:tailEnd/>
          </a:ln>
        </p:spPr>
        <p:txBody>
          <a:bodyPr/>
          <a:lstStyle/>
          <a:p>
            <a:pPr algn="ctr" defTabSz="1071171">
              <a:lnSpc>
                <a:spcPct val="95000"/>
              </a:lnSpc>
              <a:buClr>
                <a:srgbClr val="FFFFFF"/>
              </a:buClr>
              <a:defRPr/>
            </a:pPr>
            <a:endParaRPr lang="pt-BR" sz="900" kern="0" dirty="0">
              <a:solidFill>
                <a:srgbClr val="404040"/>
              </a:solidFill>
            </a:endParaRPr>
          </a:p>
        </p:txBody>
      </p:sp>
      <p:sp>
        <p:nvSpPr>
          <p:cNvPr id="114" name="object 17">
            <a:extLst>
              <a:ext uri="{FF2B5EF4-FFF2-40B4-BE49-F238E27FC236}">
                <a16:creationId xmlns:a16="http://schemas.microsoft.com/office/drawing/2014/main" id="{9860BB60-692E-E5B3-12C0-D28117A3F8BA}"/>
              </a:ext>
            </a:extLst>
          </p:cNvPr>
          <p:cNvSpPr txBox="1"/>
          <p:nvPr/>
        </p:nvSpPr>
        <p:spPr>
          <a:xfrm>
            <a:off x="3550998" y="4768517"/>
            <a:ext cx="402903" cy="102832"/>
          </a:xfrm>
          <a:prstGeom prst="rect">
            <a:avLst/>
          </a:prstGeom>
        </p:spPr>
        <p:txBody>
          <a:bodyPr vert="horz" wrap="square" lIns="0" tIns="10397" rIns="0" bIns="0" rtlCol="0">
            <a:spAutoFit/>
          </a:bodyPr>
          <a:lstStyle/>
          <a:p>
            <a:pPr marL="7701">
              <a:spcBef>
                <a:spcPts val="82"/>
              </a:spcBef>
            </a:pPr>
            <a:r>
              <a:rPr lang="pt-BR" sz="600" dirty="0">
                <a:latin typeface="+mj-lt"/>
                <a:cs typeface="Exo 2"/>
              </a:rPr>
              <a:t>Lavras</a:t>
            </a:r>
          </a:p>
        </p:txBody>
      </p:sp>
      <p:sp>
        <p:nvSpPr>
          <p:cNvPr id="115" name="object 18">
            <a:extLst>
              <a:ext uri="{FF2B5EF4-FFF2-40B4-BE49-F238E27FC236}">
                <a16:creationId xmlns:a16="http://schemas.microsoft.com/office/drawing/2014/main" id="{CD00A2B8-B62D-A1F1-7C91-C470969F0851}"/>
              </a:ext>
            </a:extLst>
          </p:cNvPr>
          <p:cNvSpPr txBox="1"/>
          <p:nvPr/>
        </p:nvSpPr>
        <p:spPr>
          <a:xfrm>
            <a:off x="2690683" y="4535465"/>
            <a:ext cx="418200" cy="102832"/>
          </a:xfrm>
          <a:prstGeom prst="rect">
            <a:avLst/>
          </a:prstGeom>
        </p:spPr>
        <p:txBody>
          <a:bodyPr vert="horz" wrap="square" lIns="0" tIns="10397" rIns="0" bIns="0" rtlCol="0">
            <a:spAutoFit/>
          </a:bodyPr>
          <a:lstStyle/>
          <a:p>
            <a:pPr marL="7701">
              <a:spcBef>
                <a:spcPts val="82"/>
              </a:spcBef>
            </a:pPr>
            <a:r>
              <a:rPr lang="pt-BR" sz="600" dirty="0" err="1">
                <a:latin typeface="+mj-lt"/>
                <a:cs typeface="Exo 2"/>
              </a:rPr>
              <a:t>Iguatama</a:t>
            </a:r>
            <a:endParaRPr lang="pt-BR" sz="600" dirty="0">
              <a:latin typeface="+mj-lt"/>
              <a:cs typeface="Exo 2"/>
            </a:endParaRPr>
          </a:p>
        </p:txBody>
      </p:sp>
      <p:sp>
        <p:nvSpPr>
          <p:cNvPr id="117" name="object 20">
            <a:extLst>
              <a:ext uri="{FF2B5EF4-FFF2-40B4-BE49-F238E27FC236}">
                <a16:creationId xmlns:a16="http://schemas.microsoft.com/office/drawing/2014/main" id="{67F538CE-4EA0-1D38-BD3F-995A8A28E791}"/>
              </a:ext>
            </a:extLst>
          </p:cNvPr>
          <p:cNvSpPr txBox="1"/>
          <p:nvPr/>
        </p:nvSpPr>
        <p:spPr>
          <a:xfrm>
            <a:off x="2699590" y="4097871"/>
            <a:ext cx="342363" cy="99715"/>
          </a:xfrm>
          <a:prstGeom prst="rect">
            <a:avLst/>
          </a:prstGeom>
        </p:spPr>
        <p:txBody>
          <a:bodyPr vert="horz" wrap="square" lIns="0" tIns="0" rIns="0" bIns="0" rtlCol="0" anchor="ctr">
            <a:noAutofit/>
          </a:bodyPr>
          <a:lstStyle/>
          <a:p>
            <a:pPr marL="7701">
              <a:spcBef>
                <a:spcPts val="1058"/>
              </a:spcBef>
            </a:pPr>
            <a:r>
              <a:rPr lang="pt-BR" sz="600" dirty="0">
                <a:latin typeface="+mj-lt"/>
                <a:cs typeface="Exo 2"/>
              </a:rPr>
              <a:t>Salitre</a:t>
            </a:r>
          </a:p>
        </p:txBody>
      </p:sp>
      <p:sp>
        <p:nvSpPr>
          <p:cNvPr id="119" name="object 23">
            <a:extLst>
              <a:ext uri="{FF2B5EF4-FFF2-40B4-BE49-F238E27FC236}">
                <a16:creationId xmlns:a16="http://schemas.microsoft.com/office/drawing/2014/main" id="{C6B4DC5C-3FD8-F6B2-DD19-E7C64684C8A7}"/>
              </a:ext>
            </a:extLst>
          </p:cNvPr>
          <p:cNvSpPr txBox="1"/>
          <p:nvPr/>
        </p:nvSpPr>
        <p:spPr>
          <a:xfrm>
            <a:off x="3413928" y="4745519"/>
            <a:ext cx="45000" cy="101275"/>
          </a:xfrm>
          <a:prstGeom prst="rect">
            <a:avLst/>
          </a:prstGeom>
        </p:spPr>
        <p:txBody>
          <a:bodyPr vert="horz" wrap="square" lIns="0" tIns="8856" rIns="0" bIns="0" rtlCol="0">
            <a:spAutoFit/>
          </a:bodyPr>
          <a:lstStyle/>
          <a:p>
            <a:pPr marL="7701">
              <a:spcBef>
                <a:spcPts val="69"/>
              </a:spcBef>
            </a:pPr>
            <a:r>
              <a:rPr lang="pt-BR" sz="600" dirty="0">
                <a:latin typeface="+mj-lt"/>
                <a:cs typeface="Exo 2"/>
              </a:rPr>
              <a:t>2</a:t>
            </a:r>
          </a:p>
        </p:txBody>
      </p:sp>
      <p:sp>
        <p:nvSpPr>
          <p:cNvPr id="121" name="object 25">
            <a:extLst>
              <a:ext uri="{FF2B5EF4-FFF2-40B4-BE49-F238E27FC236}">
                <a16:creationId xmlns:a16="http://schemas.microsoft.com/office/drawing/2014/main" id="{AAD68F31-8B0F-F7CC-4AC9-B56F823E2668}"/>
              </a:ext>
            </a:extLst>
          </p:cNvPr>
          <p:cNvSpPr txBox="1"/>
          <p:nvPr/>
        </p:nvSpPr>
        <p:spPr>
          <a:xfrm>
            <a:off x="3182932" y="4536826"/>
            <a:ext cx="33348" cy="101275"/>
          </a:xfrm>
          <a:prstGeom prst="rect">
            <a:avLst/>
          </a:prstGeom>
        </p:spPr>
        <p:txBody>
          <a:bodyPr vert="horz" wrap="square" lIns="0" tIns="8856" rIns="0" bIns="0" rtlCol="0">
            <a:spAutoFit/>
          </a:bodyPr>
          <a:lstStyle/>
          <a:p>
            <a:pPr marL="7701">
              <a:spcBef>
                <a:spcPts val="69"/>
              </a:spcBef>
            </a:pPr>
            <a:r>
              <a:rPr lang="pt-BR" sz="600" dirty="0">
                <a:latin typeface="+mj-lt"/>
                <a:cs typeface="Exo 2"/>
              </a:rPr>
              <a:t>1</a:t>
            </a:r>
          </a:p>
        </p:txBody>
      </p:sp>
      <p:grpSp>
        <p:nvGrpSpPr>
          <p:cNvPr id="132" name="Group 131">
            <a:extLst>
              <a:ext uri="{FF2B5EF4-FFF2-40B4-BE49-F238E27FC236}">
                <a16:creationId xmlns:a16="http://schemas.microsoft.com/office/drawing/2014/main" id="{E4BA490E-6EB2-507F-9769-5ECBBECFD223}"/>
              </a:ext>
            </a:extLst>
          </p:cNvPr>
          <p:cNvGrpSpPr/>
          <p:nvPr/>
        </p:nvGrpSpPr>
        <p:grpSpPr>
          <a:xfrm>
            <a:off x="2885543" y="4270795"/>
            <a:ext cx="129573" cy="129573"/>
            <a:chOff x="6319769" y="2797239"/>
            <a:chExt cx="365882" cy="365882"/>
          </a:xfrm>
          <a:solidFill>
            <a:schemeClr val="accent2"/>
          </a:solidFill>
        </p:grpSpPr>
        <p:sp>
          <p:nvSpPr>
            <p:cNvPr id="165" name="Teardrop 164">
              <a:extLst>
                <a:ext uri="{FF2B5EF4-FFF2-40B4-BE49-F238E27FC236}">
                  <a16:creationId xmlns:a16="http://schemas.microsoft.com/office/drawing/2014/main" id="{17125203-714E-3A65-6783-9EF088FD380B}"/>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66" name="Rectangle 165">
              <a:extLst>
                <a:ext uri="{FF2B5EF4-FFF2-40B4-BE49-F238E27FC236}">
                  <a16:creationId xmlns:a16="http://schemas.microsoft.com/office/drawing/2014/main" id="{B00D4DF8-46BB-8A7A-3765-2C3AA0685862}"/>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grpSp>
        <p:nvGrpSpPr>
          <p:cNvPr id="133" name="Group 132">
            <a:extLst>
              <a:ext uri="{FF2B5EF4-FFF2-40B4-BE49-F238E27FC236}">
                <a16:creationId xmlns:a16="http://schemas.microsoft.com/office/drawing/2014/main" id="{BB907B32-4FC4-CF88-EB61-9881B62DADAB}"/>
              </a:ext>
            </a:extLst>
          </p:cNvPr>
          <p:cNvGrpSpPr/>
          <p:nvPr/>
        </p:nvGrpSpPr>
        <p:grpSpPr>
          <a:xfrm>
            <a:off x="3143132" y="4518570"/>
            <a:ext cx="129573" cy="129573"/>
            <a:chOff x="6319769" y="2797239"/>
            <a:chExt cx="365882" cy="365882"/>
          </a:xfrm>
          <a:solidFill>
            <a:schemeClr val="accent2"/>
          </a:solidFill>
        </p:grpSpPr>
        <p:sp>
          <p:nvSpPr>
            <p:cNvPr id="163" name="Teardrop 162">
              <a:extLst>
                <a:ext uri="{FF2B5EF4-FFF2-40B4-BE49-F238E27FC236}">
                  <a16:creationId xmlns:a16="http://schemas.microsoft.com/office/drawing/2014/main" id="{393436F4-586E-0492-67E3-9CD67AB90B27}"/>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64" name="Rectangle 163">
              <a:extLst>
                <a:ext uri="{FF2B5EF4-FFF2-40B4-BE49-F238E27FC236}">
                  <a16:creationId xmlns:a16="http://schemas.microsoft.com/office/drawing/2014/main" id="{832EAFC9-B27A-2D4B-228F-21A007D228A6}"/>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grpSp>
        <p:nvGrpSpPr>
          <p:cNvPr id="135" name="Group 134">
            <a:extLst>
              <a:ext uri="{FF2B5EF4-FFF2-40B4-BE49-F238E27FC236}">
                <a16:creationId xmlns:a16="http://schemas.microsoft.com/office/drawing/2014/main" id="{A04B6127-1718-44ED-0798-3D06AECB7065}"/>
              </a:ext>
            </a:extLst>
          </p:cNvPr>
          <p:cNvGrpSpPr/>
          <p:nvPr/>
        </p:nvGrpSpPr>
        <p:grpSpPr>
          <a:xfrm>
            <a:off x="3372182" y="4723864"/>
            <a:ext cx="129573" cy="129573"/>
            <a:chOff x="6319769" y="2797239"/>
            <a:chExt cx="365882" cy="365882"/>
          </a:xfrm>
          <a:solidFill>
            <a:schemeClr val="accent2"/>
          </a:solidFill>
        </p:grpSpPr>
        <p:sp>
          <p:nvSpPr>
            <p:cNvPr id="159" name="Teardrop 158">
              <a:extLst>
                <a:ext uri="{FF2B5EF4-FFF2-40B4-BE49-F238E27FC236}">
                  <a16:creationId xmlns:a16="http://schemas.microsoft.com/office/drawing/2014/main" id="{3B00F26D-46C8-C00B-4353-9828A4F97D61}"/>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60" name="Rectangle 159">
              <a:extLst>
                <a:ext uri="{FF2B5EF4-FFF2-40B4-BE49-F238E27FC236}">
                  <a16:creationId xmlns:a16="http://schemas.microsoft.com/office/drawing/2014/main" id="{64D0E219-1B72-A11F-B6F3-43D66B0C4F48}"/>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sp>
        <p:nvSpPr>
          <p:cNvPr id="141" name="object 16">
            <a:extLst>
              <a:ext uri="{FF2B5EF4-FFF2-40B4-BE49-F238E27FC236}">
                <a16:creationId xmlns:a16="http://schemas.microsoft.com/office/drawing/2014/main" id="{4BADB6AE-74F6-A800-BDCF-3CDF65B438CA}"/>
              </a:ext>
            </a:extLst>
          </p:cNvPr>
          <p:cNvSpPr txBox="1"/>
          <p:nvPr/>
        </p:nvSpPr>
        <p:spPr>
          <a:xfrm>
            <a:off x="3725154" y="4495880"/>
            <a:ext cx="479618" cy="102832"/>
          </a:xfrm>
          <a:prstGeom prst="rect">
            <a:avLst/>
          </a:prstGeom>
        </p:spPr>
        <p:txBody>
          <a:bodyPr vert="horz" wrap="square" lIns="0" tIns="10397" rIns="0" bIns="0" rtlCol="0">
            <a:spAutoFit/>
          </a:bodyPr>
          <a:lstStyle/>
          <a:p>
            <a:pPr marL="7701">
              <a:spcBef>
                <a:spcPts val="82"/>
              </a:spcBef>
            </a:pPr>
            <a:r>
              <a:rPr lang="pt-BR" sz="600" dirty="0">
                <a:latin typeface="+mj-lt"/>
                <a:cs typeface="Exo 2"/>
              </a:rPr>
              <a:t>Itatiaiuçu</a:t>
            </a:r>
          </a:p>
        </p:txBody>
      </p:sp>
      <p:grpSp>
        <p:nvGrpSpPr>
          <p:cNvPr id="142" name="Group 141">
            <a:extLst>
              <a:ext uri="{FF2B5EF4-FFF2-40B4-BE49-F238E27FC236}">
                <a16:creationId xmlns:a16="http://schemas.microsoft.com/office/drawing/2014/main" id="{8424F073-A189-0D13-A437-D27D443B64F3}"/>
              </a:ext>
            </a:extLst>
          </p:cNvPr>
          <p:cNvGrpSpPr/>
          <p:nvPr/>
        </p:nvGrpSpPr>
        <p:grpSpPr>
          <a:xfrm>
            <a:off x="3588373" y="4426411"/>
            <a:ext cx="129573" cy="129573"/>
            <a:chOff x="6319769" y="2797239"/>
            <a:chExt cx="365882" cy="365882"/>
          </a:xfrm>
          <a:solidFill>
            <a:schemeClr val="accent2"/>
          </a:solidFill>
        </p:grpSpPr>
        <p:sp>
          <p:nvSpPr>
            <p:cNvPr id="147" name="Teardrop 146">
              <a:extLst>
                <a:ext uri="{FF2B5EF4-FFF2-40B4-BE49-F238E27FC236}">
                  <a16:creationId xmlns:a16="http://schemas.microsoft.com/office/drawing/2014/main" id="{B6703BAA-03F2-5892-3B96-7FFB6A4E0B8F}"/>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48" name="Rectangle 147">
              <a:extLst>
                <a:ext uri="{FF2B5EF4-FFF2-40B4-BE49-F238E27FC236}">
                  <a16:creationId xmlns:a16="http://schemas.microsoft.com/office/drawing/2014/main" id="{C858C57D-875E-6DE4-8BFA-8A22F2D60DF3}"/>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grpSp>
        <p:nvGrpSpPr>
          <p:cNvPr id="176" name="Group 175">
            <a:extLst>
              <a:ext uri="{FF2B5EF4-FFF2-40B4-BE49-F238E27FC236}">
                <a16:creationId xmlns:a16="http://schemas.microsoft.com/office/drawing/2014/main" id="{B3A98BDA-B55F-C020-0057-736C1D7EB2F0}"/>
              </a:ext>
            </a:extLst>
          </p:cNvPr>
          <p:cNvGrpSpPr/>
          <p:nvPr/>
        </p:nvGrpSpPr>
        <p:grpSpPr>
          <a:xfrm>
            <a:off x="2963342" y="4252987"/>
            <a:ext cx="129573" cy="129573"/>
            <a:chOff x="6319769" y="2797239"/>
            <a:chExt cx="365882" cy="365882"/>
          </a:xfrm>
          <a:solidFill>
            <a:schemeClr val="accent2"/>
          </a:solidFill>
        </p:grpSpPr>
        <p:sp>
          <p:nvSpPr>
            <p:cNvPr id="177" name="Teardrop 176">
              <a:extLst>
                <a:ext uri="{FF2B5EF4-FFF2-40B4-BE49-F238E27FC236}">
                  <a16:creationId xmlns:a16="http://schemas.microsoft.com/office/drawing/2014/main" id="{FE32E02A-16D6-EFAB-5461-01158F2D752E}"/>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78" name="Rectangle 177">
              <a:extLst>
                <a:ext uri="{FF2B5EF4-FFF2-40B4-BE49-F238E27FC236}">
                  <a16:creationId xmlns:a16="http://schemas.microsoft.com/office/drawing/2014/main" id="{60DAFAA2-C4D1-A624-4430-C3DE4BF801D9}"/>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grpSp>
        <p:nvGrpSpPr>
          <p:cNvPr id="179" name="Group 178">
            <a:extLst>
              <a:ext uri="{FF2B5EF4-FFF2-40B4-BE49-F238E27FC236}">
                <a16:creationId xmlns:a16="http://schemas.microsoft.com/office/drawing/2014/main" id="{D58BAA0C-E1B8-9D61-9449-C07668B2F2BB}"/>
              </a:ext>
            </a:extLst>
          </p:cNvPr>
          <p:cNvGrpSpPr/>
          <p:nvPr/>
        </p:nvGrpSpPr>
        <p:grpSpPr>
          <a:xfrm>
            <a:off x="3660368" y="4378817"/>
            <a:ext cx="129573" cy="129573"/>
            <a:chOff x="6319769" y="2797239"/>
            <a:chExt cx="365882" cy="365882"/>
          </a:xfrm>
          <a:solidFill>
            <a:schemeClr val="accent2"/>
          </a:solidFill>
        </p:grpSpPr>
        <p:sp>
          <p:nvSpPr>
            <p:cNvPr id="180" name="Teardrop 179">
              <a:extLst>
                <a:ext uri="{FF2B5EF4-FFF2-40B4-BE49-F238E27FC236}">
                  <a16:creationId xmlns:a16="http://schemas.microsoft.com/office/drawing/2014/main" id="{7B3BF531-4EB7-F663-0F67-AAAAF5D675D7}"/>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81" name="Rectangle 180">
              <a:extLst>
                <a:ext uri="{FF2B5EF4-FFF2-40B4-BE49-F238E27FC236}">
                  <a16:creationId xmlns:a16="http://schemas.microsoft.com/office/drawing/2014/main" id="{F1F04A0A-3A46-0E56-4720-1BD20D552ECB}"/>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grpSp>
        <p:nvGrpSpPr>
          <p:cNvPr id="182" name="Group 181">
            <a:extLst>
              <a:ext uri="{FF2B5EF4-FFF2-40B4-BE49-F238E27FC236}">
                <a16:creationId xmlns:a16="http://schemas.microsoft.com/office/drawing/2014/main" id="{0B32D037-6C93-9CD2-61A4-52B9899EFAA7}"/>
              </a:ext>
            </a:extLst>
          </p:cNvPr>
          <p:cNvGrpSpPr/>
          <p:nvPr/>
        </p:nvGrpSpPr>
        <p:grpSpPr>
          <a:xfrm>
            <a:off x="3446994" y="4700105"/>
            <a:ext cx="129573" cy="129573"/>
            <a:chOff x="6319769" y="2797239"/>
            <a:chExt cx="365882" cy="365882"/>
          </a:xfrm>
          <a:solidFill>
            <a:schemeClr val="accent2"/>
          </a:solidFill>
        </p:grpSpPr>
        <p:sp>
          <p:nvSpPr>
            <p:cNvPr id="183" name="Teardrop 182">
              <a:extLst>
                <a:ext uri="{FF2B5EF4-FFF2-40B4-BE49-F238E27FC236}">
                  <a16:creationId xmlns:a16="http://schemas.microsoft.com/office/drawing/2014/main" id="{97CDF802-EDB0-7F38-599F-125B0BE63AFF}"/>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84" name="Rectangle 183">
              <a:extLst>
                <a:ext uri="{FF2B5EF4-FFF2-40B4-BE49-F238E27FC236}">
                  <a16:creationId xmlns:a16="http://schemas.microsoft.com/office/drawing/2014/main" id="{F641F597-9C3E-3BF9-F3A0-161B79D36CCE}"/>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grpSp>
        <p:nvGrpSpPr>
          <p:cNvPr id="239" name="Group 238">
            <a:extLst>
              <a:ext uri="{FF2B5EF4-FFF2-40B4-BE49-F238E27FC236}">
                <a16:creationId xmlns:a16="http://schemas.microsoft.com/office/drawing/2014/main" id="{006107D5-B5F8-C63B-812E-DBE7597CAAF7}"/>
              </a:ext>
            </a:extLst>
          </p:cNvPr>
          <p:cNvGrpSpPr/>
          <p:nvPr/>
        </p:nvGrpSpPr>
        <p:grpSpPr>
          <a:xfrm>
            <a:off x="4758601" y="1551514"/>
            <a:ext cx="7054353" cy="1583501"/>
            <a:chOff x="4758601" y="1583943"/>
            <a:chExt cx="7054353" cy="1536931"/>
          </a:xfrm>
        </p:grpSpPr>
        <p:sp>
          <p:nvSpPr>
            <p:cNvPr id="207" name="Rectangle: Rounded Corners 206">
              <a:extLst>
                <a:ext uri="{FF2B5EF4-FFF2-40B4-BE49-F238E27FC236}">
                  <a16:creationId xmlns:a16="http://schemas.microsoft.com/office/drawing/2014/main" id="{EA46E141-1034-A8F0-5907-E28F0EE37024}"/>
                </a:ext>
              </a:extLst>
            </p:cNvPr>
            <p:cNvSpPr/>
            <p:nvPr/>
          </p:nvSpPr>
          <p:spPr>
            <a:xfrm>
              <a:off x="4820329" y="1583943"/>
              <a:ext cx="6992625" cy="1536931"/>
            </a:xfrm>
            <a:prstGeom prst="round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09" name="Rectangle: Rounded Corners 208">
              <a:extLst>
                <a:ext uri="{FF2B5EF4-FFF2-40B4-BE49-F238E27FC236}">
                  <a16:creationId xmlns:a16="http://schemas.microsoft.com/office/drawing/2014/main" id="{CB3622BE-7301-43B3-9101-26A7271FEE93}"/>
                </a:ext>
              </a:extLst>
            </p:cNvPr>
            <p:cNvSpPr/>
            <p:nvPr/>
          </p:nvSpPr>
          <p:spPr>
            <a:xfrm rot="16200000">
              <a:off x="4215954" y="2265808"/>
              <a:ext cx="1258495" cy="173201"/>
            </a:xfrm>
            <a:prstGeom prst="roundRect">
              <a:avLst>
                <a:gd name="adj" fmla="val 50000"/>
              </a:avLst>
            </a:prstGeom>
            <a:solidFill>
              <a:srgbClr val="F29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bg1"/>
                  </a:solidFill>
                  <a:latin typeface="+mj-lt"/>
                </a:rPr>
                <a:t>GD Compartilhada</a:t>
              </a:r>
            </a:p>
          </p:txBody>
        </p:sp>
      </p:grpSp>
      <p:grpSp>
        <p:nvGrpSpPr>
          <p:cNvPr id="238" name="Group 237">
            <a:extLst>
              <a:ext uri="{FF2B5EF4-FFF2-40B4-BE49-F238E27FC236}">
                <a16:creationId xmlns:a16="http://schemas.microsoft.com/office/drawing/2014/main" id="{C3EDF356-7B2E-9BB5-2CDA-375207CFDD56}"/>
              </a:ext>
            </a:extLst>
          </p:cNvPr>
          <p:cNvGrpSpPr/>
          <p:nvPr/>
        </p:nvGrpSpPr>
        <p:grpSpPr>
          <a:xfrm>
            <a:off x="4758601" y="3125323"/>
            <a:ext cx="7054353" cy="2437319"/>
            <a:chOff x="4758601" y="2850962"/>
            <a:chExt cx="7054353" cy="2550031"/>
          </a:xfrm>
        </p:grpSpPr>
        <p:sp>
          <p:nvSpPr>
            <p:cNvPr id="208" name="Rectangle: Rounded Corners 207">
              <a:extLst>
                <a:ext uri="{FF2B5EF4-FFF2-40B4-BE49-F238E27FC236}">
                  <a16:creationId xmlns:a16="http://schemas.microsoft.com/office/drawing/2014/main" id="{E07E8C12-54B6-5331-F91C-F298AE712557}"/>
                </a:ext>
              </a:extLst>
            </p:cNvPr>
            <p:cNvSpPr/>
            <p:nvPr/>
          </p:nvSpPr>
          <p:spPr>
            <a:xfrm>
              <a:off x="4820329" y="2850962"/>
              <a:ext cx="6992625" cy="2550031"/>
            </a:xfrm>
            <a:prstGeom prst="roundRect">
              <a:avLst>
                <a:gd name="adj" fmla="val 7702"/>
              </a:avLst>
            </a:prstGeom>
            <a:no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10" name="Rectangle: Rounded Corners 209">
              <a:extLst>
                <a:ext uri="{FF2B5EF4-FFF2-40B4-BE49-F238E27FC236}">
                  <a16:creationId xmlns:a16="http://schemas.microsoft.com/office/drawing/2014/main" id="{010B3C28-7D25-50B1-7915-E82445CF77C1}"/>
                </a:ext>
              </a:extLst>
            </p:cNvPr>
            <p:cNvSpPr/>
            <p:nvPr/>
          </p:nvSpPr>
          <p:spPr>
            <a:xfrm rot="16200000">
              <a:off x="3878692" y="4037445"/>
              <a:ext cx="1919768" cy="159949"/>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bg1"/>
                  </a:solidFill>
                  <a:latin typeface="+mj-lt"/>
                </a:rPr>
                <a:t>Clientes Corporativos</a:t>
              </a:r>
            </a:p>
          </p:txBody>
        </p:sp>
      </p:grpSp>
      <p:grpSp>
        <p:nvGrpSpPr>
          <p:cNvPr id="26" name="Group 25">
            <a:extLst>
              <a:ext uri="{FF2B5EF4-FFF2-40B4-BE49-F238E27FC236}">
                <a16:creationId xmlns:a16="http://schemas.microsoft.com/office/drawing/2014/main" id="{99C7ED8A-9EA1-386E-6E2F-201EC014F0DF}"/>
              </a:ext>
            </a:extLst>
          </p:cNvPr>
          <p:cNvGrpSpPr/>
          <p:nvPr/>
        </p:nvGrpSpPr>
        <p:grpSpPr>
          <a:xfrm>
            <a:off x="2369971" y="4960778"/>
            <a:ext cx="571872" cy="537300"/>
            <a:chOff x="736471" y="1625528"/>
            <a:chExt cx="3852911" cy="3800449"/>
          </a:xfrm>
          <a:solidFill>
            <a:srgbClr val="D9D9D9"/>
          </a:solidFill>
        </p:grpSpPr>
        <p:grpSp>
          <p:nvGrpSpPr>
            <p:cNvPr id="170" name="Group 140">
              <a:extLst>
                <a:ext uri="{FF2B5EF4-FFF2-40B4-BE49-F238E27FC236}">
                  <a16:creationId xmlns:a16="http://schemas.microsoft.com/office/drawing/2014/main" id="{70E688D7-0E24-3C6E-EE06-B5525E03977E}"/>
                </a:ext>
              </a:extLst>
            </p:cNvPr>
            <p:cNvGrpSpPr>
              <a:grpSpLocks/>
            </p:cNvGrpSpPr>
            <p:nvPr/>
          </p:nvGrpSpPr>
          <p:grpSpPr bwMode="auto">
            <a:xfrm>
              <a:off x="736471" y="1625528"/>
              <a:ext cx="3852911" cy="3800449"/>
              <a:chOff x="1348" y="826"/>
              <a:chExt cx="3158" cy="3115"/>
            </a:xfrm>
            <a:grpFill/>
            <a:effectLst/>
          </p:grpSpPr>
          <p:sp>
            <p:nvSpPr>
              <p:cNvPr id="172" name="Freeform 113">
                <a:extLst>
                  <a:ext uri="{FF2B5EF4-FFF2-40B4-BE49-F238E27FC236}">
                    <a16:creationId xmlns:a16="http://schemas.microsoft.com/office/drawing/2014/main" id="{FF60F2A0-D20A-7701-579F-8A426B6240A4}"/>
                  </a:ext>
                </a:extLst>
              </p:cNvPr>
              <p:cNvSpPr>
                <a:spLocks/>
              </p:cNvSpPr>
              <p:nvPr/>
            </p:nvSpPr>
            <p:spPr bwMode="auto">
              <a:xfrm>
                <a:off x="4239" y="1996"/>
                <a:ext cx="237" cy="153"/>
              </a:xfrm>
              <a:custGeom>
                <a:avLst/>
                <a:gdLst>
                  <a:gd name="T0" fmla="*/ 16952679 w 48"/>
                  <a:gd name="T1" fmla="*/ 1431750 h 31"/>
                  <a:gd name="T2" fmla="*/ 12735956 w 48"/>
                  <a:gd name="T3" fmla="*/ 1431750 h 31"/>
                  <a:gd name="T4" fmla="*/ 10229606 w 48"/>
                  <a:gd name="T5" fmla="*/ 1431750 h 31"/>
                  <a:gd name="T6" fmla="*/ 5652130 w 48"/>
                  <a:gd name="T7" fmla="*/ 3136515 h 31"/>
                  <a:gd name="T8" fmla="*/ 3867884 w 48"/>
                  <a:gd name="T9" fmla="*/ 1777747 h 31"/>
                  <a:gd name="T10" fmla="*/ 3142882 w 48"/>
                  <a:gd name="T11" fmla="*/ 0 h 31"/>
                  <a:gd name="T12" fmla="*/ 0 w 48"/>
                  <a:gd name="T13" fmla="*/ 1777747 h 31"/>
                  <a:gd name="T14" fmla="*/ 1781243 w 48"/>
                  <a:gd name="T15" fmla="*/ 3496712 h 31"/>
                  <a:gd name="T16" fmla="*/ 7433253 w 48"/>
                  <a:gd name="T17" fmla="*/ 6706183 h 31"/>
                  <a:gd name="T18" fmla="*/ 9158667 w 48"/>
                  <a:gd name="T19" fmla="*/ 10911952 h 31"/>
                  <a:gd name="T20" fmla="*/ 16952679 w 48"/>
                  <a:gd name="T21" fmla="*/ 143175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1"/>
                  <a:gd name="T35" fmla="*/ 48 w 48"/>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1">
                    <a:moveTo>
                      <a:pt x="48" y="4"/>
                    </a:moveTo>
                    <a:lnTo>
                      <a:pt x="36" y="4"/>
                    </a:lnTo>
                    <a:lnTo>
                      <a:pt x="29" y="4"/>
                    </a:lnTo>
                    <a:lnTo>
                      <a:pt x="16" y="9"/>
                    </a:lnTo>
                    <a:lnTo>
                      <a:pt x="11" y="5"/>
                    </a:lnTo>
                    <a:lnTo>
                      <a:pt x="9" y="0"/>
                    </a:lnTo>
                    <a:lnTo>
                      <a:pt x="0" y="5"/>
                    </a:lnTo>
                    <a:lnTo>
                      <a:pt x="5" y="10"/>
                    </a:lnTo>
                    <a:lnTo>
                      <a:pt x="21" y="19"/>
                    </a:lnTo>
                    <a:lnTo>
                      <a:pt x="26" y="31"/>
                    </a:lnTo>
                    <a:lnTo>
                      <a:pt x="48" y="4"/>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73" name="Freeform 114">
                <a:extLst>
                  <a:ext uri="{FF2B5EF4-FFF2-40B4-BE49-F238E27FC236}">
                    <a16:creationId xmlns:a16="http://schemas.microsoft.com/office/drawing/2014/main" id="{AEC5546C-CCAA-4A78-F3BF-FDB937A8BAC1}"/>
                  </a:ext>
                </a:extLst>
              </p:cNvPr>
              <p:cNvSpPr>
                <a:spLocks/>
              </p:cNvSpPr>
              <p:nvPr/>
            </p:nvSpPr>
            <p:spPr bwMode="auto">
              <a:xfrm>
                <a:off x="3992" y="1848"/>
                <a:ext cx="509" cy="193"/>
              </a:xfrm>
              <a:custGeom>
                <a:avLst/>
                <a:gdLst>
                  <a:gd name="T0" fmla="*/ 12817372 w 103"/>
                  <a:gd name="T1" fmla="*/ 3276467 h 39"/>
                  <a:gd name="T2" fmla="*/ 11010393 w 103"/>
                  <a:gd name="T3" fmla="*/ 1454448 h 39"/>
                  <a:gd name="T4" fmla="*/ 4252823 w 103"/>
                  <a:gd name="T5" fmla="*/ 0 h 39"/>
                  <a:gd name="T6" fmla="*/ 4252823 w 103"/>
                  <a:gd name="T7" fmla="*/ 3276467 h 39"/>
                  <a:gd name="T8" fmla="*/ 2882250 w 103"/>
                  <a:gd name="T9" fmla="*/ 7197653 h 39"/>
                  <a:gd name="T10" fmla="*/ 1078887 w 103"/>
                  <a:gd name="T11" fmla="*/ 6829349 h 39"/>
                  <a:gd name="T12" fmla="*/ 0 w 103"/>
                  <a:gd name="T13" fmla="*/ 8651981 h 39"/>
                  <a:gd name="T14" fmla="*/ 1441419 w 103"/>
                  <a:gd name="T15" fmla="*/ 8651981 h 39"/>
                  <a:gd name="T16" fmla="*/ 1078887 w 103"/>
                  <a:gd name="T17" fmla="*/ 10749942 h 39"/>
                  <a:gd name="T18" fmla="*/ 2882250 w 103"/>
                  <a:gd name="T19" fmla="*/ 12204271 h 39"/>
                  <a:gd name="T20" fmla="*/ 4252823 w 103"/>
                  <a:gd name="T21" fmla="*/ 12204271 h 39"/>
                  <a:gd name="T22" fmla="*/ 6044949 w 103"/>
                  <a:gd name="T23" fmla="*/ 10749942 h 39"/>
                  <a:gd name="T24" fmla="*/ 7851310 w 103"/>
                  <a:gd name="T25" fmla="*/ 10749942 h 39"/>
                  <a:gd name="T26" fmla="*/ 11010393 w 103"/>
                  <a:gd name="T27" fmla="*/ 7565243 h 39"/>
                  <a:gd name="T28" fmla="*/ 14243353 w 103"/>
                  <a:gd name="T29" fmla="*/ 10749942 h 39"/>
                  <a:gd name="T30" fmla="*/ 15976324 w 103"/>
                  <a:gd name="T31" fmla="*/ 10749942 h 39"/>
                  <a:gd name="T32" fmla="*/ 17783422 w 103"/>
                  <a:gd name="T33" fmla="*/ 12204271 h 39"/>
                  <a:gd name="T34" fmla="*/ 21016367 w 103"/>
                  <a:gd name="T35" fmla="*/ 10749942 h 39"/>
                  <a:gd name="T36" fmla="*/ 21655730 w 103"/>
                  <a:gd name="T37" fmla="*/ 12204271 h 39"/>
                  <a:gd name="T38" fmla="*/ 23462096 w 103"/>
                  <a:gd name="T39" fmla="*/ 14027002 h 39"/>
                  <a:gd name="T40" fmla="*/ 28065629 w 103"/>
                  <a:gd name="T41" fmla="*/ 12204271 h 39"/>
                  <a:gd name="T42" fmla="*/ 34838055 w 103"/>
                  <a:gd name="T43" fmla="*/ 12204271 h 39"/>
                  <a:gd name="T44" fmla="*/ 36279463 w 103"/>
                  <a:gd name="T45" fmla="*/ 7565243 h 39"/>
                  <a:gd name="T46" fmla="*/ 36627145 w 103"/>
                  <a:gd name="T47" fmla="*/ 2172269 h 39"/>
                  <a:gd name="T48" fmla="*/ 33105538 w 103"/>
                  <a:gd name="T49" fmla="*/ 3276467 h 39"/>
                  <a:gd name="T50" fmla="*/ 26695164 w 103"/>
                  <a:gd name="T51" fmla="*/ 5743225 h 39"/>
                  <a:gd name="T52" fmla="*/ 24903643 w 103"/>
                  <a:gd name="T53" fmla="*/ 7565243 h 39"/>
                  <a:gd name="T54" fmla="*/ 23462096 w 103"/>
                  <a:gd name="T55" fmla="*/ 7565243 h 39"/>
                  <a:gd name="T56" fmla="*/ 23462096 w 103"/>
                  <a:gd name="T57" fmla="*/ 5743225 h 39"/>
                  <a:gd name="T58" fmla="*/ 24903643 w 103"/>
                  <a:gd name="T59" fmla="*/ 1454448 h 39"/>
                  <a:gd name="T60" fmla="*/ 23462096 w 103"/>
                  <a:gd name="T61" fmla="*/ 1454448 h 39"/>
                  <a:gd name="T62" fmla="*/ 20650821 w 103"/>
                  <a:gd name="T63" fmla="*/ 3276467 h 39"/>
                  <a:gd name="T64" fmla="*/ 12817372 w 103"/>
                  <a:gd name="T65" fmla="*/ 3276467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39"/>
                  <a:gd name="T101" fmla="*/ 103 w 103"/>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39">
                    <a:moveTo>
                      <a:pt x="36" y="9"/>
                    </a:moveTo>
                    <a:lnTo>
                      <a:pt x="31" y="4"/>
                    </a:lnTo>
                    <a:lnTo>
                      <a:pt x="12" y="0"/>
                    </a:lnTo>
                    <a:lnTo>
                      <a:pt x="12" y="9"/>
                    </a:lnTo>
                    <a:lnTo>
                      <a:pt x="8" y="20"/>
                    </a:lnTo>
                    <a:lnTo>
                      <a:pt x="3" y="19"/>
                    </a:lnTo>
                    <a:lnTo>
                      <a:pt x="0" y="24"/>
                    </a:lnTo>
                    <a:lnTo>
                      <a:pt x="4" y="24"/>
                    </a:lnTo>
                    <a:lnTo>
                      <a:pt x="3" y="30"/>
                    </a:lnTo>
                    <a:lnTo>
                      <a:pt x="8" y="34"/>
                    </a:lnTo>
                    <a:lnTo>
                      <a:pt x="12" y="34"/>
                    </a:lnTo>
                    <a:lnTo>
                      <a:pt x="17" y="30"/>
                    </a:lnTo>
                    <a:lnTo>
                      <a:pt x="22" y="30"/>
                    </a:lnTo>
                    <a:lnTo>
                      <a:pt x="31" y="21"/>
                    </a:lnTo>
                    <a:lnTo>
                      <a:pt x="40" y="30"/>
                    </a:lnTo>
                    <a:lnTo>
                      <a:pt x="45" y="30"/>
                    </a:lnTo>
                    <a:lnTo>
                      <a:pt x="50" y="34"/>
                    </a:lnTo>
                    <a:lnTo>
                      <a:pt x="59" y="30"/>
                    </a:lnTo>
                    <a:lnTo>
                      <a:pt x="61" y="34"/>
                    </a:lnTo>
                    <a:lnTo>
                      <a:pt x="66" y="39"/>
                    </a:lnTo>
                    <a:lnTo>
                      <a:pt x="79" y="34"/>
                    </a:lnTo>
                    <a:lnTo>
                      <a:pt x="98" y="34"/>
                    </a:lnTo>
                    <a:lnTo>
                      <a:pt x="102" y="21"/>
                    </a:lnTo>
                    <a:lnTo>
                      <a:pt x="103" y="6"/>
                    </a:lnTo>
                    <a:lnTo>
                      <a:pt x="93" y="9"/>
                    </a:lnTo>
                    <a:lnTo>
                      <a:pt x="75" y="16"/>
                    </a:lnTo>
                    <a:lnTo>
                      <a:pt x="70" y="21"/>
                    </a:lnTo>
                    <a:lnTo>
                      <a:pt x="66" y="21"/>
                    </a:lnTo>
                    <a:lnTo>
                      <a:pt x="66" y="16"/>
                    </a:lnTo>
                    <a:lnTo>
                      <a:pt x="70" y="4"/>
                    </a:lnTo>
                    <a:lnTo>
                      <a:pt x="66" y="4"/>
                    </a:lnTo>
                    <a:lnTo>
                      <a:pt x="58" y="9"/>
                    </a:lnTo>
                    <a:lnTo>
                      <a:pt x="36" y="9"/>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75" name="Freeform 115">
                <a:extLst>
                  <a:ext uri="{FF2B5EF4-FFF2-40B4-BE49-F238E27FC236}">
                    <a16:creationId xmlns:a16="http://schemas.microsoft.com/office/drawing/2014/main" id="{DCA7363F-E683-C0DA-0A74-3BDDF3DAC4D2}"/>
                  </a:ext>
                </a:extLst>
              </p:cNvPr>
              <p:cNvSpPr>
                <a:spLocks/>
              </p:cNvSpPr>
              <p:nvPr/>
            </p:nvSpPr>
            <p:spPr bwMode="auto">
              <a:xfrm>
                <a:off x="3987" y="1481"/>
                <a:ext cx="336" cy="412"/>
              </a:xfrm>
              <a:custGeom>
                <a:avLst/>
                <a:gdLst>
                  <a:gd name="T0" fmla="*/ 24158854 w 68"/>
                  <a:gd name="T1" fmla="*/ 12551685 h 83"/>
                  <a:gd name="T2" fmla="*/ 22005668 w 68"/>
                  <a:gd name="T3" fmla="*/ 12551685 h 83"/>
                  <a:gd name="T4" fmla="*/ 19922958 w 68"/>
                  <a:gd name="T5" fmla="*/ 9574333 h 83"/>
                  <a:gd name="T6" fmla="*/ 11717031 w 68"/>
                  <a:gd name="T7" fmla="*/ 4083515 h 83"/>
                  <a:gd name="T8" fmla="*/ 6753911 w 68"/>
                  <a:gd name="T9" fmla="*/ 0 h 83"/>
                  <a:gd name="T10" fmla="*/ 1440205 w 68"/>
                  <a:gd name="T11" fmla="*/ 2229932 h 83"/>
                  <a:gd name="T12" fmla="*/ 0 w 68"/>
                  <a:gd name="T13" fmla="*/ 3710124 h 83"/>
                  <a:gd name="T14" fmla="*/ 1805629 w 68"/>
                  <a:gd name="T15" fmla="*/ 9574333 h 83"/>
                  <a:gd name="T16" fmla="*/ 1805629 w 68"/>
                  <a:gd name="T17" fmla="*/ 11069061 h 83"/>
                  <a:gd name="T18" fmla="*/ 1805629 w 68"/>
                  <a:gd name="T19" fmla="*/ 12551685 h 83"/>
                  <a:gd name="T20" fmla="*/ 1805629 w 68"/>
                  <a:gd name="T21" fmla="*/ 16186466 h 83"/>
                  <a:gd name="T22" fmla="*/ 3157501 w 68"/>
                  <a:gd name="T23" fmla="*/ 22126606 h 83"/>
                  <a:gd name="T24" fmla="*/ 4963124 w 68"/>
                  <a:gd name="T25" fmla="*/ 25474209 h 83"/>
                  <a:gd name="T26" fmla="*/ 4963124 w 68"/>
                  <a:gd name="T27" fmla="*/ 27255498 h 83"/>
                  <a:gd name="T28" fmla="*/ 11717031 w 68"/>
                  <a:gd name="T29" fmla="*/ 28738121 h 83"/>
                  <a:gd name="T30" fmla="*/ 13519631 w 68"/>
                  <a:gd name="T31" fmla="*/ 30591704 h 83"/>
                  <a:gd name="T32" fmla="*/ 16680154 w 68"/>
                  <a:gd name="T33" fmla="*/ 30591704 h 83"/>
                  <a:gd name="T34" fmla="*/ 16680154 w 68"/>
                  <a:gd name="T35" fmla="*/ 28738121 h 83"/>
                  <a:gd name="T36" fmla="*/ 16680154 w 68"/>
                  <a:gd name="T37" fmla="*/ 25474209 h 83"/>
                  <a:gd name="T38" fmla="*/ 16680154 w 68"/>
                  <a:gd name="T39" fmla="*/ 23979473 h 83"/>
                  <a:gd name="T40" fmla="*/ 18120358 w 68"/>
                  <a:gd name="T41" fmla="*/ 20269971 h 83"/>
                  <a:gd name="T42" fmla="*/ 24158854 w 68"/>
                  <a:gd name="T43" fmla="*/ 12551685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83"/>
                  <a:gd name="T68" fmla="*/ 68 w 68"/>
                  <a:gd name="T69" fmla="*/ 83 h 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83">
                    <a:moveTo>
                      <a:pt x="68" y="34"/>
                    </a:moveTo>
                    <a:lnTo>
                      <a:pt x="62" y="34"/>
                    </a:lnTo>
                    <a:lnTo>
                      <a:pt x="56" y="26"/>
                    </a:lnTo>
                    <a:lnTo>
                      <a:pt x="33" y="11"/>
                    </a:lnTo>
                    <a:lnTo>
                      <a:pt x="19" y="0"/>
                    </a:lnTo>
                    <a:lnTo>
                      <a:pt x="4" y="6"/>
                    </a:lnTo>
                    <a:lnTo>
                      <a:pt x="0" y="10"/>
                    </a:lnTo>
                    <a:lnTo>
                      <a:pt x="5" y="26"/>
                    </a:lnTo>
                    <a:lnTo>
                      <a:pt x="5" y="30"/>
                    </a:lnTo>
                    <a:lnTo>
                      <a:pt x="5" y="34"/>
                    </a:lnTo>
                    <a:lnTo>
                      <a:pt x="5" y="44"/>
                    </a:lnTo>
                    <a:lnTo>
                      <a:pt x="9" y="60"/>
                    </a:lnTo>
                    <a:lnTo>
                      <a:pt x="14" y="69"/>
                    </a:lnTo>
                    <a:lnTo>
                      <a:pt x="14" y="74"/>
                    </a:lnTo>
                    <a:lnTo>
                      <a:pt x="33" y="78"/>
                    </a:lnTo>
                    <a:lnTo>
                      <a:pt x="38" y="83"/>
                    </a:lnTo>
                    <a:lnTo>
                      <a:pt x="47" y="83"/>
                    </a:lnTo>
                    <a:lnTo>
                      <a:pt x="47" y="78"/>
                    </a:lnTo>
                    <a:lnTo>
                      <a:pt x="47" y="69"/>
                    </a:lnTo>
                    <a:lnTo>
                      <a:pt x="47" y="65"/>
                    </a:lnTo>
                    <a:lnTo>
                      <a:pt x="51" y="55"/>
                    </a:lnTo>
                    <a:lnTo>
                      <a:pt x="68" y="34"/>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85" name="Freeform 116">
                <a:extLst>
                  <a:ext uri="{FF2B5EF4-FFF2-40B4-BE49-F238E27FC236}">
                    <a16:creationId xmlns:a16="http://schemas.microsoft.com/office/drawing/2014/main" id="{F6E6C115-F506-467A-4956-F9B75715A8BE}"/>
                  </a:ext>
                </a:extLst>
              </p:cNvPr>
              <p:cNvSpPr>
                <a:spLocks/>
              </p:cNvSpPr>
              <p:nvPr/>
            </p:nvSpPr>
            <p:spPr bwMode="auto">
              <a:xfrm>
                <a:off x="4219" y="1651"/>
                <a:ext cx="282" cy="197"/>
              </a:xfrm>
              <a:custGeom>
                <a:avLst/>
                <a:gdLst>
                  <a:gd name="T0" fmla="*/ 3269296 w 57"/>
                  <a:gd name="T1" fmla="*/ 10402359 h 40"/>
                  <a:gd name="T2" fmla="*/ 0 w 57"/>
                  <a:gd name="T3" fmla="*/ 10402359 h 40"/>
                  <a:gd name="T4" fmla="*/ 1817010 w 57"/>
                  <a:gd name="T5" fmla="*/ 7235381 h 40"/>
                  <a:gd name="T6" fmla="*/ 7184381 w 57"/>
                  <a:gd name="T7" fmla="*/ 0 h 40"/>
                  <a:gd name="T8" fmla="*/ 8989418 w 57"/>
                  <a:gd name="T9" fmla="*/ 1756156 h 40"/>
                  <a:gd name="T10" fmla="*/ 12185083 w 57"/>
                  <a:gd name="T11" fmla="*/ 3097564 h 40"/>
                  <a:gd name="T12" fmla="*/ 17200071 w 57"/>
                  <a:gd name="T13" fmla="*/ 3097564 h 40"/>
                  <a:gd name="T14" fmla="*/ 19005108 w 57"/>
                  <a:gd name="T15" fmla="*/ 5551505 h 40"/>
                  <a:gd name="T16" fmla="*/ 20457398 w 57"/>
                  <a:gd name="T17" fmla="*/ 10402359 h 40"/>
                  <a:gd name="T18" fmla="*/ 12185083 w 57"/>
                  <a:gd name="T19" fmla="*/ 10402359 h 40"/>
                  <a:gd name="T20" fmla="*/ 10732190 w 57"/>
                  <a:gd name="T21" fmla="*/ 12085527 h 40"/>
                  <a:gd name="T22" fmla="*/ 10732190 w 57"/>
                  <a:gd name="T23" fmla="*/ 13841712 h 40"/>
                  <a:gd name="T24" fmla="*/ 8989418 w 57"/>
                  <a:gd name="T25" fmla="*/ 12085527 h 40"/>
                  <a:gd name="T26" fmla="*/ 5732116 w 57"/>
                  <a:gd name="T27" fmla="*/ 12085527 h 40"/>
                  <a:gd name="T28" fmla="*/ 5732116 w 57"/>
                  <a:gd name="T29" fmla="*/ 10402359 h 40"/>
                  <a:gd name="T30" fmla="*/ 7184381 w 57"/>
                  <a:gd name="T31" fmla="*/ 8990951 h 40"/>
                  <a:gd name="T32" fmla="*/ 7184381 w 57"/>
                  <a:gd name="T33" fmla="*/ 7235381 h 40"/>
                  <a:gd name="T34" fmla="*/ 5000097 w 57"/>
                  <a:gd name="T35" fmla="*/ 8990951 h 40"/>
                  <a:gd name="T36" fmla="*/ 3269296 w 57"/>
                  <a:gd name="T37" fmla="*/ 10402359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0"/>
                  <a:gd name="T59" fmla="*/ 57 w 57"/>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0">
                    <a:moveTo>
                      <a:pt x="9" y="30"/>
                    </a:moveTo>
                    <a:lnTo>
                      <a:pt x="0" y="30"/>
                    </a:lnTo>
                    <a:lnTo>
                      <a:pt x="5" y="21"/>
                    </a:lnTo>
                    <a:lnTo>
                      <a:pt x="20" y="0"/>
                    </a:lnTo>
                    <a:lnTo>
                      <a:pt x="25" y="5"/>
                    </a:lnTo>
                    <a:lnTo>
                      <a:pt x="34" y="9"/>
                    </a:lnTo>
                    <a:lnTo>
                      <a:pt x="48" y="9"/>
                    </a:lnTo>
                    <a:lnTo>
                      <a:pt x="53" y="16"/>
                    </a:lnTo>
                    <a:lnTo>
                      <a:pt x="57" y="30"/>
                    </a:lnTo>
                    <a:cubicBezTo>
                      <a:pt x="50" y="30"/>
                      <a:pt x="41" y="30"/>
                      <a:pt x="34" y="30"/>
                    </a:cubicBezTo>
                    <a:lnTo>
                      <a:pt x="30" y="35"/>
                    </a:lnTo>
                    <a:lnTo>
                      <a:pt x="30" y="40"/>
                    </a:lnTo>
                    <a:lnTo>
                      <a:pt x="25" y="35"/>
                    </a:lnTo>
                    <a:lnTo>
                      <a:pt x="16" y="35"/>
                    </a:lnTo>
                    <a:lnTo>
                      <a:pt x="16" y="30"/>
                    </a:lnTo>
                    <a:lnTo>
                      <a:pt x="20" y="26"/>
                    </a:lnTo>
                    <a:lnTo>
                      <a:pt x="20" y="21"/>
                    </a:lnTo>
                    <a:lnTo>
                      <a:pt x="14" y="26"/>
                    </a:lnTo>
                    <a:lnTo>
                      <a:pt x="9" y="30"/>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86" name="Freeform 117">
                <a:extLst>
                  <a:ext uri="{FF2B5EF4-FFF2-40B4-BE49-F238E27FC236}">
                    <a16:creationId xmlns:a16="http://schemas.microsoft.com/office/drawing/2014/main" id="{9C3C21CD-A1F6-BA2B-9968-8C4CF60849C7}"/>
                  </a:ext>
                </a:extLst>
              </p:cNvPr>
              <p:cNvSpPr>
                <a:spLocks/>
              </p:cNvSpPr>
              <p:nvPr/>
            </p:nvSpPr>
            <p:spPr bwMode="auto">
              <a:xfrm>
                <a:off x="2931" y="3053"/>
                <a:ext cx="478" cy="345"/>
              </a:xfrm>
              <a:custGeom>
                <a:avLst/>
                <a:gdLst>
                  <a:gd name="T0" fmla="*/ 32319226 w 97"/>
                  <a:gd name="T1" fmla="*/ 18431208 h 70"/>
                  <a:gd name="T2" fmla="*/ 31961899 w 97"/>
                  <a:gd name="T3" fmla="*/ 20208440 h 70"/>
                  <a:gd name="T4" fmla="*/ 29213311 w 97"/>
                  <a:gd name="T5" fmla="*/ 20208440 h 70"/>
                  <a:gd name="T6" fmla="*/ 25760595 w 97"/>
                  <a:gd name="T7" fmla="*/ 22601620 h 70"/>
                  <a:gd name="T8" fmla="*/ 25760595 w 97"/>
                  <a:gd name="T9" fmla="*/ 20208440 h 70"/>
                  <a:gd name="T10" fmla="*/ 24342443 w 97"/>
                  <a:gd name="T11" fmla="*/ 20208440 h 70"/>
                  <a:gd name="T12" fmla="*/ 22581689 w 97"/>
                  <a:gd name="T13" fmla="*/ 20208440 h 70"/>
                  <a:gd name="T14" fmla="*/ 20893334 w 97"/>
                  <a:gd name="T15" fmla="*/ 20208440 h 70"/>
                  <a:gd name="T16" fmla="*/ 19475168 w 97"/>
                  <a:gd name="T17" fmla="*/ 22601620 h 70"/>
                  <a:gd name="T18" fmla="*/ 17714295 w 97"/>
                  <a:gd name="T19" fmla="*/ 22601620 h 70"/>
                  <a:gd name="T20" fmla="*/ 17714295 w 97"/>
                  <a:gd name="T21" fmla="*/ 24366994 h 70"/>
                  <a:gd name="T22" fmla="*/ 16023063 w 97"/>
                  <a:gd name="T23" fmla="*/ 24366994 h 70"/>
                  <a:gd name="T24" fmla="*/ 12844038 w 97"/>
                  <a:gd name="T25" fmla="*/ 22601620 h 70"/>
                  <a:gd name="T26" fmla="*/ 9737535 w 97"/>
                  <a:gd name="T27" fmla="*/ 22601620 h 70"/>
                  <a:gd name="T28" fmla="*/ 6631137 w 97"/>
                  <a:gd name="T29" fmla="*/ 22601620 h 70"/>
                  <a:gd name="T30" fmla="*/ 4867277 w 97"/>
                  <a:gd name="T31" fmla="*/ 22601620 h 70"/>
                  <a:gd name="T32" fmla="*/ 3106522 w 97"/>
                  <a:gd name="T33" fmla="*/ 18431208 h 70"/>
                  <a:gd name="T34" fmla="*/ 0 w 97"/>
                  <a:gd name="T35" fmla="*/ 18431208 h 70"/>
                  <a:gd name="T36" fmla="*/ 0 w 97"/>
                  <a:gd name="T37" fmla="*/ 13557454 h 70"/>
                  <a:gd name="T38" fmla="*/ 1760873 w 97"/>
                  <a:gd name="T39" fmla="*/ 12225705 h 70"/>
                  <a:gd name="T40" fmla="*/ 1760873 w 97"/>
                  <a:gd name="T41" fmla="*/ 9044174 h 70"/>
                  <a:gd name="T42" fmla="*/ 3106522 w 97"/>
                  <a:gd name="T43" fmla="*/ 9044174 h 70"/>
                  <a:gd name="T44" fmla="*/ 3106522 w 97"/>
                  <a:gd name="T45" fmla="*/ 4873755 h 70"/>
                  <a:gd name="T46" fmla="*/ 4867277 w 97"/>
                  <a:gd name="T47" fmla="*/ 3454736 h 70"/>
                  <a:gd name="T48" fmla="*/ 7976785 w 97"/>
                  <a:gd name="T49" fmla="*/ 0 h 70"/>
                  <a:gd name="T50" fmla="*/ 9737535 w 97"/>
                  <a:gd name="T51" fmla="*/ 0 h 70"/>
                  <a:gd name="T52" fmla="*/ 12844038 w 97"/>
                  <a:gd name="T53" fmla="*/ 1762491 h 70"/>
                  <a:gd name="T54" fmla="*/ 14604911 w 97"/>
                  <a:gd name="T55" fmla="*/ 1762491 h 70"/>
                  <a:gd name="T56" fmla="*/ 17714295 w 97"/>
                  <a:gd name="T57" fmla="*/ 1762491 h 70"/>
                  <a:gd name="T58" fmla="*/ 20893334 w 97"/>
                  <a:gd name="T59" fmla="*/ 3454736 h 70"/>
                  <a:gd name="T60" fmla="*/ 24342443 w 97"/>
                  <a:gd name="T61" fmla="*/ 3454736 h 70"/>
                  <a:gd name="T62" fmla="*/ 25760595 w 97"/>
                  <a:gd name="T63" fmla="*/ 4873755 h 70"/>
                  <a:gd name="T64" fmla="*/ 27451945 w 97"/>
                  <a:gd name="T65" fmla="*/ 9044174 h 70"/>
                  <a:gd name="T66" fmla="*/ 28855392 w 97"/>
                  <a:gd name="T67" fmla="*/ 10448473 h 70"/>
                  <a:gd name="T68" fmla="*/ 27091642 w 97"/>
                  <a:gd name="T69" fmla="*/ 12225705 h 70"/>
                  <a:gd name="T70" fmla="*/ 28855392 w 97"/>
                  <a:gd name="T71" fmla="*/ 11867487 h 70"/>
                  <a:gd name="T72" fmla="*/ 31961899 w 97"/>
                  <a:gd name="T73" fmla="*/ 13557454 h 70"/>
                  <a:gd name="T74" fmla="*/ 31961899 w 97"/>
                  <a:gd name="T75" fmla="*/ 15322838 h 70"/>
                  <a:gd name="T76" fmla="*/ 33737377 w 97"/>
                  <a:gd name="T77" fmla="*/ 13557454 h 70"/>
                  <a:gd name="T78" fmla="*/ 33737377 w 97"/>
                  <a:gd name="T79" fmla="*/ 17026911 h 70"/>
                  <a:gd name="T80" fmla="*/ 30974065 w 97"/>
                  <a:gd name="T81" fmla="*/ 17026911 h 70"/>
                  <a:gd name="T82" fmla="*/ 32319226 w 97"/>
                  <a:gd name="T83" fmla="*/ 18431208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70"/>
                  <a:gd name="T128" fmla="*/ 97 w 97"/>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70">
                    <a:moveTo>
                      <a:pt x="93" y="53"/>
                    </a:moveTo>
                    <a:lnTo>
                      <a:pt x="92" y="58"/>
                    </a:lnTo>
                    <a:lnTo>
                      <a:pt x="84" y="58"/>
                    </a:lnTo>
                    <a:lnTo>
                      <a:pt x="74" y="65"/>
                    </a:lnTo>
                    <a:lnTo>
                      <a:pt x="74" y="58"/>
                    </a:lnTo>
                    <a:lnTo>
                      <a:pt x="70" y="58"/>
                    </a:lnTo>
                    <a:lnTo>
                      <a:pt x="65" y="58"/>
                    </a:lnTo>
                    <a:lnTo>
                      <a:pt x="60" y="58"/>
                    </a:lnTo>
                    <a:lnTo>
                      <a:pt x="56" y="65"/>
                    </a:lnTo>
                    <a:lnTo>
                      <a:pt x="51" y="65"/>
                    </a:lnTo>
                    <a:lnTo>
                      <a:pt x="51" y="70"/>
                    </a:lnTo>
                    <a:lnTo>
                      <a:pt x="46" y="70"/>
                    </a:lnTo>
                    <a:lnTo>
                      <a:pt x="37" y="65"/>
                    </a:lnTo>
                    <a:lnTo>
                      <a:pt x="28" y="65"/>
                    </a:lnTo>
                    <a:lnTo>
                      <a:pt x="19" y="65"/>
                    </a:lnTo>
                    <a:lnTo>
                      <a:pt x="14" y="65"/>
                    </a:lnTo>
                    <a:lnTo>
                      <a:pt x="9" y="53"/>
                    </a:lnTo>
                    <a:lnTo>
                      <a:pt x="0" y="53"/>
                    </a:lnTo>
                    <a:lnTo>
                      <a:pt x="0" y="39"/>
                    </a:lnTo>
                    <a:lnTo>
                      <a:pt x="5" y="35"/>
                    </a:lnTo>
                    <a:lnTo>
                      <a:pt x="5" y="26"/>
                    </a:lnTo>
                    <a:lnTo>
                      <a:pt x="9" y="26"/>
                    </a:lnTo>
                    <a:lnTo>
                      <a:pt x="9" y="14"/>
                    </a:lnTo>
                    <a:lnTo>
                      <a:pt x="14" y="10"/>
                    </a:lnTo>
                    <a:lnTo>
                      <a:pt x="23" y="0"/>
                    </a:lnTo>
                    <a:lnTo>
                      <a:pt x="28" y="0"/>
                    </a:lnTo>
                    <a:lnTo>
                      <a:pt x="37" y="5"/>
                    </a:lnTo>
                    <a:lnTo>
                      <a:pt x="42" y="5"/>
                    </a:lnTo>
                    <a:lnTo>
                      <a:pt x="51" y="5"/>
                    </a:lnTo>
                    <a:lnTo>
                      <a:pt x="60" y="10"/>
                    </a:lnTo>
                    <a:lnTo>
                      <a:pt x="70" y="10"/>
                    </a:lnTo>
                    <a:lnTo>
                      <a:pt x="74" y="14"/>
                    </a:lnTo>
                    <a:lnTo>
                      <a:pt x="79" y="26"/>
                    </a:lnTo>
                    <a:lnTo>
                      <a:pt x="83" y="30"/>
                    </a:lnTo>
                    <a:lnTo>
                      <a:pt x="78" y="35"/>
                    </a:lnTo>
                    <a:lnTo>
                      <a:pt x="83" y="34"/>
                    </a:lnTo>
                    <a:lnTo>
                      <a:pt x="92" y="39"/>
                    </a:lnTo>
                    <a:lnTo>
                      <a:pt x="92" y="44"/>
                    </a:lnTo>
                    <a:lnTo>
                      <a:pt x="97" y="39"/>
                    </a:lnTo>
                    <a:lnTo>
                      <a:pt x="97" y="49"/>
                    </a:lnTo>
                    <a:lnTo>
                      <a:pt x="89" y="49"/>
                    </a:lnTo>
                    <a:lnTo>
                      <a:pt x="93" y="53"/>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87" name="Freeform 118">
                <a:extLst>
                  <a:ext uri="{FF2B5EF4-FFF2-40B4-BE49-F238E27FC236}">
                    <a16:creationId xmlns:a16="http://schemas.microsoft.com/office/drawing/2014/main" id="{1BC275C2-AEC6-1AA5-A43B-0A0223FCBAF9}"/>
                  </a:ext>
                </a:extLst>
              </p:cNvPr>
              <p:cNvSpPr>
                <a:spLocks/>
              </p:cNvSpPr>
              <p:nvPr/>
            </p:nvSpPr>
            <p:spPr bwMode="auto">
              <a:xfrm>
                <a:off x="2969" y="3340"/>
                <a:ext cx="415" cy="271"/>
              </a:xfrm>
              <a:custGeom>
                <a:avLst/>
                <a:gdLst>
                  <a:gd name="T0" fmla="*/ 0 w 84"/>
                  <a:gd name="T1" fmla="*/ 6984641 h 55"/>
                  <a:gd name="T2" fmla="*/ 2151301 w 84"/>
                  <a:gd name="T3" fmla="*/ 5221718 h 55"/>
                  <a:gd name="T4" fmla="*/ 2151301 w 84"/>
                  <a:gd name="T5" fmla="*/ 2404810 h 55"/>
                  <a:gd name="T6" fmla="*/ 10628448 w 84"/>
                  <a:gd name="T7" fmla="*/ 2404810 h 55"/>
                  <a:gd name="T8" fmla="*/ 13510137 w 84"/>
                  <a:gd name="T9" fmla="*/ 4164846 h 55"/>
                  <a:gd name="T10" fmla="*/ 15225994 w 84"/>
                  <a:gd name="T11" fmla="*/ 3807644 h 55"/>
                  <a:gd name="T12" fmla="*/ 15225994 w 84"/>
                  <a:gd name="T13" fmla="*/ 2404810 h 55"/>
                  <a:gd name="T14" fmla="*/ 17027597 w 84"/>
                  <a:gd name="T15" fmla="*/ 2404810 h 55"/>
                  <a:gd name="T16" fmla="*/ 18466955 w 84"/>
                  <a:gd name="T17" fmla="*/ 0 h 55"/>
                  <a:gd name="T18" fmla="*/ 23426040 w 84"/>
                  <a:gd name="T19" fmla="*/ 0 h 55"/>
                  <a:gd name="T20" fmla="*/ 23426040 w 84"/>
                  <a:gd name="T21" fmla="*/ 2404810 h 55"/>
                  <a:gd name="T22" fmla="*/ 26946503 w 84"/>
                  <a:gd name="T23" fmla="*/ 0 h 55"/>
                  <a:gd name="T24" fmla="*/ 29810338 w 84"/>
                  <a:gd name="T25" fmla="*/ 0 h 55"/>
                  <a:gd name="T26" fmla="*/ 28020582 w 84"/>
                  <a:gd name="T27" fmla="*/ 2404810 h 55"/>
                  <a:gd name="T28" fmla="*/ 28020582 w 84"/>
                  <a:gd name="T29" fmla="*/ 13536698 h 55"/>
                  <a:gd name="T30" fmla="*/ 26655154 w 84"/>
                  <a:gd name="T31" fmla="*/ 13536698 h 55"/>
                  <a:gd name="T32" fmla="*/ 26655154 w 84"/>
                  <a:gd name="T33" fmla="*/ 15999289 h 55"/>
                  <a:gd name="T34" fmla="*/ 23064496 w 84"/>
                  <a:gd name="T35" fmla="*/ 19104366 h 55"/>
                  <a:gd name="T36" fmla="*/ 19908704 w 84"/>
                  <a:gd name="T37" fmla="*/ 19104366 h 55"/>
                  <a:gd name="T38" fmla="*/ 23064496 w 84"/>
                  <a:gd name="T39" fmla="*/ 15999289 h 55"/>
                  <a:gd name="T40" fmla="*/ 21259899 w 84"/>
                  <a:gd name="T41" fmla="*/ 13536698 h 55"/>
                  <a:gd name="T42" fmla="*/ 18104690 w 84"/>
                  <a:gd name="T43" fmla="*/ 13536698 h 55"/>
                  <a:gd name="T44" fmla="*/ 11705540 w 84"/>
                  <a:gd name="T45" fmla="*/ 6984641 h 55"/>
                  <a:gd name="T46" fmla="*/ 0 w 84"/>
                  <a:gd name="T47" fmla="*/ 698464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55"/>
                  <a:gd name="T74" fmla="*/ 84 w 8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55">
                    <a:moveTo>
                      <a:pt x="0" y="20"/>
                    </a:moveTo>
                    <a:lnTo>
                      <a:pt x="6" y="15"/>
                    </a:lnTo>
                    <a:lnTo>
                      <a:pt x="6" y="7"/>
                    </a:lnTo>
                    <a:lnTo>
                      <a:pt x="30" y="7"/>
                    </a:lnTo>
                    <a:lnTo>
                      <a:pt x="38" y="12"/>
                    </a:lnTo>
                    <a:lnTo>
                      <a:pt x="43" y="11"/>
                    </a:lnTo>
                    <a:lnTo>
                      <a:pt x="43" y="7"/>
                    </a:lnTo>
                    <a:lnTo>
                      <a:pt x="48" y="7"/>
                    </a:lnTo>
                    <a:lnTo>
                      <a:pt x="52" y="0"/>
                    </a:lnTo>
                    <a:lnTo>
                      <a:pt x="66" y="0"/>
                    </a:lnTo>
                    <a:lnTo>
                      <a:pt x="66" y="7"/>
                    </a:lnTo>
                    <a:lnTo>
                      <a:pt x="76" y="0"/>
                    </a:lnTo>
                    <a:lnTo>
                      <a:pt x="84" y="0"/>
                    </a:lnTo>
                    <a:lnTo>
                      <a:pt x="79" y="7"/>
                    </a:lnTo>
                    <a:cubicBezTo>
                      <a:pt x="79" y="17"/>
                      <a:pt x="79" y="28"/>
                      <a:pt x="79" y="39"/>
                    </a:cubicBezTo>
                    <a:lnTo>
                      <a:pt x="75" y="39"/>
                    </a:lnTo>
                    <a:lnTo>
                      <a:pt x="75" y="46"/>
                    </a:lnTo>
                    <a:lnTo>
                      <a:pt x="65" y="55"/>
                    </a:lnTo>
                    <a:lnTo>
                      <a:pt x="56" y="55"/>
                    </a:lnTo>
                    <a:lnTo>
                      <a:pt x="65" y="46"/>
                    </a:lnTo>
                    <a:lnTo>
                      <a:pt x="60" y="39"/>
                    </a:lnTo>
                    <a:lnTo>
                      <a:pt x="51" y="39"/>
                    </a:lnTo>
                    <a:lnTo>
                      <a:pt x="33" y="20"/>
                    </a:lnTo>
                    <a:lnTo>
                      <a:pt x="0" y="20"/>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88" name="Freeform 119">
                <a:extLst>
                  <a:ext uri="{FF2B5EF4-FFF2-40B4-BE49-F238E27FC236}">
                    <a16:creationId xmlns:a16="http://schemas.microsoft.com/office/drawing/2014/main" id="{FD9278D0-5F30-8B11-A576-818126A07ADD}"/>
                  </a:ext>
                </a:extLst>
              </p:cNvPr>
              <p:cNvSpPr>
                <a:spLocks/>
              </p:cNvSpPr>
              <p:nvPr/>
            </p:nvSpPr>
            <p:spPr bwMode="auto">
              <a:xfrm>
                <a:off x="2721" y="3438"/>
                <a:ext cx="569" cy="503"/>
              </a:xfrm>
              <a:custGeom>
                <a:avLst/>
                <a:gdLst>
                  <a:gd name="T0" fmla="*/ 32307406 w 115"/>
                  <a:gd name="T1" fmla="*/ 21700350 h 102"/>
                  <a:gd name="T2" fmla="*/ 29843072 w 115"/>
                  <a:gd name="T3" fmla="*/ 24462056 h 102"/>
                  <a:gd name="T4" fmla="*/ 26204640 w 115"/>
                  <a:gd name="T5" fmla="*/ 27655632 h 102"/>
                  <a:gd name="T6" fmla="*/ 26936958 w 115"/>
                  <a:gd name="T7" fmla="*/ 26246877 h 102"/>
                  <a:gd name="T8" fmla="*/ 28389797 w 115"/>
                  <a:gd name="T9" fmla="*/ 25182431 h 102"/>
                  <a:gd name="T10" fmla="*/ 30560487 w 115"/>
                  <a:gd name="T11" fmla="*/ 22406464 h 102"/>
                  <a:gd name="T12" fmla="*/ 33392226 w 115"/>
                  <a:gd name="T13" fmla="*/ 19212903 h 102"/>
                  <a:gd name="T14" fmla="*/ 32307406 w 115"/>
                  <a:gd name="T15" fmla="*/ 18148456 h 102"/>
                  <a:gd name="T16" fmla="*/ 34113203 w 115"/>
                  <a:gd name="T17" fmla="*/ 17515643 h 102"/>
                  <a:gd name="T18" fmla="*/ 36298321 w 115"/>
                  <a:gd name="T19" fmla="*/ 17156699 h 102"/>
                  <a:gd name="T20" fmla="*/ 34477660 w 115"/>
                  <a:gd name="T21" fmla="*/ 18509808 h 102"/>
                  <a:gd name="T22" fmla="*/ 34113203 w 115"/>
                  <a:gd name="T23" fmla="*/ 20277458 h 102"/>
                  <a:gd name="T24" fmla="*/ 32307406 w 115"/>
                  <a:gd name="T25" fmla="*/ 21700350 h 102"/>
                  <a:gd name="T26" fmla="*/ 36298321 w 115"/>
                  <a:gd name="T27" fmla="*/ 20277458 h 102"/>
                  <a:gd name="T28" fmla="*/ 38045359 w 115"/>
                  <a:gd name="T29" fmla="*/ 15389631 h 102"/>
                  <a:gd name="T30" fmla="*/ 41300889 w 115"/>
                  <a:gd name="T31" fmla="*/ 12266001 h 102"/>
                  <a:gd name="T32" fmla="*/ 39498159 w 115"/>
                  <a:gd name="T33" fmla="*/ 12266001 h 102"/>
                  <a:gd name="T34" fmla="*/ 38045359 w 115"/>
                  <a:gd name="T35" fmla="*/ 12266001 h 102"/>
                  <a:gd name="T36" fmla="*/ 39498159 w 115"/>
                  <a:gd name="T37" fmla="*/ 10498924 h 102"/>
                  <a:gd name="T38" fmla="*/ 41300889 w 115"/>
                  <a:gd name="T39" fmla="*/ 9075446 h 102"/>
                  <a:gd name="T40" fmla="*/ 39498159 w 115"/>
                  <a:gd name="T41" fmla="*/ 6672641 h 102"/>
                  <a:gd name="T42" fmla="*/ 36298321 w 115"/>
                  <a:gd name="T43" fmla="*/ 6672641 h 102"/>
                  <a:gd name="T44" fmla="*/ 29843072 w 115"/>
                  <a:gd name="T45" fmla="*/ 0 h 102"/>
                  <a:gd name="T46" fmla="*/ 17928596 w 115"/>
                  <a:gd name="T47" fmla="*/ 0 h 102"/>
                  <a:gd name="T48" fmla="*/ 16549559 w 115"/>
                  <a:gd name="T49" fmla="*/ 1770067 h 102"/>
                  <a:gd name="T50" fmla="*/ 13278482 w 115"/>
                  <a:gd name="T51" fmla="*/ 1770067 h 102"/>
                  <a:gd name="T52" fmla="*/ 8276041 w 115"/>
                  <a:gd name="T53" fmla="*/ 6672641 h 102"/>
                  <a:gd name="T54" fmla="*/ 5002569 w 115"/>
                  <a:gd name="T55" fmla="*/ 12266001 h 102"/>
                  <a:gd name="T56" fmla="*/ 3270439 w 115"/>
                  <a:gd name="T57" fmla="*/ 12266001 h 102"/>
                  <a:gd name="T58" fmla="*/ 0 w 115"/>
                  <a:gd name="T59" fmla="*/ 15389631 h 102"/>
                  <a:gd name="T60" fmla="*/ 0 w 115"/>
                  <a:gd name="T61" fmla="*/ 17156699 h 102"/>
                  <a:gd name="T62" fmla="*/ 1820676 w 115"/>
                  <a:gd name="T63" fmla="*/ 18509808 h 102"/>
                  <a:gd name="T64" fmla="*/ 1820676 w 115"/>
                  <a:gd name="T65" fmla="*/ 17156699 h 102"/>
                  <a:gd name="T66" fmla="*/ 5002569 w 115"/>
                  <a:gd name="T67" fmla="*/ 17156699 h 102"/>
                  <a:gd name="T68" fmla="*/ 5002569 w 115"/>
                  <a:gd name="T69" fmla="*/ 18509808 h 102"/>
                  <a:gd name="T70" fmla="*/ 6823246 w 115"/>
                  <a:gd name="T71" fmla="*/ 20277458 h 102"/>
                  <a:gd name="T72" fmla="*/ 6823246 w 115"/>
                  <a:gd name="T73" fmla="*/ 21700350 h 102"/>
                  <a:gd name="T74" fmla="*/ 8276041 w 115"/>
                  <a:gd name="T75" fmla="*/ 21700350 h 102"/>
                  <a:gd name="T76" fmla="*/ 10093679 w 115"/>
                  <a:gd name="T77" fmla="*/ 20277458 h 102"/>
                  <a:gd name="T78" fmla="*/ 13278482 w 115"/>
                  <a:gd name="T79" fmla="*/ 24117866 h 102"/>
                  <a:gd name="T80" fmla="*/ 14731896 w 115"/>
                  <a:gd name="T81" fmla="*/ 24117866 h 102"/>
                  <a:gd name="T82" fmla="*/ 16549559 w 115"/>
                  <a:gd name="T83" fmla="*/ 25885566 h 102"/>
                  <a:gd name="T84" fmla="*/ 17928596 w 115"/>
                  <a:gd name="T85" fmla="*/ 27655632 h 102"/>
                  <a:gd name="T86" fmla="*/ 21567004 w 115"/>
                  <a:gd name="T87" fmla="*/ 30776381 h 102"/>
                  <a:gd name="T88" fmla="*/ 21567004 w 115"/>
                  <a:gd name="T89" fmla="*/ 32546329 h 102"/>
                  <a:gd name="T90" fmla="*/ 19749366 w 115"/>
                  <a:gd name="T91" fmla="*/ 32546329 h 102"/>
                  <a:gd name="T92" fmla="*/ 19749366 w 115"/>
                  <a:gd name="T93" fmla="*/ 33896440 h 102"/>
                  <a:gd name="T94" fmla="*/ 21567004 w 115"/>
                  <a:gd name="T95" fmla="*/ 35667098 h 102"/>
                  <a:gd name="T96" fmla="*/ 24751840 w 115"/>
                  <a:gd name="T97" fmla="*/ 32546329 h 102"/>
                  <a:gd name="T98" fmla="*/ 26572026 w 115"/>
                  <a:gd name="T99" fmla="*/ 29367646 h 102"/>
                  <a:gd name="T100" fmla="*/ 28022411 w 115"/>
                  <a:gd name="T101" fmla="*/ 27655632 h 102"/>
                  <a:gd name="T102" fmla="*/ 31222110 w 115"/>
                  <a:gd name="T103" fmla="*/ 24823980 h 102"/>
                  <a:gd name="T104" fmla="*/ 36298321 w 115"/>
                  <a:gd name="T105" fmla="*/ 20277458 h 102"/>
                  <a:gd name="T106" fmla="*/ 36298321 w 115"/>
                  <a:gd name="T107" fmla="*/ 20277458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5"/>
                  <a:gd name="T163" fmla="*/ 0 h 102"/>
                  <a:gd name="T164" fmla="*/ 115 w 115"/>
                  <a:gd name="T165" fmla="*/ 102 h 1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5" h="102">
                    <a:moveTo>
                      <a:pt x="90" y="62"/>
                    </a:moveTo>
                    <a:lnTo>
                      <a:pt x="83" y="70"/>
                    </a:lnTo>
                    <a:lnTo>
                      <a:pt x="73" y="79"/>
                    </a:lnTo>
                    <a:lnTo>
                      <a:pt x="75" y="75"/>
                    </a:lnTo>
                    <a:lnTo>
                      <a:pt x="79" y="72"/>
                    </a:lnTo>
                    <a:lnTo>
                      <a:pt x="85" y="64"/>
                    </a:lnTo>
                    <a:lnTo>
                      <a:pt x="93" y="55"/>
                    </a:lnTo>
                    <a:lnTo>
                      <a:pt x="90" y="52"/>
                    </a:lnTo>
                    <a:lnTo>
                      <a:pt x="95" y="50"/>
                    </a:lnTo>
                    <a:lnTo>
                      <a:pt x="101" y="49"/>
                    </a:lnTo>
                    <a:lnTo>
                      <a:pt x="96" y="53"/>
                    </a:lnTo>
                    <a:lnTo>
                      <a:pt x="95" y="58"/>
                    </a:lnTo>
                    <a:lnTo>
                      <a:pt x="90" y="62"/>
                    </a:lnTo>
                    <a:moveTo>
                      <a:pt x="101" y="58"/>
                    </a:moveTo>
                    <a:lnTo>
                      <a:pt x="106" y="44"/>
                    </a:lnTo>
                    <a:lnTo>
                      <a:pt x="115" y="35"/>
                    </a:lnTo>
                    <a:lnTo>
                      <a:pt x="110" y="35"/>
                    </a:lnTo>
                    <a:lnTo>
                      <a:pt x="106" y="35"/>
                    </a:lnTo>
                    <a:lnTo>
                      <a:pt x="110" y="30"/>
                    </a:lnTo>
                    <a:lnTo>
                      <a:pt x="115" y="26"/>
                    </a:lnTo>
                    <a:lnTo>
                      <a:pt x="110" y="19"/>
                    </a:lnTo>
                    <a:lnTo>
                      <a:pt x="101" y="19"/>
                    </a:lnTo>
                    <a:lnTo>
                      <a:pt x="83" y="0"/>
                    </a:lnTo>
                    <a:lnTo>
                      <a:pt x="50" y="0"/>
                    </a:lnTo>
                    <a:lnTo>
                      <a:pt x="46" y="5"/>
                    </a:lnTo>
                    <a:lnTo>
                      <a:pt x="37" y="5"/>
                    </a:lnTo>
                    <a:lnTo>
                      <a:pt x="23" y="19"/>
                    </a:lnTo>
                    <a:lnTo>
                      <a:pt x="14" y="35"/>
                    </a:lnTo>
                    <a:lnTo>
                      <a:pt x="9" y="35"/>
                    </a:lnTo>
                    <a:lnTo>
                      <a:pt x="0" y="44"/>
                    </a:lnTo>
                    <a:lnTo>
                      <a:pt x="0" y="49"/>
                    </a:lnTo>
                    <a:lnTo>
                      <a:pt x="5" y="53"/>
                    </a:lnTo>
                    <a:lnTo>
                      <a:pt x="5" y="49"/>
                    </a:lnTo>
                    <a:lnTo>
                      <a:pt x="14" y="49"/>
                    </a:lnTo>
                    <a:lnTo>
                      <a:pt x="14" y="53"/>
                    </a:lnTo>
                    <a:lnTo>
                      <a:pt x="19" y="58"/>
                    </a:lnTo>
                    <a:lnTo>
                      <a:pt x="19" y="62"/>
                    </a:lnTo>
                    <a:lnTo>
                      <a:pt x="23" y="62"/>
                    </a:lnTo>
                    <a:lnTo>
                      <a:pt x="28" y="58"/>
                    </a:lnTo>
                    <a:lnTo>
                      <a:pt x="37" y="69"/>
                    </a:lnTo>
                    <a:lnTo>
                      <a:pt x="41" y="69"/>
                    </a:lnTo>
                    <a:lnTo>
                      <a:pt x="46" y="74"/>
                    </a:lnTo>
                    <a:lnTo>
                      <a:pt x="50" y="79"/>
                    </a:lnTo>
                    <a:lnTo>
                      <a:pt x="60" y="88"/>
                    </a:lnTo>
                    <a:lnTo>
                      <a:pt x="60" y="93"/>
                    </a:lnTo>
                    <a:lnTo>
                      <a:pt x="55" y="93"/>
                    </a:lnTo>
                    <a:lnTo>
                      <a:pt x="55" y="97"/>
                    </a:lnTo>
                    <a:lnTo>
                      <a:pt x="60" y="102"/>
                    </a:lnTo>
                    <a:lnTo>
                      <a:pt x="69" y="93"/>
                    </a:lnTo>
                    <a:lnTo>
                      <a:pt x="74" y="84"/>
                    </a:lnTo>
                    <a:lnTo>
                      <a:pt x="78" y="79"/>
                    </a:lnTo>
                    <a:lnTo>
                      <a:pt x="87" y="71"/>
                    </a:lnTo>
                    <a:lnTo>
                      <a:pt x="101" y="58"/>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191" name="Freeform 120">
                <a:extLst>
                  <a:ext uri="{FF2B5EF4-FFF2-40B4-BE49-F238E27FC236}">
                    <a16:creationId xmlns:a16="http://schemas.microsoft.com/office/drawing/2014/main" id="{C48B5902-8A5E-A7AF-8C55-E658C1F35B7C}"/>
                  </a:ext>
                </a:extLst>
              </p:cNvPr>
              <p:cNvSpPr>
                <a:spLocks/>
              </p:cNvSpPr>
              <p:nvPr/>
            </p:nvSpPr>
            <p:spPr bwMode="auto">
              <a:xfrm>
                <a:off x="3039" y="2258"/>
                <a:ext cx="563" cy="557"/>
              </a:xfrm>
              <a:custGeom>
                <a:avLst/>
                <a:gdLst>
                  <a:gd name="T0" fmla="*/ 38910865 w 114"/>
                  <a:gd name="T1" fmla="*/ 1763433 h 113"/>
                  <a:gd name="T2" fmla="*/ 37186367 w 114"/>
                  <a:gd name="T3" fmla="*/ 1763433 h 113"/>
                  <a:gd name="T4" fmla="*/ 33963460 w 114"/>
                  <a:gd name="T5" fmla="*/ 1763433 h 113"/>
                  <a:gd name="T6" fmla="*/ 31528199 w 114"/>
                  <a:gd name="T7" fmla="*/ 1763433 h 113"/>
                  <a:gd name="T8" fmla="*/ 29741771 w 114"/>
                  <a:gd name="T9" fmla="*/ 0 h 113"/>
                  <a:gd name="T10" fmla="*/ 26157753 w 114"/>
                  <a:gd name="T11" fmla="*/ 0 h 113"/>
                  <a:gd name="T12" fmla="*/ 24433235 w 114"/>
                  <a:gd name="T13" fmla="*/ 1763433 h 113"/>
                  <a:gd name="T14" fmla="*/ 21574954 w 114"/>
                  <a:gd name="T15" fmla="*/ 1763433 h 113"/>
                  <a:gd name="T16" fmla="*/ 20209161 w 114"/>
                  <a:gd name="T17" fmla="*/ 0 h 113"/>
                  <a:gd name="T18" fmla="*/ 16263421 w 114"/>
                  <a:gd name="T19" fmla="*/ 0 h 113"/>
                  <a:gd name="T20" fmla="*/ 16263421 w 114"/>
                  <a:gd name="T21" fmla="*/ 1419823 h 113"/>
                  <a:gd name="T22" fmla="*/ 14480015 w 114"/>
                  <a:gd name="T23" fmla="*/ 1763433 h 113"/>
                  <a:gd name="T24" fmla="*/ 13114237 w 114"/>
                  <a:gd name="T25" fmla="*/ 5578188 h 113"/>
                  <a:gd name="T26" fmla="*/ 11316006 w 114"/>
                  <a:gd name="T27" fmla="*/ 10469739 h 113"/>
                  <a:gd name="T28" fmla="*/ 9533215 w 114"/>
                  <a:gd name="T29" fmla="*/ 13569152 h 113"/>
                  <a:gd name="T30" fmla="*/ 8166829 w 114"/>
                  <a:gd name="T31" fmla="*/ 13569152 h 113"/>
                  <a:gd name="T32" fmla="*/ 6733229 w 114"/>
                  <a:gd name="T33" fmla="*/ 18460705 h 113"/>
                  <a:gd name="T34" fmla="*/ 4947407 w 114"/>
                  <a:gd name="T35" fmla="*/ 18460705 h 113"/>
                  <a:gd name="T36" fmla="*/ 3510903 w 114"/>
                  <a:gd name="T37" fmla="*/ 22619074 h 113"/>
                  <a:gd name="T38" fmla="*/ 361115 w 114"/>
                  <a:gd name="T39" fmla="*/ 24038881 h 113"/>
                  <a:gd name="T40" fmla="*/ 361115 w 114"/>
                  <a:gd name="T41" fmla="*/ 27496026 h 113"/>
                  <a:gd name="T42" fmla="*/ 0 w 114"/>
                  <a:gd name="T43" fmla="*/ 30336134 h 113"/>
                  <a:gd name="T44" fmla="*/ 0 w 114"/>
                  <a:gd name="T45" fmla="*/ 32029867 h 113"/>
                  <a:gd name="T46" fmla="*/ 1783401 w 114"/>
                  <a:gd name="T47" fmla="*/ 32029867 h 113"/>
                  <a:gd name="T48" fmla="*/ 0 w 114"/>
                  <a:gd name="T49" fmla="*/ 34150903 h 113"/>
                  <a:gd name="T50" fmla="*/ 1783401 w 114"/>
                  <a:gd name="T51" fmla="*/ 34497505 h 113"/>
                  <a:gd name="T52" fmla="*/ 7094927 w 114"/>
                  <a:gd name="T53" fmla="*/ 36275054 h 113"/>
                  <a:gd name="T54" fmla="*/ 9894330 w 114"/>
                  <a:gd name="T55" fmla="*/ 37608028 h 113"/>
                  <a:gd name="T56" fmla="*/ 11680612 w 114"/>
                  <a:gd name="T57" fmla="*/ 39389048 h 113"/>
                  <a:gd name="T58" fmla="*/ 13464018 w 114"/>
                  <a:gd name="T59" fmla="*/ 37608028 h 113"/>
                  <a:gd name="T60" fmla="*/ 14826932 w 114"/>
                  <a:gd name="T61" fmla="*/ 34497505 h 113"/>
                  <a:gd name="T62" fmla="*/ 21574954 w 114"/>
                  <a:gd name="T63" fmla="*/ 34497505 h 113"/>
                  <a:gd name="T64" fmla="*/ 22996638 w 114"/>
                  <a:gd name="T65" fmla="*/ 32387589 h 113"/>
                  <a:gd name="T66" fmla="*/ 26507544 w 114"/>
                  <a:gd name="T67" fmla="*/ 34497505 h 113"/>
                  <a:gd name="T68" fmla="*/ 29741771 w 114"/>
                  <a:gd name="T69" fmla="*/ 34497505 h 113"/>
                  <a:gd name="T70" fmla="*/ 32891587 w 114"/>
                  <a:gd name="T71" fmla="*/ 30682618 h 113"/>
                  <a:gd name="T72" fmla="*/ 32891587 w 114"/>
                  <a:gd name="T73" fmla="*/ 28916327 h 113"/>
                  <a:gd name="T74" fmla="*/ 31528199 w 114"/>
                  <a:gd name="T75" fmla="*/ 28916327 h 113"/>
                  <a:gd name="T76" fmla="*/ 31528199 w 114"/>
                  <a:gd name="T77" fmla="*/ 27496026 h 113"/>
                  <a:gd name="T78" fmla="*/ 32891587 w 114"/>
                  <a:gd name="T79" fmla="*/ 25805192 h 113"/>
                  <a:gd name="T80" fmla="*/ 32891587 w 114"/>
                  <a:gd name="T81" fmla="*/ 20928357 h 113"/>
                  <a:gd name="T82" fmla="*/ 35400077 w 114"/>
                  <a:gd name="T83" fmla="*/ 18460705 h 113"/>
                  <a:gd name="T84" fmla="*/ 35400077 w 114"/>
                  <a:gd name="T85" fmla="*/ 17113603 h 113"/>
                  <a:gd name="T86" fmla="*/ 33602350 w 114"/>
                  <a:gd name="T87" fmla="*/ 15347303 h 113"/>
                  <a:gd name="T88" fmla="*/ 35400077 w 114"/>
                  <a:gd name="T89" fmla="*/ 13569152 h 113"/>
                  <a:gd name="T90" fmla="*/ 37186367 w 114"/>
                  <a:gd name="T91" fmla="*/ 13569152 h 113"/>
                  <a:gd name="T92" fmla="*/ 37186367 w 114"/>
                  <a:gd name="T93" fmla="*/ 12236158 h 113"/>
                  <a:gd name="T94" fmla="*/ 38910865 w 114"/>
                  <a:gd name="T95" fmla="*/ 13569152 h 113"/>
                  <a:gd name="T96" fmla="*/ 40332667 w 114"/>
                  <a:gd name="T97" fmla="*/ 13569152 h 113"/>
                  <a:gd name="T98" fmla="*/ 40332667 w 114"/>
                  <a:gd name="T99" fmla="*/ 10469739 h 113"/>
                  <a:gd name="T100" fmla="*/ 38910865 w 114"/>
                  <a:gd name="T101" fmla="*/ 7359213 h 113"/>
                  <a:gd name="T102" fmla="*/ 38910865 w 114"/>
                  <a:gd name="T103" fmla="*/ 5578188 h 113"/>
                  <a:gd name="T104" fmla="*/ 40332667 w 114"/>
                  <a:gd name="T105" fmla="*/ 5578188 h 113"/>
                  <a:gd name="T106" fmla="*/ 38910865 w 114"/>
                  <a:gd name="T107" fmla="*/ 3113547 h 113"/>
                  <a:gd name="T108" fmla="*/ 38910865 w 114"/>
                  <a:gd name="T109" fmla="*/ 1763433 h 11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
                  <a:gd name="T166" fmla="*/ 0 h 113"/>
                  <a:gd name="T167" fmla="*/ 114 w 114"/>
                  <a:gd name="T168" fmla="*/ 113 h 11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 h="113">
                    <a:moveTo>
                      <a:pt x="110" y="5"/>
                    </a:moveTo>
                    <a:lnTo>
                      <a:pt x="105" y="5"/>
                    </a:lnTo>
                    <a:lnTo>
                      <a:pt x="96" y="5"/>
                    </a:lnTo>
                    <a:lnTo>
                      <a:pt x="89" y="5"/>
                    </a:lnTo>
                    <a:lnTo>
                      <a:pt x="84" y="0"/>
                    </a:lnTo>
                    <a:lnTo>
                      <a:pt x="74" y="0"/>
                    </a:lnTo>
                    <a:lnTo>
                      <a:pt x="69" y="5"/>
                    </a:lnTo>
                    <a:lnTo>
                      <a:pt x="61" y="5"/>
                    </a:lnTo>
                    <a:lnTo>
                      <a:pt x="57" y="0"/>
                    </a:lnTo>
                    <a:lnTo>
                      <a:pt x="46" y="0"/>
                    </a:lnTo>
                    <a:lnTo>
                      <a:pt x="46" y="4"/>
                    </a:lnTo>
                    <a:lnTo>
                      <a:pt x="41" y="5"/>
                    </a:lnTo>
                    <a:lnTo>
                      <a:pt x="37" y="16"/>
                    </a:lnTo>
                    <a:lnTo>
                      <a:pt x="32" y="30"/>
                    </a:lnTo>
                    <a:lnTo>
                      <a:pt x="27" y="39"/>
                    </a:lnTo>
                    <a:lnTo>
                      <a:pt x="23" y="39"/>
                    </a:lnTo>
                    <a:lnTo>
                      <a:pt x="19" y="53"/>
                    </a:lnTo>
                    <a:lnTo>
                      <a:pt x="14" y="53"/>
                    </a:lnTo>
                    <a:lnTo>
                      <a:pt x="10" y="65"/>
                    </a:lnTo>
                    <a:lnTo>
                      <a:pt x="1" y="69"/>
                    </a:lnTo>
                    <a:lnTo>
                      <a:pt x="1" y="79"/>
                    </a:lnTo>
                    <a:lnTo>
                      <a:pt x="0" y="87"/>
                    </a:lnTo>
                    <a:lnTo>
                      <a:pt x="0" y="92"/>
                    </a:lnTo>
                    <a:lnTo>
                      <a:pt x="5" y="92"/>
                    </a:lnTo>
                    <a:lnTo>
                      <a:pt x="0" y="98"/>
                    </a:lnTo>
                    <a:lnTo>
                      <a:pt x="5" y="99"/>
                    </a:lnTo>
                    <a:lnTo>
                      <a:pt x="20" y="104"/>
                    </a:lnTo>
                    <a:lnTo>
                      <a:pt x="28" y="108"/>
                    </a:lnTo>
                    <a:lnTo>
                      <a:pt x="33" y="113"/>
                    </a:lnTo>
                    <a:lnTo>
                      <a:pt x="38" y="108"/>
                    </a:lnTo>
                    <a:lnTo>
                      <a:pt x="42" y="99"/>
                    </a:lnTo>
                    <a:lnTo>
                      <a:pt x="61" y="99"/>
                    </a:lnTo>
                    <a:lnTo>
                      <a:pt x="65" y="93"/>
                    </a:lnTo>
                    <a:lnTo>
                      <a:pt x="75" y="99"/>
                    </a:lnTo>
                    <a:lnTo>
                      <a:pt x="84" y="99"/>
                    </a:lnTo>
                    <a:lnTo>
                      <a:pt x="93" y="88"/>
                    </a:lnTo>
                    <a:lnTo>
                      <a:pt x="93" y="83"/>
                    </a:lnTo>
                    <a:lnTo>
                      <a:pt x="89" y="83"/>
                    </a:lnTo>
                    <a:lnTo>
                      <a:pt x="89" y="79"/>
                    </a:lnTo>
                    <a:lnTo>
                      <a:pt x="93" y="74"/>
                    </a:lnTo>
                    <a:cubicBezTo>
                      <a:pt x="93" y="70"/>
                      <a:pt x="93" y="65"/>
                      <a:pt x="93" y="60"/>
                    </a:cubicBezTo>
                    <a:lnTo>
                      <a:pt x="100" y="53"/>
                    </a:lnTo>
                    <a:lnTo>
                      <a:pt x="100" y="49"/>
                    </a:lnTo>
                    <a:lnTo>
                      <a:pt x="95" y="44"/>
                    </a:lnTo>
                    <a:lnTo>
                      <a:pt x="100" y="39"/>
                    </a:lnTo>
                    <a:lnTo>
                      <a:pt x="105" y="39"/>
                    </a:lnTo>
                    <a:lnTo>
                      <a:pt x="105" y="35"/>
                    </a:lnTo>
                    <a:lnTo>
                      <a:pt x="110" y="39"/>
                    </a:lnTo>
                    <a:lnTo>
                      <a:pt x="114" y="39"/>
                    </a:lnTo>
                    <a:lnTo>
                      <a:pt x="114" y="30"/>
                    </a:lnTo>
                    <a:lnTo>
                      <a:pt x="110" y="21"/>
                    </a:lnTo>
                    <a:lnTo>
                      <a:pt x="110" y="16"/>
                    </a:lnTo>
                    <a:lnTo>
                      <a:pt x="114" y="16"/>
                    </a:lnTo>
                    <a:lnTo>
                      <a:pt x="110" y="9"/>
                    </a:lnTo>
                    <a:lnTo>
                      <a:pt x="110" y="5"/>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1" name="Freeform 121">
                <a:extLst>
                  <a:ext uri="{FF2B5EF4-FFF2-40B4-BE49-F238E27FC236}">
                    <a16:creationId xmlns:a16="http://schemas.microsoft.com/office/drawing/2014/main" id="{B271A5F1-734F-67F7-564E-883BB61E7995}"/>
                  </a:ext>
                </a:extLst>
              </p:cNvPr>
              <p:cNvSpPr>
                <a:spLocks/>
              </p:cNvSpPr>
              <p:nvPr/>
            </p:nvSpPr>
            <p:spPr bwMode="auto">
              <a:xfrm>
                <a:off x="3221" y="1651"/>
                <a:ext cx="399" cy="637"/>
              </a:xfrm>
              <a:custGeom>
                <a:avLst/>
                <a:gdLst>
                  <a:gd name="T0" fmla="*/ 1757521 w 81"/>
                  <a:gd name="T1" fmla="*/ 45595293 h 129"/>
                  <a:gd name="T2" fmla="*/ 3100526 w 81"/>
                  <a:gd name="T3" fmla="*/ 44884776 h 129"/>
                  <a:gd name="T4" fmla="*/ 3100526 w 81"/>
                  <a:gd name="T5" fmla="*/ 43102915 h 129"/>
                  <a:gd name="T6" fmla="*/ 6615543 w 81"/>
                  <a:gd name="T7" fmla="*/ 43102915 h 129"/>
                  <a:gd name="T8" fmla="*/ 7958547 w 81"/>
                  <a:gd name="T9" fmla="*/ 44884776 h 129"/>
                  <a:gd name="T10" fmla="*/ 11113786 w 81"/>
                  <a:gd name="T11" fmla="*/ 44884776 h 129"/>
                  <a:gd name="T12" fmla="*/ 12816570 w 81"/>
                  <a:gd name="T13" fmla="*/ 43102915 h 129"/>
                  <a:gd name="T14" fmla="*/ 15971831 w 81"/>
                  <a:gd name="T15" fmla="*/ 43102915 h 129"/>
                  <a:gd name="T16" fmla="*/ 17656921 w 81"/>
                  <a:gd name="T17" fmla="*/ 44884776 h 129"/>
                  <a:gd name="T18" fmla="*/ 20130848 w 81"/>
                  <a:gd name="T19" fmla="*/ 44884776 h 129"/>
                  <a:gd name="T20" fmla="*/ 23231377 w 81"/>
                  <a:gd name="T21" fmla="*/ 44884776 h 129"/>
                  <a:gd name="T22" fmla="*/ 26673968 w 81"/>
                  <a:gd name="T23" fmla="*/ 44884776 h 129"/>
                  <a:gd name="T24" fmla="*/ 25687738 w 81"/>
                  <a:gd name="T25" fmla="*/ 44174260 h 129"/>
                  <a:gd name="T26" fmla="*/ 26317173 w 81"/>
                  <a:gd name="T27" fmla="*/ 43102915 h 129"/>
                  <a:gd name="T28" fmla="*/ 24986011 w 81"/>
                  <a:gd name="T29" fmla="*/ 43102915 h 129"/>
                  <a:gd name="T30" fmla="*/ 24986011 w 81"/>
                  <a:gd name="T31" fmla="*/ 41737228 h 129"/>
                  <a:gd name="T32" fmla="*/ 24986011 w 81"/>
                  <a:gd name="T33" fmla="*/ 40304907 h 129"/>
                  <a:gd name="T34" fmla="*/ 24986011 w 81"/>
                  <a:gd name="T35" fmla="*/ 38519392 h 129"/>
                  <a:gd name="T36" fmla="*/ 26317173 w 81"/>
                  <a:gd name="T37" fmla="*/ 38519392 h 129"/>
                  <a:gd name="T38" fmla="*/ 23231377 w 81"/>
                  <a:gd name="T39" fmla="*/ 36796391 h 129"/>
                  <a:gd name="T40" fmla="*/ 24986011 w 81"/>
                  <a:gd name="T41" fmla="*/ 35360525 h 129"/>
                  <a:gd name="T42" fmla="*/ 24986011 w 81"/>
                  <a:gd name="T43" fmla="*/ 32503665 h 129"/>
                  <a:gd name="T44" fmla="*/ 28071708 w 81"/>
                  <a:gd name="T45" fmla="*/ 31141493 h 129"/>
                  <a:gd name="T46" fmla="*/ 26317173 w 81"/>
                  <a:gd name="T47" fmla="*/ 29356610 h 129"/>
                  <a:gd name="T48" fmla="*/ 24986011 w 81"/>
                  <a:gd name="T49" fmla="*/ 29356610 h 129"/>
                  <a:gd name="T50" fmla="*/ 23231377 w 81"/>
                  <a:gd name="T51" fmla="*/ 26123950 h 129"/>
                  <a:gd name="T52" fmla="*/ 23231377 w 81"/>
                  <a:gd name="T53" fmla="*/ 24415132 h 129"/>
                  <a:gd name="T54" fmla="*/ 21459148 w 81"/>
                  <a:gd name="T55" fmla="*/ 22615415 h 129"/>
                  <a:gd name="T56" fmla="*/ 23231377 w 81"/>
                  <a:gd name="T57" fmla="*/ 19832225 h 129"/>
                  <a:gd name="T58" fmla="*/ 24986011 w 81"/>
                  <a:gd name="T59" fmla="*/ 19832225 h 129"/>
                  <a:gd name="T60" fmla="*/ 24986011 w 81"/>
                  <a:gd name="T61" fmla="*/ 17325024 h 129"/>
                  <a:gd name="T62" fmla="*/ 21459148 w 81"/>
                  <a:gd name="T63" fmla="*/ 17325024 h 129"/>
                  <a:gd name="T64" fmla="*/ 19072208 w 81"/>
                  <a:gd name="T65" fmla="*/ 13816499 h 129"/>
                  <a:gd name="T66" fmla="*/ 19072208 w 81"/>
                  <a:gd name="T67" fmla="*/ 12034588 h 129"/>
                  <a:gd name="T68" fmla="*/ 17656921 w 81"/>
                  <a:gd name="T69" fmla="*/ 12034588 h 129"/>
                  <a:gd name="T70" fmla="*/ 19072208 w 81"/>
                  <a:gd name="T71" fmla="*/ 10598761 h 129"/>
                  <a:gd name="T72" fmla="*/ 19429120 w 81"/>
                  <a:gd name="T73" fmla="*/ 3147664 h 129"/>
                  <a:gd name="T74" fmla="*/ 17656921 w 81"/>
                  <a:gd name="T75" fmla="*/ 1781886 h 129"/>
                  <a:gd name="T76" fmla="*/ 15971831 w 81"/>
                  <a:gd name="T77" fmla="*/ 1781886 h 129"/>
                  <a:gd name="T78" fmla="*/ 14214311 w 81"/>
                  <a:gd name="T79" fmla="*/ 0 h 129"/>
                  <a:gd name="T80" fmla="*/ 15971831 w 81"/>
                  <a:gd name="T81" fmla="*/ 1781886 h 129"/>
                  <a:gd name="T82" fmla="*/ 14571095 w 81"/>
                  <a:gd name="T83" fmla="*/ 7090120 h 129"/>
                  <a:gd name="T84" fmla="*/ 11113786 w 81"/>
                  <a:gd name="T85" fmla="*/ 8798924 h 129"/>
                  <a:gd name="T86" fmla="*/ 9716063 w 81"/>
                  <a:gd name="T87" fmla="*/ 10598761 h 129"/>
                  <a:gd name="T88" fmla="*/ 10058148 w 81"/>
                  <a:gd name="T89" fmla="*/ 12034588 h 129"/>
                  <a:gd name="T90" fmla="*/ 8300628 w 81"/>
                  <a:gd name="T91" fmla="*/ 13816499 h 129"/>
                  <a:gd name="T92" fmla="*/ 10058148 w 81"/>
                  <a:gd name="T93" fmla="*/ 15178651 h 129"/>
                  <a:gd name="T94" fmla="*/ 8300628 w 81"/>
                  <a:gd name="T95" fmla="*/ 19832225 h 129"/>
                  <a:gd name="T96" fmla="*/ 6615543 w 81"/>
                  <a:gd name="T97" fmla="*/ 22979878 h 129"/>
                  <a:gd name="T98" fmla="*/ 3100526 w 81"/>
                  <a:gd name="T99" fmla="*/ 27923647 h 129"/>
                  <a:gd name="T100" fmla="*/ 0 w 81"/>
                  <a:gd name="T101" fmla="*/ 35360525 h 129"/>
                  <a:gd name="T102" fmla="*/ 0 w 81"/>
                  <a:gd name="T103" fmla="*/ 43102915 h 129"/>
                  <a:gd name="T104" fmla="*/ 1415435 w 81"/>
                  <a:gd name="T105" fmla="*/ 44884776 h 129"/>
                  <a:gd name="T106" fmla="*/ 1757521 w 81"/>
                  <a:gd name="T107" fmla="*/ 4559529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1"/>
                  <a:gd name="T163" fmla="*/ 0 h 129"/>
                  <a:gd name="T164" fmla="*/ 81 w 81"/>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1" h="129">
                    <a:moveTo>
                      <a:pt x="5" y="129"/>
                    </a:moveTo>
                    <a:lnTo>
                      <a:pt x="9" y="127"/>
                    </a:lnTo>
                    <a:lnTo>
                      <a:pt x="9" y="122"/>
                    </a:lnTo>
                    <a:lnTo>
                      <a:pt x="19" y="122"/>
                    </a:lnTo>
                    <a:lnTo>
                      <a:pt x="23" y="127"/>
                    </a:lnTo>
                    <a:lnTo>
                      <a:pt x="32" y="127"/>
                    </a:lnTo>
                    <a:lnTo>
                      <a:pt x="37" y="122"/>
                    </a:lnTo>
                    <a:lnTo>
                      <a:pt x="46" y="122"/>
                    </a:lnTo>
                    <a:lnTo>
                      <a:pt x="51" y="127"/>
                    </a:lnTo>
                    <a:lnTo>
                      <a:pt x="58" y="127"/>
                    </a:lnTo>
                    <a:lnTo>
                      <a:pt x="67" y="127"/>
                    </a:lnTo>
                    <a:lnTo>
                      <a:pt x="77" y="127"/>
                    </a:lnTo>
                    <a:lnTo>
                      <a:pt x="74" y="125"/>
                    </a:lnTo>
                    <a:lnTo>
                      <a:pt x="76" y="122"/>
                    </a:lnTo>
                    <a:lnTo>
                      <a:pt x="72" y="122"/>
                    </a:lnTo>
                    <a:lnTo>
                      <a:pt x="72" y="118"/>
                    </a:lnTo>
                    <a:lnTo>
                      <a:pt x="72" y="114"/>
                    </a:lnTo>
                    <a:lnTo>
                      <a:pt x="72" y="109"/>
                    </a:lnTo>
                    <a:lnTo>
                      <a:pt x="76" y="109"/>
                    </a:lnTo>
                    <a:lnTo>
                      <a:pt x="67" y="104"/>
                    </a:lnTo>
                    <a:lnTo>
                      <a:pt x="72" y="100"/>
                    </a:lnTo>
                    <a:lnTo>
                      <a:pt x="72" y="92"/>
                    </a:lnTo>
                    <a:lnTo>
                      <a:pt x="81" y="88"/>
                    </a:lnTo>
                    <a:lnTo>
                      <a:pt x="76" y="83"/>
                    </a:lnTo>
                    <a:lnTo>
                      <a:pt x="72" y="83"/>
                    </a:lnTo>
                    <a:lnTo>
                      <a:pt x="67" y="74"/>
                    </a:lnTo>
                    <a:lnTo>
                      <a:pt x="67" y="69"/>
                    </a:lnTo>
                    <a:lnTo>
                      <a:pt x="62" y="64"/>
                    </a:lnTo>
                    <a:lnTo>
                      <a:pt x="67" y="56"/>
                    </a:lnTo>
                    <a:lnTo>
                      <a:pt x="72" y="56"/>
                    </a:lnTo>
                    <a:lnTo>
                      <a:pt x="72" y="49"/>
                    </a:lnTo>
                    <a:lnTo>
                      <a:pt x="62" y="49"/>
                    </a:lnTo>
                    <a:lnTo>
                      <a:pt x="55" y="39"/>
                    </a:lnTo>
                    <a:lnTo>
                      <a:pt x="55" y="34"/>
                    </a:lnTo>
                    <a:lnTo>
                      <a:pt x="51" y="34"/>
                    </a:lnTo>
                    <a:lnTo>
                      <a:pt x="55" y="30"/>
                    </a:lnTo>
                    <a:lnTo>
                      <a:pt x="56" y="9"/>
                    </a:lnTo>
                    <a:lnTo>
                      <a:pt x="51" y="5"/>
                    </a:lnTo>
                    <a:lnTo>
                      <a:pt x="46" y="5"/>
                    </a:lnTo>
                    <a:lnTo>
                      <a:pt x="41" y="0"/>
                    </a:lnTo>
                    <a:lnTo>
                      <a:pt x="46" y="5"/>
                    </a:lnTo>
                    <a:lnTo>
                      <a:pt x="42" y="20"/>
                    </a:lnTo>
                    <a:lnTo>
                      <a:pt x="32" y="25"/>
                    </a:lnTo>
                    <a:lnTo>
                      <a:pt x="28" y="30"/>
                    </a:lnTo>
                    <a:lnTo>
                      <a:pt x="29" y="34"/>
                    </a:lnTo>
                    <a:lnTo>
                      <a:pt x="24" y="39"/>
                    </a:lnTo>
                    <a:lnTo>
                      <a:pt x="29" y="43"/>
                    </a:lnTo>
                    <a:lnTo>
                      <a:pt x="24" y="56"/>
                    </a:lnTo>
                    <a:lnTo>
                      <a:pt x="19" y="65"/>
                    </a:lnTo>
                    <a:lnTo>
                      <a:pt x="9" y="79"/>
                    </a:lnTo>
                    <a:lnTo>
                      <a:pt x="0" y="100"/>
                    </a:lnTo>
                    <a:lnTo>
                      <a:pt x="0" y="122"/>
                    </a:lnTo>
                    <a:lnTo>
                      <a:pt x="4" y="127"/>
                    </a:lnTo>
                    <a:lnTo>
                      <a:pt x="5" y="129"/>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2" name="Freeform 122">
                <a:extLst>
                  <a:ext uri="{FF2B5EF4-FFF2-40B4-BE49-F238E27FC236}">
                    <a16:creationId xmlns:a16="http://schemas.microsoft.com/office/drawing/2014/main" id="{F53E3E59-0E71-650A-78C7-FFBAE248B235}"/>
                  </a:ext>
                </a:extLst>
              </p:cNvPr>
              <p:cNvSpPr>
                <a:spLocks/>
              </p:cNvSpPr>
              <p:nvPr/>
            </p:nvSpPr>
            <p:spPr bwMode="auto">
              <a:xfrm>
                <a:off x="2658" y="2623"/>
                <a:ext cx="538" cy="578"/>
              </a:xfrm>
              <a:custGeom>
                <a:avLst/>
                <a:gdLst>
                  <a:gd name="T0" fmla="*/ 24695091 w 109"/>
                  <a:gd name="T1" fmla="*/ 33679221 h 117"/>
                  <a:gd name="T2" fmla="*/ 27472039 w 109"/>
                  <a:gd name="T3" fmla="*/ 30875102 h 117"/>
                  <a:gd name="T4" fmla="*/ 30263893 w 109"/>
                  <a:gd name="T5" fmla="*/ 29086365 h 117"/>
                  <a:gd name="T6" fmla="*/ 32042057 w 109"/>
                  <a:gd name="T7" fmla="*/ 25917167 h 117"/>
                  <a:gd name="T8" fmla="*/ 33834435 w 109"/>
                  <a:gd name="T9" fmla="*/ 24130881 h 117"/>
                  <a:gd name="T10" fmla="*/ 33834435 w 109"/>
                  <a:gd name="T11" fmla="*/ 21615011 h 117"/>
                  <a:gd name="T12" fmla="*/ 38386566 w 109"/>
                  <a:gd name="T13" fmla="*/ 17022150 h 117"/>
                  <a:gd name="T14" fmla="*/ 38386566 w 109"/>
                  <a:gd name="T15" fmla="*/ 13852952 h 117"/>
                  <a:gd name="T16" fmla="*/ 36608481 w 109"/>
                  <a:gd name="T17" fmla="*/ 12064215 h 117"/>
                  <a:gd name="T18" fmla="*/ 33471182 w 109"/>
                  <a:gd name="T19" fmla="*/ 10263081 h 117"/>
                  <a:gd name="T20" fmla="*/ 28904146 w 109"/>
                  <a:gd name="T21" fmla="*/ 8547662 h 117"/>
                  <a:gd name="T22" fmla="*/ 27126100 w 109"/>
                  <a:gd name="T23" fmla="*/ 8547662 h 117"/>
                  <a:gd name="T24" fmla="*/ 28904146 w 109"/>
                  <a:gd name="T25" fmla="*/ 6396895 h 117"/>
                  <a:gd name="T26" fmla="*/ 27126100 w 109"/>
                  <a:gd name="T27" fmla="*/ 6396895 h 117"/>
                  <a:gd name="T28" fmla="*/ 27126100 w 109"/>
                  <a:gd name="T29" fmla="*/ 4593465 h 117"/>
                  <a:gd name="T30" fmla="*/ 23625627 w 109"/>
                  <a:gd name="T31" fmla="*/ 2877433 h 117"/>
                  <a:gd name="T32" fmla="*/ 23625627 w 109"/>
                  <a:gd name="T33" fmla="*/ 1438958 h 117"/>
                  <a:gd name="T34" fmla="*/ 22192908 w 109"/>
                  <a:gd name="T35" fmla="*/ 1438958 h 117"/>
                  <a:gd name="T36" fmla="*/ 20414730 w 109"/>
                  <a:gd name="T37" fmla="*/ 1438958 h 117"/>
                  <a:gd name="T38" fmla="*/ 18695342 w 109"/>
                  <a:gd name="T39" fmla="*/ 1438958 h 117"/>
                  <a:gd name="T40" fmla="*/ 17263226 w 109"/>
                  <a:gd name="T41" fmla="*/ 2877433 h 117"/>
                  <a:gd name="T42" fmla="*/ 9136938 w 109"/>
                  <a:gd name="T43" fmla="*/ 0 h 117"/>
                  <a:gd name="T44" fmla="*/ 9136938 w 109"/>
                  <a:gd name="T45" fmla="*/ 1438958 h 117"/>
                  <a:gd name="T46" fmla="*/ 5999150 w 109"/>
                  <a:gd name="T47" fmla="*/ 1438958 h 117"/>
                  <a:gd name="T48" fmla="*/ 4206770 w 109"/>
                  <a:gd name="T49" fmla="*/ 2877433 h 117"/>
                  <a:gd name="T50" fmla="*/ 3137305 w 109"/>
                  <a:gd name="T51" fmla="*/ 4593465 h 117"/>
                  <a:gd name="T52" fmla="*/ 1778179 w 109"/>
                  <a:gd name="T53" fmla="*/ 6396895 h 117"/>
                  <a:gd name="T54" fmla="*/ 0 w 109"/>
                  <a:gd name="T55" fmla="*/ 13852952 h 117"/>
                  <a:gd name="T56" fmla="*/ 0 w 109"/>
                  <a:gd name="T57" fmla="*/ 17022150 h 117"/>
                  <a:gd name="T58" fmla="*/ 0 w 109"/>
                  <a:gd name="T59" fmla="*/ 20249820 h 117"/>
                  <a:gd name="T60" fmla="*/ 1778179 w 109"/>
                  <a:gd name="T61" fmla="*/ 21980089 h 117"/>
                  <a:gd name="T62" fmla="*/ 0 w 109"/>
                  <a:gd name="T63" fmla="*/ 29086365 h 117"/>
                  <a:gd name="T64" fmla="*/ 1778179 w 109"/>
                  <a:gd name="T65" fmla="*/ 29086365 h 117"/>
                  <a:gd name="T66" fmla="*/ 4206770 w 109"/>
                  <a:gd name="T67" fmla="*/ 30875102 h 117"/>
                  <a:gd name="T68" fmla="*/ 7416962 w 109"/>
                  <a:gd name="T69" fmla="*/ 30875102 h 117"/>
                  <a:gd name="T70" fmla="*/ 9136938 w 109"/>
                  <a:gd name="T71" fmla="*/ 29086365 h 117"/>
                  <a:gd name="T72" fmla="*/ 10918134 w 109"/>
                  <a:gd name="T73" fmla="*/ 30875102 h 117"/>
                  <a:gd name="T74" fmla="*/ 12347250 w 109"/>
                  <a:gd name="T75" fmla="*/ 30875102 h 117"/>
                  <a:gd name="T76" fmla="*/ 12347250 w 109"/>
                  <a:gd name="T77" fmla="*/ 34391534 h 117"/>
                  <a:gd name="T78" fmla="*/ 14055315 w 109"/>
                  <a:gd name="T79" fmla="*/ 35833036 h 117"/>
                  <a:gd name="T80" fmla="*/ 14055315 w 109"/>
                  <a:gd name="T81" fmla="*/ 40076109 h 117"/>
                  <a:gd name="T82" fmla="*/ 15485042 w 109"/>
                  <a:gd name="T83" fmla="*/ 41500251 h 117"/>
                  <a:gd name="T84" fmla="*/ 18695342 w 109"/>
                  <a:gd name="T85" fmla="*/ 40076109 h 117"/>
                  <a:gd name="T86" fmla="*/ 22556656 w 109"/>
                  <a:gd name="T87" fmla="*/ 40076109 h 117"/>
                  <a:gd name="T88" fmla="*/ 22556656 w 109"/>
                  <a:gd name="T89" fmla="*/ 35833036 h 117"/>
                  <a:gd name="T90" fmla="*/ 24695091 w 109"/>
                  <a:gd name="T91" fmla="*/ 33679221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
                  <a:gd name="T139" fmla="*/ 0 h 117"/>
                  <a:gd name="T140" fmla="*/ 109 w 109"/>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 h="117">
                    <a:moveTo>
                      <a:pt x="70" y="95"/>
                    </a:moveTo>
                    <a:lnTo>
                      <a:pt x="78" y="87"/>
                    </a:lnTo>
                    <a:lnTo>
                      <a:pt x="86" y="82"/>
                    </a:lnTo>
                    <a:lnTo>
                      <a:pt x="91" y="73"/>
                    </a:lnTo>
                    <a:lnTo>
                      <a:pt x="96" y="68"/>
                    </a:lnTo>
                    <a:lnTo>
                      <a:pt x="96" y="61"/>
                    </a:lnTo>
                    <a:lnTo>
                      <a:pt x="109" y="48"/>
                    </a:lnTo>
                    <a:lnTo>
                      <a:pt x="109" y="39"/>
                    </a:lnTo>
                    <a:lnTo>
                      <a:pt x="104" y="34"/>
                    </a:lnTo>
                    <a:lnTo>
                      <a:pt x="95" y="29"/>
                    </a:lnTo>
                    <a:lnTo>
                      <a:pt x="82" y="24"/>
                    </a:lnTo>
                    <a:lnTo>
                      <a:pt x="77" y="24"/>
                    </a:lnTo>
                    <a:lnTo>
                      <a:pt x="82" y="18"/>
                    </a:lnTo>
                    <a:lnTo>
                      <a:pt x="77" y="18"/>
                    </a:lnTo>
                    <a:lnTo>
                      <a:pt x="77" y="13"/>
                    </a:lnTo>
                    <a:lnTo>
                      <a:pt x="67" y="8"/>
                    </a:lnTo>
                    <a:lnTo>
                      <a:pt x="67" y="4"/>
                    </a:lnTo>
                    <a:lnTo>
                      <a:pt x="63" y="4"/>
                    </a:lnTo>
                    <a:lnTo>
                      <a:pt x="58" y="4"/>
                    </a:lnTo>
                    <a:lnTo>
                      <a:pt x="53" y="4"/>
                    </a:lnTo>
                    <a:lnTo>
                      <a:pt x="49" y="8"/>
                    </a:lnTo>
                    <a:lnTo>
                      <a:pt x="26" y="0"/>
                    </a:lnTo>
                    <a:lnTo>
                      <a:pt x="26" y="4"/>
                    </a:lnTo>
                    <a:lnTo>
                      <a:pt x="17" y="4"/>
                    </a:lnTo>
                    <a:lnTo>
                      <a:pt x="12" y="8"/>
                    </a:lnTo>
                    <a:lnTo>
                      <a:pt x="9" y="13"/>
                    </a:lnTo>
                    <a:lnTo>
                      <a:pt x="5" y="18"/>
                    </a:lnTo>
                    <a:lnTo>
                      <a:pt x="0" y="39"/>
                    </a:lnTo>
                    <a:lnTo>
                      <a:pt x="0" y="48"/>
                    </a:lnTo>
                    <a:lnTo>
                      <a:pt x="0" y="57"/>
                    </a:lnTo>
                    <a:lnTo>
                      <a:pt x="5" y="62"/>
                    </a:lnTo>
                    <a:lnTo>
                      <a:pt x="0" y="82"/>
                    </a:lnTo>
                    <a:lnTo>
                      <a:pt x="5" y="82"/>
                    </a:lnTo>
                    <a:lnTo>
                      <a:pt x="12" y="87"/>
                    </a:lnTo>
                    <a:lnTo>
                      <a:pt x="21" y="87"/>
                    </a:lnTo>
                    <a:lnTo>
                      <a:pt x="26" y="82"/>
                    </a:lnTo>
                    <a:lnTo>
                      <a:pt x="31" y="87"/>
                    </a:lnTo>
                    <a:lnTo>
                      <a:pt x="35" y="87"/>
                    </a:lnTo>
                    <a:lnTo>
                      <a:pt x="35" y="97"/>
                    </a:lnTo>
                    <a:lnTo>
                      <a:pt x="40" y="101"/>
                    </a:lnTo>
                    <a:lnTo>
                      <a:pt x="40" y="113"/>
                    </a:lnTo>
                    <a:lnTo>
                      <a:pt x="44" y="117"/>
                    </a:lnTo>
                    <a:lnTo>
                      <a:pt x="53" y="113"/>
                    </a:lnTo>
                    <a:lnTo>
                      <a:pt x="64" y="113"/>
                    </a:lnTo>
                    <a:lnTo>
                      <a:pt x="64" y="101"/>
                    </a:lnTo>
                    <a:lnTo>
                      <a:pt x="70" y="95"/>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3" name="Freeform 123">
                <a:extLst>
                  <a:ext uri="{FF2B5EF4-FFF2-40B4-BE49-F238E27FC236}">
                    <a16:creationId xmlns:a16="http://schemas.microsoft.com/office/drawing/2014/main" id="{DF68D3BC-C825-1246-3E0D-E79D1778CA45}"/>
                  </a:ext>
                </a:extLst>
              </p:cNvPr>
              <p:cNvSpPr>
                <a:spLocks/>
              </p:cNvSpPr>
              <p:nvPr/>
            </p:nvSpPr>
            <p:spPr bwMode="auto">
              <a:xfrm>
                <a:off x="2366" y="1844"/>
                <a:ext cx="900" cy="869"/>
              </a:xfrm>
              <a:custGeom>
                <a:avLst/>
                <a:gdLst>
                  <a:gd name="T0" fmla="*/ 0 w 182"/>
                  <a:gd name="T1" fmla="*/ 9158667 h 176"/>
                  <a:gd name="T2" fmla="*/ 17854328 w 182"/>
                  <a:gd name="T3" fmla="*/ 7433253 h 176"/>
                  <a:gd name="T4" fmla="*/ 17854328 w 182"/>
                  <a:gd name="T5" fmla="*/ 1434699 h 176"/>
                  <a:gd name="T6" fmla="*/ 19667491 w 182"/>
                  <a:gd name="T7" fmla="*/ 0 h 176"/>
                  <a:gd name="T8" fmla="*/ 22854662 w 182"/>
                  <a:gd name="T9" fmla="*/ 3142882 h 176"/>
                  <a:gd name="T10" fmla="*/ 22854662 w 182"/>
                  <a:gd name="T11" fmla="*/ 7433253 h 176"/>
                  <a:gd name="T12" fmla="*/ 24652802 w 182"/>
                  <a:gd name="T13" fmla="*/ 8794887 h 176"/>
                  <a:gd name="T14" fmla="*/ 25385856 w 182"/>
                  <a:gd name="T15" fmla="*/ 10590336 h 176"/>
                  <a:gd name="T16" fmla="*/ 27183996 w 182"/>
                  <a:gd name="T17" fmla="*/ 12374610 h 176"/>
                  <a:gd name="T18" fmla="*/ 65084438 w 182"/>
                  <a:gd name="T19" fmla="*/ 13806899 h 176"/>
                  <a:gd name="T20" fmla="*/ 61825410 w 182"/>
                  <a:gd name="T21" fmla="*/ 21530248 h 176"/>
                  <a:gd name="T22" fmla="*/ 61825410 w 182"/>
                  <a:gd name="T23" fmla="*/ 29324266 h 176"/>
                  <a:gd name="T24" fmla="*/ 63271304 w 182"/>
                  <a:gd name="T25" fmla="*/ 31123333 h 176"/>
                  <a:gd name="T26" fmla="*/ 61825410 w 182"/>
                  <a:gd name="T27" fmla="*/ 35340134 h 176"/>
                  <a:gd name="T28" fmla="*/ 60450567 w 182"/>
                  <a:gd name="T29" fmla="*/ 40278956 h 176"/>
                  <a:gd name="T30" fmla="*/ 58637591 w 182"/>
                  <a:gd name="T31" fmla="*/ 43424725 h 176"/>
                  <a:gd name="T32" fmla="*/ 56837117 w 182"/>
                  <a:gd name="T33" fmla="*/ 43424725 h 176"/>
                  <a:gd name="T34" fmla="*/ 55098120 w 182"/>
                  <a:gd name="T35" fmla="*/ 48363645 h 176"/>
                  <a:gd name="T36" fmla="*/ 53649219 w 182"/>
                  <a:gd name="T37" fmla="*/ 48363645 h 176"/>
                  <a:gd name="T38" fmla="*/ 52203325 w 182"/>
                  <a:gd name="T39" fmla="*/ 52289786 h 176"/>
                  <a:gd name="T40" fmla="*/ 48664012 w 182"/>
                  <a:gd name="T41" fmla="*/ 54015777 h 176"/>
                  <a:gd name="T42" fmla="*/ 48664012 w 182"/>
                  <a:gd name="T43" fmla="*/ 57231629 h 176"/>
                  <a:gd name="T44" fmla="*/ 48664012 w 182"/>
                  <a:gd name="T45" fmla="*/ 60377526 h 176"/>
                  <a:gd name="T46" fmla="*/ 45053332 w 182"/>
                  <a:gd name="T47" fmla="*/ 58667058 h 176"/>
                  <a:gd name="T48" fmla="*/ 45053332 w 182"/>
                  <a:gd name="T49" fmla="*/ 57231629 h 176"/>
                  <a:gd name="T50" fmla="*/ 40065089 w 182"/>
                  <a:gd name="T51" fmla="*/ 57231629 h 176"/>
                  <a:gd name="T52" fmla="*/ 38618601 w 182"/>
                  <a:gd name="T53" fmla="*/ 59012881 h 176"/>
                  <a:gd name="T54" fmla="*/ 30371815 w 182"/>
                  <a:gd name="T55" fmla="*/ 55796910 h 176"/>
                  <a:gd name="T56" fmla="*/ 30371815 w 182"/>
                  <a:gd name="T57" fmla="*/ 57231629 h 176"/>
                  <a:gd name="T58" fmla="*/ 27183996 w 182"/>
                  <a:gd name="T59" fmla="*/ 57595384 h 176"/>
                  <a:gd name="T60" fmla="*/ 25385856 w 182"/>
                  <a:gd name="T61" fmla="*/ 59012881 h 176"/>
                  <a:gd name="T62" fmla="*/ 24652802 w 182"/>
                  <a:gd name="T63" fmla="*/ 60377526 h 176"/>
                  <a:gd name="T64" fmla="*/ 22854662 w 182"/>
                  <a:gd name="T65" fmla="*/ 62173551 h 176"/>
                  <a:gd name="T66" fmla="*/ 21479877 w 182"/>
                  <a:gd name="T67" fmla="*/ 59012881 h 176"/>
                  <a:gd name="T68" fmla="*/ 17854328 w 182"/>
                  <a:gd name="T69" fmla="*/ 55796910 h 176"/>
                  <a:gd name="T70" fmla="*/ 19667491 w 182"/>
                  <a:gd name="T71" fmla="*/ 54015777 h 176"/>
                  <a:gd name="T72" fmla="*/ 19667491 w 182"/>
                  <a:gd name="T73" fmla="*/ 52289786 h 176"/>
                  <a:gd name="T74" fmla="*/ 8247283 w 182"/>
                  <a:gd name="T75" fmla="*/ 52289786 h 176"/>
                  <a:gd name="T76" fmla="*/ 8247283 w 182"/>
                  <a:gd name="T77" fmla="*/ 46641248 h 176"/>
                  <a:gd name="T78" fmla="*/ 6434249 w 182"/>
                  <a:gd name="T79" fmla="*/ 44857152 h 176"/>
                  <a:gd name="T80" fmla="*/ 6434249 w 182"/>
                  <a:gd name="T81" fmla="*/ 43424725 h 176"/>
                  <a:gd name="T82" fmla="*/ 8247283 w 182"/>
                  <a:gd name="T83" fmla="*/ 41714257 h 176"/>
                  <a:gd name="T84" fmla="*/ 6434249 w 182"/>
                  <a:gd name="T85" fmla="*/ 40278956 h 176"/>
                  <a:gd name="T86" fmla="*/ 6434249 w 182"/>
                  <a:gd name="T87" fmla="*/ 38482911 h 176"/>
                  <a:gd name="T88" fmla="*/ 4621722 w 182"/>
                  <a:gd name="T89" fmla="*/ 37063025 h 176"/>
                  <a:gd name="T90" fmla="*/ 6798363 w 182"/>
                  <a:gd name="T91" fmla="*/ 35340134 h 176"/>
                  <a:gd name="T92" fmla="*/ 8247283 w 182"/>
                  <a:gd name="T93" fmla="*/ 31123333 h 176"/>
                  <a:gd name="T94" fmla="*/ 9974318 w 182"/>
                  <a:gd name="T95" fmla="*/ 29324266 h 176"/>
                  <a:gd name="T96" fmla="*/ 9974318 w 182"/>
                  <a:gd name="T97" fmla="*/ 27907382 h 176"/>
                  <a:gd name="T98" fmla="*/ 8247283 w 182"/>
                  <a:gd name="T99" fmla="*/ 24400257 h 176"/>
                  <a:gd name="T100" fmla="*/ 8247283 w 182"/>
                  <a:gd name="T101" fmla="*/ 21530248 h 176"/>
                  <a:gd name="T102" fmla="*/ 3261323 w 182"/>
                  <a:gd name="T103" fmla="*/ 21530248 h 176"/>
                  <a:gd name="T104" fmla="*/ 0 w 182"/>
                  <a:gd name="T105" fmla="*/ 17313412 h 176"/>
                  <a:gd name="T106" fmla="*/ 0 w 182"/>
                  <a:gd name="T107" fmla="*/ 9158667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2"/>
                  <a:gd name="T163" fmla="*/ 0 h 176"/>
                  <a:gd name="T164" fmla="*/ 182 w 182"/>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2" h="176">
                    <a:moveTo>
                      <a:pt x="0" y="26"/>
                    </a:moveTo>
                    <a:lnTo>
                      <a:pt x="50" y="21"/>
                    </a:lnTo>
                    <a:cubicBezTo>
                      <a:pt x="50" y="16"/>
                      <a:pt x="50" y="9"/>
                      <a:pt x="50" y="4"/>
                    </a:cubicBezTo>
                    <a:lnTo>
                      <a:pt x="55" y="0"/>
                    </a:lnTo>
                    <a:lnTo>
                      <a:pt x="64" y="9"/>
                    </a:lnTo>
                    <a:lnTo>
                      <a:pt x="64" y="21"/>
                    </a:lnTo>
                    <a:lnTo>
                      <a:pt x="69" y="25"/>
                    </a:lnTo>
                    <a:lnTo>
                      <a:pt x="71" y="30"/>
                    </a:lnTo>
                    <a:lnTo>
                      <a:pt x="76" y="35"/>
                    </a:lnTo>
                    <a:lnTo>
                      <a:pt x="182" y="39"/>
                    </a:lnTo>
                    <a:lnTo>
                      <a:pt x="173" y="61"/>
                    </a:lnTo>
                    <a:lnTo>
                      <a:pt x="173" y="83"/>
                    </a:lnTo>
                    <a:lnTo>
                      <a:pt x="177" y="88"/>
                    </a:lnTo>
                    <a:lnTo>
                      <a:pt x="173" y="100"/>
                    </a:lnTo>
                    <a:lnTo>
                      <a:pt x="169" y="114"/>
                    </a:lnTo>
                    <a:lnTo>
                      <a:pt x="164" y="123"/>
                    </a:lnTo>
                    <a:lnTo>
                      <a:pt x="159" y="123"/>
                    </a:lnTo>
                    <a:lnTo>
                      <a:pt x="154" y="137"/>
                    </a:lnTo>
                    <a:lnTo>
                      <a:pt x="150" y="137"/>
                    </a:lnTo>
                    <a:lnTo>
                      <a:pt x="146" y="148"/>
                    </a:lnTo>
                    <a:lnTo>
                      <a:pt x="136" y="153"/>
                    </a:lnTo>
                    <a:lnTo>
                      <a:pt x="136" y="162"/>
                    </a:lnTo>
                    <a:lnTo>
                      <a:pt x="136" y="171"/>
                    </a:lnTo>
                    <a:lnTo>
                      <a:pt x="126" y="166"/>
                    </a:lnTo>
                    <a:lnTo>
                      <a:pt x="126" y="162"/>
                    </a:lnTo>
                    <a:cubicBezTo>
                      <a:pt x="122" y="162"/>
                      <a:pt x="117" y="162"/>
                      <a:pt x="112" y="162"/>
                    </a:cubicBezTo>
                    <a:lnTo>
                      <a:pt x="108" y="167"/>
                    </a:lnTo>
                    <a:lnTo>
                      <a:pt x="85" y="158"/>
                    </a:lnTo>
                    <a:lnTo>
                      <a:pt x="85" y="162"/>
                    </a:lnTo>
                    <a:lnTo>
                      <a:pt x="76" y="163"/>
                    </a:lnTo>
                    <a:lnTo>
                      <a:pt x="71" y="167"/>
                    </a:lnTo>
                    <a:lnTo>
                      <a:pt x="69" y="171"/>
                    </a:lnTo>
                    <a:lnTo>
                      <a:pt x="64" y="176"/>
                    </a:lnTo>
                    <a:lnTo>
                      <a:pt x="60" y="167"/>
                    </a:lnTo>
                    <a:lnTo>
                      <a:pt x="50" y="158"/>
                    </a:lnTo>
                    <a:lnTo>
                      <a:pt x="55" y="153"/>
                    </a:lnTo>
                    <a:lnTo>
                      <a:pt x="55" y="148"/>
                    </a:lnTo>
                    <a:lnTo>
                      <a:pt x="23" y="148"/>
                    </a:lnTo>
                    <a:lnTo>
                      <a:pt x="23" y="132"/>
                    </a:lnTo>
                    <a:lnTo>
                      <a:pt x="18" y="127"/>
                    </a:lnTo>
                    <a:lnTo>
                      <a:pt x="18" y="123"/>
                    </a:lnTo>
                    <a:lnTo>
                      <a:pt x="23" y="118"/>
                    </a:lnTo>
                    <a:lnTo>
                      <a:pt x="18" y="114"/>
                    </a:lnTo>
                    <a:lnTo>
                      <a:pt x="18" y="109"/>
                    </a:lnTo>
                    <a:lnTo>
                      <a:pt x="13" y="105"/>
                    </a:lnTo>
                    <a:lnTo>
                      <a:pt x="19" y="100"/>
                    </a:lnTo>
                    <a:lnTo>
                      <a:pt x="23" y="88"/>
                    </a:lnTo>
                    <a:lnTo>
                      <a:pt x="28" y="83"/>
                    </a:lnTo>
                    <a:lnTo>
                      <a:pt x="28" y="79"/>
                    </a:lnTo>
                    <a:lnTo>
                      <a:pt x="23" y="69"/>
                    </a:lnTo>
                    <a:lnTo>
                      <a:pt x="23" y="61"/>
                    </a:lnTo>
                    <a:lnTo>
                      <a:pt x="9" y="61"/>
                    </a:lnTo>
                    <a:lnTo>
                      <a:pt x="0" y="49"/>
                    </a:lnTo>
                    <a:lnTo>
                      <a:pt x="0" y="26"/>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4" name="Freeform 124">
                <a:extLst>
                  <a:ext uri="{FF2B5EF4-FFF2-40B4-BE49-F238E27FC236}">
                    <a16:creationId xmlns:a16="http://schemas.microsoft.com/office/drawing/2014/main" id="{70A85359-8643-2337-ABD1-32DC0BC7C376}"/>
                  </a:ext>
                </a:extLst>
              </p:cNvPr>
              <p:cNvSpPr>
                <a:spLocks/>
              </p:cNvSpPr>
              <p:nvPr/>
            </p:nvSpPr>
            <p:spPr bwMode="auto">
              <a:xfrm>
                <a:off x="3043" y="2837"/>
                <a:ext cx="671" cy="434"/>
              </a:xfrm>
              <a:custGeom>
                <a:avLst/>
                <a:gdLst>
                  <a:gd name="T0" fmla="*/ 33019313 w 136"/>
                  <a:gd name="T1" fmla="*/ 25900233 h 88"/>
                  <a:gd name="T2" fmla="*/ 27405986 w 136"/>
                  <a:gd name="T3" fmla="*/ 30792773 h 88"/>
                  <a:gd name="T4" fmla="*/ 25616450 w 136"/>
                  <a:gd name="T5" fmla="*/ 29022093 h 88"/>
                  <a:gd name="T6" fmla="*/ 24189628 w 136"/>
                  <a:gd name="T7" fmla="*/ 30792773 h 88"/>
                  <a:gd name="T8" fmla="*/ 24189628 w 136"/>
                  <a:gd name="T9" fmla="*/ 29022093 h 88"/>
                  <a:gd name="T10" fmla="*/ 21058467 w 136"/>
                  <a:gd name="T11" fmla="*/ 27326653 h 88"/>
                  <a:gd name="T12" fmla="*/ 19286717 w 136"/>
                  <a:gd name="T13" fmla="*/ 27326653 h 88"/>
                  <a:gd name="T14" fmla="*/ 21058467 w 136"/>
                  <a:gd name="T15" fmla="*/ 25900233 h 88"/>
                  <a:gd name="T16" fmla="*/ 19646432 w 136"/>
                  <a:gd name="T17" fmla="*/ 24476260 h 88"/>
                  <a:gd name="T18" fmla="*/ 17582467 w 136"/>
                  <a:gd name="T19" fmla="*/ 20304303 h 88"/>
                  <a:gd name="T20" fmla="*/ 16155655 w 136"/>
                  <a:gd name="T21" fmla="*/ 18518275 h 88"/>
                  <a:gd name="T22" fmla="*/ 13024464 w 136"/>
                  <a:gd name="T23" fmla="*/ 18518275 h 88"/>
                  <a:gd name="T24" fmla="*/ 9463797 w 136"/>
                  <a:gd name="T25" fmla="*/ 17167589 h 88"/>
                  <a:gd name="T26" fmla="*/ 4558008 w 136"/>
                  <a:gd name="T27" fmla="*/ 17167589 h 88"/>
                  <a:gd name="T28" fmla="*/ 1774745 w 136"/>
                  <a:gd name="T29" fmla="*/ 15396446 h 88"/>
                  <a:gd name="T30" fmla="*/ 0 w 136"/>
                  <a:gd name="T31" fmla="*/ 15396446 h 88"/>
                  <a:gd name="T32" fmla="*/ 2768487 w 136"/>
                  <a:gd name="T33" fmla="*/ 13625766 h 88"/>
                  <a:gd name="T34" fmla="*/ 4558008 w 136"/>
                  <a:gd name="T35" fmla="*/ 10503817 h 88"/>
                  <a:gd name="T36" fmla="*/ 6332755 w 136"/>
                  <a:gd name="T37" fmla="*/ 8735547 h 88"/>
                  <a:gd name="T38" fmla="*/ 6332755 w 136"/>
                  <a:gd name="T39" fmla="*/ 6316515 h 88"/>
                  <a:gd name="T40" fmla="*/ 10890123 w 136"/>
                  <a:gd name="T41" fmla="*/ 1771263 h 88"/>
                  <a:gd name="T42" fmla="*/ 14380910 w 136"/>
                  <a:gd name="T43" fmla="*/ 0 h 88"/>
                  <a:gd name="T44" fmla="*/ 16155655 w 136"/>
                  <a:gd name="T45" fmla="*/ 1771263 h 88"/>
                  <a:gd name="T46" fmla="*/ 19286717 w 136"/>
                  <a:gd name="T47" fmla="*/ 1771263 h 88"/>
                  <a:gd name="T48" fmla="*/ 21058467 w 136"/>
                  <a:gd name="T49" fmla="*/ 1771263 h 88"/>
                  <a:gd name="T50" fmla="*/ 22847984 w 136"/>
                  <a:gd name="T51" fmla="*/ 3121861 h 88"/>
                  <a:gd name="T52" fmla="*/ 24189628 w 136"/>
                  <a:gd name="T53" fmla="*/ 1771263 h 88"/>
                  <a:gd name="T54" fmla="*/ 27405986 w 136"/>
                  <a:gd name="T55" fmla="*/ 1771263 h 88"/>
                  <a:gd name="T56" fmla="*/ 29180109 w 136"/>
                  <a:gd name="T57" fmla="*/ 1771263 h 88"/>
                  <a:gd name="T58" fmla="*/ 30881982 w 136"/>
                  <a:gd name="T59" fmla="*/ 1771263 h 88"/>
                  <a:gd name="T60" fmla="*/ 32311783 w 136"/>
                  <a:gd name="T61" fmla="*/ 3121861 h 88"/>
                  <a:gd name="T62" fmla="*/ 32311783 w 136"/>
                  <a:gd name="T63" fmla="*/ 9438350 h 88"/>
                  <a:gd name="T64" fmla="*/ 33019313 w 136"/>
                  <a:gd name="T65" fmla="*/ 10865349 h 88"/>
                  <a:gd name="T66" fmla="*/ 34445641 w 136"/>
                  <a:gd name="T67" fmla="*/ 10865349 h 88"/>
                  <a:gd name="T68" fmla="*/ 33019313 w 136"/>
                  <a:gd name="T69" fmla="*/ 13987209 h 88"/>
                  <a:gd name="T70" fmla="*/ 36147494 w 136"/>
                  <a:gd name="T71" fmla="*/ 17167589 h 88"/>
                  <a:gd name="T72" fmla="*/ 36147494 w 136"/>
                  <a:gd name="T73" fmla="*/ 18880330 h 88"/>
                  <a:gd name="T74" fmla="*/ 37936419 w 136"/>
                  <a:gd name="T75" fmla="*/ 18880330 h 88"/>
                  <a:gd name="T76" fmla="*/ 39711154 w 136"/>
                  <a:gd name="T77" fmla="*/ 17167589 h 88"/>
                  <a:gd name="T78" fmla="*/ 42839325 w 136"/>
                  <a:gd name="T79" fmla="*/ 17167589 h 88"/>
                  <a:gd name="T80" fmla="*/ 44628841 w 136"/>
                  <a:gd name="T81" fmla="*/ 15396446 h 88"/>
                  <a:gd name="T82" fmla="*/ 44628841 w 136"/>
                  <a:gd name="T83" fmla="*/ 17167589 h 88"/>
                  <a:gd name="T84" fmla="*/ 47759923 w 136"/>
                  <a:gd name="T85" fmla="*/ 17167589 h 88"/>
                  <a:gd name="T86" fmla="*/ 45970406 w 136"/>
                  <a:gd name="T87" fmla="*/ 18518275 h 88"/>
                  <a:gd name="T88" fmla="*/ 44628841 w 136"/>
                  <a:gd name="T89" fmla="*/ 18518275 h 88"/>
                  <a:gd name="T90" fmla="*/ 39711154 w 136"/>
                  <a:gd name="T91" fmla="*/ 24476260 h 88"/>
                  <a:gd name="T92" fmla="*/ 38281352 w 136"/>
                  <a:gd name="T93" fmla="*/ 24476260 h 88"/>
                  <a:gd name="T94" fmla="*/ 33019313 w 136"/>
                  <a:gd name="T95" fmla="*/ 25900233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
                  <a:gd name="T145" fmla="*/ 0 h 88"/>
                  <a:gd name="T146" fmla="*/ 136 w 136"/>
                  <a:gd name="T147" fmla="*/ 88 h 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 h="88">
                    <a:moveTo>
                      <a:pt x="94" y="74"/>
                    </a:moveTo>
                    <a:lnTo>
                      <a:pt x="78" y="88"/>
                    </a:lnTo>
                    <a:lnTo>
                      <a:pt x="73" y="83"/>
                    </a:lnTo>
                    <a:lnTo>
                      <a:pt x="69" y="88"/>
                    </a:lnTo>
                    <a:lnTo>
                      <a:pt x="69" y="83"/>
                    </a:lnTo>
                    <a:lnTo>
                      <a:pt x="60" y="78"/>
                    </a:lnTo>
                    <a:lnTo>
                      <a:pt x="55" y="78"/>
                    </a:lnTo>
                    <a:lnTo>
                      <a:pt x="60" y="74"/>
                    </a:lnTo>
                    <a:lnTo>
                      <a:pt x="56" y="70"/>
                    </a:lnTo>
                    <a:lnTo>
                      <a:pt x="50" y="58"/>
                    </a:lnTo>
                    <a:lnTo>
                      <a:pt x="46" y="53"/>
                    </a:lnTo>
                    <a:lnTo>
                      <a:pt x="37" y="53"/>
                    </a:lnTo>
                    <a:lnTo>
                      <a:pt x="27" y="49"/>
                    </a:lnTo>
                    <a:lnTo>
                      <a:pt x="13" y="49"/>
                    </a:lnTo>
                    <a:lnTo>
                      <a:pt x="5" y="44"/>
                    </a:lnTo>
                    <a:lnTo>
                      <a:pt x="0" y="44"/>
                    </a:lnTo>
                    <a:lnTo>
                      <a:pt x="8" y="39"/>
                    </a:lnTo>
                    <a:lnTo>
                      <a:pt x="13" y="30"/>
                    </a:lnTo>
                    <a:lnTo>
                      <a:pt x="18" y="25"/>
                    </a:lnTo>
                    <a:lnTo>
                      <a:pt x="18" y="18"/>
                    </a:lnTo>
                    <a:lnTo>
                      <a:pt x="31" y="5"/>
                    </a:lnTo>
                    <a:lnTo>
                      <a:pt x="41" y="0"/>
                    </a:lnTo>
                    <a:lnTo>
                      <a:pt x="46" y="5"/>
                    </a:lnTo>
                    <a:lnTo>
                      <a:pt x="55" y="5"/>
                    </a:lnTo>
                    <a:lnTo>
                      <a:pt x="60" y="5"/>
                    </a:lnTo>
                    <a:lnTo>
                      <a:pt x="65" y="9"/>
                    </a:lnTo>
                    <a:lnTo>
                      <a:pt x="69" y="5"/>
                    </a:lnTo>
                    <a:lnTo>
                      <a:pt x="78" y="5"/>
                    </a:lnTo>
                    <a:lnTo>
                      <a:pt x="83" y="5"/>
                    </a:lnTo>
                    <a:lnTo>
                      <a:pt x="88" y="5"/>
                    </a:lnTo>
                    <a:lnTo>
                      <a:pt x="92" y="9"/>
                    </a:lnTo>
                    <a:lnTo>
                      <a:pt x="92" y="27"/>
                    </a:lnTo>
                    <a:lnTo>
                      <a:pt x="94" y="31"/>
                    </a:lnTo>
                    <a:lnTo>
                      <a:pt x="98" y="31"/>
                    </a:lnTo>
                    <a:lnTo>
                      <a:pt x="94" y="40"/>
                    </a:lnTo>
                    <a:lnTo>
                      <a:pt x="103" y="49"/>
                    </a:lnTo>
                    <a:lnTo>
                      <a:pt x="103" y="54"/>
                    </a:lnTo>
                    <a:lnTo>
                      <a:pt x="108" y="54"/>
                    </a:lnTo>
                    <a:lnTo>
                      <a:pt x="113" y="49"/>
                    </a:lnTo>
                    <a:lnTo>
                      <a:pt x="122" y="49"/>
                    </a:lnTo>
                    <a:lnTo>
                      <a:pt x="127" y="44"/>
                    </a:lnTo>
                    <a:lnTo>
                      <a:pt x="127" y="49"/>
                    </a:lnTo>
                    <a:lnTo>
                      <a:pt x="136" y="49"/>
                    </a:lnTo>
                    <a:lnTo>
                      <a:pt x="131" y="53"/>
                    </a:lnTo>
                    <a:lnTo>
                      <a:pt x="127" y="53"/>
                    </a:lnTo>
                    <a:lnTo>
                      <a:pt x="113" y="70"/>
                    </a:lnTo>
                    <a:lnTo>
                      <a:pt x="109" y="70"/>
                    </a:lnTo>
                    <a:lnTo>
                      <a:pt x="94" y="74"/>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5" name="Freeform 125">
                <a:extLst>
                  <a:ext uri="{FF2B5EF4-FFF2-40B4-BE49-F238E27FC236}">
                    <a16:creationId xmlns:a16="http://schemas.microsoft.com/office/drawing/2014/main" id="{9FC36E00-E02B-4DED-3495-CF350542999D}"/>
                  </a:ext>
                </a:extLst>
              </p:cNvPr>
              <p:cNvSpPr>
                <a:spLocks/>
              </p:cNvSpPr>
              <p:nvPr/>
            </p:nvSpPr>
            <p:spPr bwMode="auto">
              <a:xfrm>
                <a:off x="3640" y="2940"/>
                <a:ext cx="323" cy="193"/>
              </a:xfrm>
              <a:custGeom>
                <a:avLst/>
                <a:gdLst>
                  <a:gd name="T0" fmla="*/ 7032912 w 65"/>
                  <a:gd name="T1" fmla="*/ 6829349 h 39"/>
                  <a:gd name="T2" fmla="*/ 2242097 w 65"/>
                  <a:gd name="T3" fmla="*/ 8283802 h 39"/>
                  <a:gd name="T4" fmla="*/ 2242097 w 65"/>
                  <a:gd name="T5" fmla="*/ 10105815 h 39"/>
                  <a:gd name="T6" fmla="*/ 5617740 w 65"/>
                  <a:gd name="T7" fmla="*/ 10105815 h 39"/>
                  <a:gd name="T8" fmla="*/ 4111650 w 65"/>
                  <a:gd name="T9" fmla="*/ 11486450 h 39"/>
                  <a:gd name="T10" fmla="*/ 2242097 w 65"/>
                  <a:gd name="T11" fmla="*/ 11486450 h 39"/>
                  <a:gd name="T12" fmla="*/ 0 w 65"/>
                  <a:gd name="T13" fmla="*/ 14027002 h 39"/>
                  <a:gd name="T14" fmla="*/ 1866488 w 65"/>
                  <a:gd name="T15" fmla="*/ 14027002 h 39"/>
                  <a:gd name="T16" fmla="*/ 3372582 w 65"/>
                  <a:gd name="T17" fmla="*/ 12572574 h 39"/>
                  <a:gd name="T18" fmla="*/ 5239070 w 65"/>
                  <a:gd name="T19" fmla="*/ 14027002 h 39"/>
                  <a:gd name="T20" fmla="*/ 6653645 w 65"/>
                  <a:gd name="T21" fmla="*/ 12204271 h 39"/>
                  <a:gd name="T22" fmla="*/ 8523193 w 65"/>
                  <a:gd name="T23" fmla="*/ 14027002 h 39"/>
                  <a:gd name="T24" fmla="*/ 8523193 w 65"/>
                  <a:gd name="T25" fmla="*/ 12204271 h 39"/>
                  <a:gd name="T26" fmla="*/ 10404896 w 65"/>
                  <a:gd name="T27" fmla="*/ 12204271 h 39"/>
                  <a:gd name="T28" fmla="*/ 10404896 w 65"/>
                  <a:gd name="T29" fmla="*/ 14027002 h 39"/>
                  <a:gd name="T30" fmla="*/ 11895771 w 65"/>
                  <a:gd name="T31" fmla="*/ 14027002 h 39"/>
                  <a:gd name="T32" fmla="*/ 17134720 w 65"/>
                  <a:gd name="T33" fmla="*/ 12204271 h 39"/>
                  <a:gd name="T34" fmla="*/ 17134720 w 65"/>
                  <a:gd name="T35" fmla="*/ 10749942 h 39"/>
                  <a:gd name="T36" fmla="*/ 22298210 w 65"/>
                  <a:gd name="T37" fmla="*/ 9019671 h 39"/>
                  <a:gd name="T38" fmla="*/ 22298210 w 65"/>
                  <a:gd name="T39" fmla="*/ 7197653 h 39"/>
                  <a:gd name="T40" fmla="*/ 24167654 w 65"/>
                  <a:gd name="T41" fmla="*/ 3555921 h 39"/>
                  <a:gd name="T42" fmla="*/ 18925620 w 65"/>
                  <a:gd name="T43" fmla="*/ 2172269 h 39"/>
                  <a:gd name="T44" fmla="*/ 18925620 w 65"/>
                  <a:gd name="T45" fmla="*/ 0 h 39"/>
                  <a:gd name="T46" fmla="*/ 17134720 w 65"/>
                  <a:gd name="T47" fmla="*/ 2172269 h 39"/>
                  <a:gd name="T48" fmla="*/ 15643961 w 65"/>
                  <a:gd name="T49" fmla="*/ 5009755 h 39"/>
                  <a:gd name="T50" fmla="*/ 10781124 w 65"/>
                  <a:gd name="T51" fmla="*/ 6829349 h 39"/>
                  <a:gd name="T52" fmla="*/ 7032912 w 65"/>
                  <a:gd name="T53" fmla="*/ 6829349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39"/>
                  <a:gd name="T83" fmla="*/ 65 w 65"/>
                  <a:gd name="T84" fmla="*/ 39 h 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39">
                    <a:moveTo>
                      <a:pt x="19" y="19"/>
                    </a:moveTo>
                    <a:lnTo>
                      <a:pt x="6" y="23"/>
                    </a:lnTo>
                    <a:lnTo>
                      <a:pt x="6" y="28"/>
                    </a:lnTo>
                    <a:lnTo>
                      <a:pt x="15" y="28"/>
                    </a:lnTo>
                    <a:lnTo>
                      <a:pt x="11" y="32"/>
                    </a:lnTo>
                    <a:lnTo>
                      <a:pt x="6" y="32"/>
                    </a:lnTo>
                    <a:lnTo>
                      <a:pt x="0" y="39"/>
                    </a:lnTo>
                    <a:lnTo>
                      <a:pt x="5" y="39"/>
                    </a:lnTo>
                    <a:lnTo>
                      <a:pt x="9" y="35"/>
                    </a:lnTo>
                    <a:lnTo>
                      <a:pt x="14" y="39"/>
                    </a:lnTo>
                    <a:lnTo>
                      <a:pt x="18" y="34"/>
                    </a:lnTo>
                    <a:lnTo>
                      <a:pt x="23" y="39"/>
                    </a:lnTo>
                    <a:lnTo>
                      <a:pt x="23" y="34"/>
                    </a:lnTo>
                    <a:lnTo>
                      <a:pt x="28" y="34"/>
                    </a:lnTo>
                    <a:lnTo>
                      <a:pt x="28" y="39"/>
                    </a:lnTo>
                    <a:lnTo>
                      <a:pt x="32" y="39"/>
                    </a:lnTo>
                    <a:lnTo>
                      <a:pt x="46" y="34"/>
                    </a:lnTo>
                    <a:lnTo>
                      <a:pt x="46" y="30"/>
                    </a:lnTo>
                    <a:lnTo>
                      <a:pt x="60" y="25"/>
                    </a:lnTo>
                    <a:lnTo>
                      <a:pt x="60" y="20"/>
                    </a:lnTo>
                    <a:lnTo>
                      <a:pt x="65" y="10"/>
                    </a:lnTo>
                    <a:lnTo>
                      <a:pt x="51" y="6"/>
                    </a:lnTo>
                    <a:lnTo>
                      <a:pt x="51" y="0"/>
                    </a:lnTo>
                    <a:lnTo>
                      <a:pt x="46" y="6"/>
                    </a:lnTo>
                    <a:lnTo>
                      <a:pt x="42" y="14"/>
                    </a:lnTo>
                    <a:lnTo>
                      <a:pt x="29" y="19"/>
                    </a:lnTo>
                    <a:lnTo>
                      <a:pt x="19" y="19"/>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6" name="Freeform 126">
                <a:extLst>
                  <a:ext uri="{FF2B5EF4-FFF2-40B4-BE49-F238E27FC236}">
                    <a16:creationId xmlns:a16="http://schemas.microsoft.com/office/drawing/2014/main" id="{2FADE3A4-68E0-8CEA-561E-4EA94B771A98}"/>
                  </a:ext>
                </a:extLst>
              </p:cNvPr>
              <p:cNvSpPr>
                <a:spLocks/>
              </p:cNvSpPr>
              <p:nvPr/>
            </p:nvSpPr>
            <p:spPr bwMode="auto">
              <a:xfrm>
                <a:off x="3892" y="2713"/>
                <a:ext cx="189" cy="276"/>
              </a:xfrm>
              <a:custGeom>
                <a:avLst/>
                <a:gdLst>
                  <a:gd name="T0" fmla="*/ 14228954 w 38"/>
                  <a:gd name="T1" fmla="*/ 2119981 h 56"/>
                  <a:gd name="T2" fmla="*/ 10838176 w 38"/>
                  <a:gd name="T3" fmla="*/ 0 h 56"/>
                  <a:gd name="T4" fmla="*/ 5268181 w 38"/>
                  <a:gd name="T5" fmla="*/ 357607 h 56"/>
                  <a:gd name="T6" fmla="*/ 5268181 w 38"/>
                  <a:gd name="T7" fmla="*/ 9401787 h 56"/>
                  <a:gd name="T8" fmla="*/ 3767750 w 38"/>
                  <a:gd name="T9" fmla="*/ 12225717 h 56"/>
                  <a:gd name="T10" fmla="*/ 2255023 w 38"/>
                  <a:gd name="T11" fmla="*/ 12225717 h 56"/>
                  <a:gd name="T12" fmla="*/ 377592 w 38"/>
                  <a:gd name="T13" fmla="*/ 13917932 h 56"/>
                  <a:gd name="T14" fmla="*/ 0 w 38"/>
                  <a:gd name="T15" fmla="*/ 16038035 h 56"/>
                  <a:gd name="T16" fmla="*/ 0 w 38"/>
                  <a:gd name="T17" fmla="*/ 18431211 h 56"/>
                  <a:gd name="T18" fmla="*/ 5268181 w 38"/>
                  <a:gd name="T19" fmla="*/ 19492647 h 56"/>
                  <a:gd name="T20" fmla="*/ 9340692 w 38"/>
                  <a:gd name="T21" fmla="*/ 15680428 h 56"/>
                  <a:gd name="T22" fmla="*/ 9340692 w 38"/>
                  <a:gd name="T23" fmla="*/ 13917932 h 56"/>
                  <a:gd name="T24" fmla="*/ 12731468 w 38"/>
                  <a:gd name="T25" fmla="*/ 10806664 h 56"/>
                  <a:gd name="T26" fmla="*/ 12731468 w 38"/>
                  <a:gd name="T27" fmla="*/ 7625156 h 56"/>
                  <a:gd name="T28" fmla="*/ 14228954 w 38"/>
                  <a:gd name="T29" fmla="*/ 2119981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56"/>
                  <a:gd name="T47" fmla="*/ 38 w 38"/>
                  <a:gd name="T48" fmla="*/ 56 h 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56">
                    <a:moveTo>
                      <a:pt x="38" y="6"/>
                    </a:moveTo>
                    <a:lnTo>
                      <a:pt x="29" y="0"/>
                    </a:lnTo>
                    <a:lnTo>
                      <a:pt x="14" y="1"/>
                    </a:lnTo>
                    <a:lnTo>
                      <a:pt x="14" y="27"/>
                    </a:lnTo>
                    <a:lnTo>
                      <a:pt x="10" y="35"/>
                    </a:lnTo>
                    <a:lnTo>
                      <a:pt x="6" y="35"/>
                    </a:lnTo>
                    <a:lnTo>
                      <a:pt x="1" y="40"/>
                    </a:lnTo>
                    <a:lnTo>
                      <a:pt x="0" y="46"/>
                    </a:lnTo>
                    <a:lnTo>
                      <a:pt x="0" y="53"/>
                    </a:lnTo>
                    <a:lnTo>
                      <a:pt x="14" y="56"/>
                    </a:lnTo>
                    <a:lnTo>
                      <a:pt x="25" y="45"/>
                    </a:lnTo>
                    <a:lnTo>
                      <a:pt x="25" y="40"/>
                    </a:lnTo>
                    <a:lnTo>
                      <a:pt x="34" y="31"/>
                    </a:lnTo>
                    <a:lnTo>
                      <a:pt x="34" y="22"/>
                    </a:lnTo>
                    <a:lnTo>
                      <a:pt x="38" y="6"/>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7" name="Freeform 127">
                <a:extLst>
                  <a:ext uri="{FF2B5EF4-FFF2-40B4-BE49-F238E27FC236}">
                    <a16:creationId xmlns:a16="http://schemas.microsoft.com/office/drawing/2014/main" id="{BDEE2BFB-FA84-4396-57EF-79FCB59DD937}"/>
                  </a:ext>
                </a:extLst>
              </p:cNvPr>
              <p:cNvSpPr>
                <a:spLocks/>
              </p:cNvSpPr>
              <p:nvPr/>
            </p:nvSpPr>
            <p:spPr bwMode="auto">
              <a:xfrm>
                <a:off x="3196" y="2405"/>
                <a:ext cx="885" cy="697"/>
              </a:xfrm>
              <a:custGeom>
                <a:avLst/>
                <a:gdLst>
                  <a:gd name="T0" fmla="*/ 0 w 179"/>
                  <a:gd name="T1" fmla="*/ 32813589 h 141"/>
                  <a:gd name="T2" fmla="*/ 1811165 w 179"/>
                  <a:gd name="T3" fmla="*/ 27840313 h 141"/>
                  <a:gd name="T4" fmla="*/ 8588316 w 179"/>
                  <a:gd name="T5" fmla="*/ 24599176 h 141"/>
                  <a:gd name="T6" fmla="*/ 11772528 w 179"/>
                  <a:gd name="T7" fmla="*/ 22426870 h 141"/>
                  <a:gd name="T8" fmla="*/ 18198486 w 179"/>
                  <a:gd name="T9" fmla="*/ 24599176 h 141"/>
                  <a:gd name="T10" fmla="*/ 21808716 w 179"/>
                  <a:gd name="T11" fmla="*/ 18896695 h 141"/>
                  <a:gd name="T12" fmla="*/ 20009522 w 179"/>
                  <a:gd name="T13" fmla="*/ 17450554 h 141"/>
                  <a:gd name="T14" fmla="*/ 21808716 w 179"/>
                  <a:gd name="T15" fmla="*/ 10679286 h 141"/>
                  <a:gd name="T16" fmla="*/ 24260413 w 179"/>
                  <a:gd name="T17" fmla="*/ 6420126 h 141"/>
                  <a:gd name="T18" fmla="*/ 24260413 w 179"/>
                  <a:gd name="T19" fmla="*/ 3182037 h 141"/>
                  <a:gd name="T20" fmla="*/ 25708134 w 179"/>
                  <a:gd name="T21" fmla="*/ 1809229 h 141"/>
                  <a:gd name="T22" fmla="*/ 29241389 w 179"/>
                  <a:gd name="T23" fmla="*/ 3182037 h 141"/>
                  <a:gd name="T24" fmla="*/ 30689248 w 179"/>
                  <a:gd name="T25" fmla="*/ 3182037 h 141"/>
                  <a:gd name="T26" fmla="*/ 40721803 w 179"/>
                  <a:gd name="T27" fmla="*/ 0 h 141"/>
                  <a:gd name="T28" fmla="*/ 42461771 w 179"/>
                  <a:gd name="T29" fmla="*/ 3182037 h 141"/>
                  <a:gd name="T30" fmla="*/ 43906605 w 179"/>
                  <a:gd name="T31" fmla="*/ 1809229 h 141"/>
                  <a:gd name="T32" fmla="*/ 50698142 w 179"/>
                  <a:gd name="T33" fmla="*/ 4976307 h 141"/>
                  <a:gd name="T34" fmla="*/ 55679138 w 179"/>
                  <a:gd name="T35" fmla="*/ 7863355 h 141"/>
                  <a:gd name="T36" fmla="*/ 62104968 w 179"/>
                  <a:gd name="T37" fmla="*/ 12110548 h 141"/>
                  <a:gd name="T38" fmla="*/ 63918554 w 179"/>
                  <a:gd name="T39" fmla="*/ 13919801 h 141"/>
                  <a:gd name="T40" fmla="*/ 58923161 w 179"/>
                  <a:gd name="T41" fmla="*/ 17101837 h 141"/>
                  <a:gd name="T42" fmla="*/ 60734296 w 179"/>
                  <a:gd name="T43" fmla="*/ 20339919 h 141"/>
                  <a:gd name="T44" fmla="*/ 55679138 w 179"/>
                  <a:gd name="T45" fmla="*/ 22426870 h 141"/>
                  <a:gd name="T46" fmla="*/ 53942165 w 179"/>
                  <a:gd name="T47" fmla="*/ 34552391 h 141"/>
                  <a:gd name="T48" fmla="*/ 50698142 w 179"/>
                  <a:gd name="T49" fmla="*/ 36346656 h 141"/>
                  <a:gd name="T50" fmla="*/ 48520786 w 179"/>
                  <a:gd name="T51" fmla="*/ 40679957 h 141"/>
                  <a:gd name="T52" fmla="*/ 42461771 w 179"/>
                  <a:gd name="T53" fmla="*/ 45290289 h 141"/>
                  <a:gd name="T54" fmla="*/ 34295993 w 179"/>
                  <a:gd name="T55" fmla="*/ 46733958 h 141"/>
                  <a:gd name="T56" fmla="*/ 29241389 w 179"/>
                  <a:gd name="T57" fmla="*/ 48472167 h 141"/>
                  <a:gd name="T58" fmla="*/ 25708134 w 179"/>
                  <a:gd name="T59" fmla="*/ 50267163 h 141"/>
                  <a:gd name="T60" fmla="*/ 24260413 w 179"/>
                  <a:gd name="T61" fmla="*/ 47100076 h 141"/>
                  <a:gd name="T62" fmla="*/ 23911990 w 179"/>
                  <a:gd name="T63" fmla="*/ 42049646 h 141"/>
                  <a:gd name="T64" fmla="*/ 21442376 w 179"/>
                  <a:gd name="T65" fmla="*/ 40679957 h 141"/>
                  <a:gd name="T66" fmla="*/ 20360842 w 179"/>
                  <a:gd name="T67" fmla="*/ 32813589 h 141"/>
                  <a:gd name="T68" fmla="*/ 12138849 w 179"/>
                  <a:gd name="T69" fmla="*/ 34259849 h 141"/>
                  <a:gd name="T70" fmla="*/ 5347299 w 179"/>
                  <a:gd name="T71" fmla="*/ 32813589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9"/>
                  <a:gd name="T109" fmla="*/ 0 h 141"/>
                  <a:gd name="T110" fmla="*/ 179 w 179"/>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9" h="141">
                    <a:moveTo>
                      <a:pt x="10" y="87"/>
                    </a:moveTo>
                    <a:lnTo>
                      <a:pt x="0" y="92"/>
                    </a:lnTo>
                    <a:lnTo>
                      <a:pt x="1" y="83"/>
                    </a:lnTo>
                    <a:lnTo>
                      <a:pt x="5" y="78"/>
                    </a:lnTo>
                    <a:lnTo>
                      <a:pt x="10" y="69"/>
                    </a:lnTo>
                    <a:lnTo>
                      <a:pt x="24" y="69"/>
                    </a:lnTo>
                    <a:lnTo>
                      <a:pt x="28" y="69"/>
                    </a:lnTo>
                    <a:lnTo>
                      <a:pt x="33" y="63"/>
                    </a:lnTo>
                    <a:lnTo>
                      <a:pt x="43" y="69"/>
                    </a:lnTo>
                    <a:lnTo>
                      <a:pt x="51" y="69"/>
                    </a:lnTo>
                    <a:lnTo>
                      <a:pt x="61" y="58"/>
                    </a:lnTo>
                    <a:lnTo>
                      <a:pt x="61" y="53"/>
                    </a:lnTo>
                    <a:lnTo>
                      <a:pt x="56" y="53"/>
                    </a:lnTo>
                    <a:lnTo>
                      <a:pt x="56" y="49"/>
                    </a:lnTo>
                    <a:lnTo>
                      <a:pt x="61" y="44"/>
                    </a:lnTo>
                    <a:cubicBezTo>
                      <a:pt x="61" y="40"/>
                      <a:pt x="61" y="35"/>
                      <a:pt x="61" y="30"/>
                    </a:cubicBezTo>
                    <a:lnTo>
                      <a:pt x="68" y="23"/>
                    </a:lnTo>
                    <a:lnTo>
                      <a:pt x="68" y="18"/>
                    </a:lnTo>
                    <a:lnTo>
                      <a:pt x="63" y="14"/>
                    </a:lnTo>
                    <a:lnTo>
                      <a:pt x="68" y="9"/>
                    </a:lnTo>
                    <a:lnTo>
                      <a:pt x="72" y="9"/>
                    </a:lnTo>
                    <a:lnTo>
                      <a:pt x="72" y="5"/>
                    </a:lnTo>
                    <a:lnTo>
                      <a:pt x="77" y="9"/>
                    </a:lnTo>
                    <a:lnTo>
                      <a:pt x="82" y="9"/>
                    </a:lnTo>
                    <a:lnTo>
                      <a:pt x="84" y="9"/>
                    </a:lnTo>
                    <a:lnTo>
                      <a:pt x="86" y="9"/>
                    </a:lnTo>
                    <a:lnTo>
                      <a:pt x="105" y="0"/>
                    </a:lnTo>
                    <a:lnTo>
                      <a:pt x="114" y="0"/>
                    </a:lnTo>
                    <a:lnTo>
                      <a:pt x="114" y="5"/>
                    </a:lnTo>
                    <a:lnTo>
                      <a:pt x="119" y="9"/>
                    </a:lnTo>
                    <a:lnTo>
                      <a:pt x="123" y="9"/>
                    </a:lnTo>
                    <a:lnTo>
                      <a:pt x="123" y="5"/>
                    </a:lnTo>
                    <a:lnTo>
                      <a:pt x="133" y="9"/>
                    </a:lnTo>
                    <a:lnTo>
                      <a:pt x="142" y="14"/>
                    </a:lnTo>
                    <a:lnTo>
                      <a:pt x="151" y="14"/>
                    </a:lnTo>
                    <a:lnTo>
                      <a:pt x="156" y="22"/>
                    </a:lnTo>
                    <a:lnTo>
                      <a:pt x="170" y="29"/>
                    </a:lnTo>
                    <a:lnTo>
                      <a:pt x="174" y="34"/>
                    </a:lnTo>
                    <a:lnTo>
                      <a:pt x="179" y="34"/>
                    </a:lnTo>
                    <a:lnTo>
                      <a:pt x="179" y="39"/>
                    </a:lnTo>
                    <a:lnTo>
                      <a:pt x="175" y="38"/>
                    </a:lnTo>
                    <a:lnTo>
                      <a:pt x="165" y="48"/>
                    </a:lnTo>
                    <a:lnTo>
                      <a:pt x="165" y="52"/>
                    </a:lnTo>
                    <a:lnTo>
                      <a:pt x="170" y="57"/>
                    </a:lnTo>
                    <a:lnTo>
                      <a:pt x="170" y="62"/>
                    </a:lnTo>
                    <a:lnTo>
                      <a:pt x="156" y="63"/>
                    </a:lnTo>
                    <a:lnTo>
                      <a:pt x="155" y="89"/>
                    </a:lnTo>
                    <a:lnTo>
                      <a:pt x="151" y="97"/>
                    </a:lnTo>
                    <a:lnTo>
                      <a:pt x="147" y="97"/>
                    </a:lnTo>
                    <a:lnTo>
                      <a:pt x="142" y="102"/>
                    </a:lnTo>
                    <a:lnTo>
                      <a:pt x="141" y="108"/>
                    </a:lnTo>
                    <a:lnTo>
                      <a:pt x="136" y="114"/>
                    </a:lnTo>
                    <a:lnTo>
                      <a:pt x="132" y="122"/>
                    </a:lnTo>
                    <a:lnTo>
                      <a:pt x="119" y="127"/>
                    </a:lnTo>
                    <a:lnTo>
                      <a:pt x="109" y="127"/>
                    </a:lnTo>
                    <a:lnTo>
                      <a:pt x="96" y="131"/>
                    </a:lnTo>
                    <a:lnTo>
                      <a:pt x="91" y="136"/>
                    </a:lnTo>
                    <a:lnTo>
                      <a:pt x="82" y="136"/>
                    </a:lnTo>
                    <a:lnTo>
                      <a:pt x="77" y="141"/>
                    </a:lnTo>
                    <a:lnTo>
                      <a:pt x="72" y="141"/>
                    </a:lnTo>
                    <a:lnTo>
                      <a:pt x="72" y="136"/>
                    </a:lnTo>
                    <a:lnTo>
                      <a:pt x="68" y="132"/>
                    </a:lnTo>
                    <a:lnTo>
                      <a:pt x="63" y="127"/>
                    </a:lnTo>
                    <a:lnTo>
                      <a:pt x="67" y="118"/>
                    </a:lnTo>
                    <a:lnTo>
                      <a:pt x="63" y="118"/>
                    </a:lnTo>
                    <a:lnTo>
                      <a:pt x="60" y="114"/>
                    </a:lnTo>
                    <a:lnTo>
                      <a:pt x="61" y="96"/>
                    </a:lnTo>
                    <a:lnTo>
                      <a:pt x="57" y="92"/>
                    </a:lnTo>
                    <a:lnTo>
                      <a:pt x="38" y="92"/>
                    </a:lnTo>
                    <a:lnTo>
                      <a:pt x="34" y="96"/>
                    </a:lnTo>
                    <a:lnTo>
                      <a:pt x="29" y="92"/>
                    </a:lnTo>
                    <a:lnTo>
                      <a:pt x="15" y="92"/>
                    </a:lnTo>
                    <a:lnTo>
                      <a:pt x="10" y="87"/>
                    </a:lnTo>
                  </a:path>
                </a:pathLst>
              </a:custGeom>
              <a:solidFill>
                <a:srgbClr val="F29732"/>
              </a:solid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8" name="Freeform 128">
                <a:extLst>
                  <a:ext uri="{FF2B5EF4-FFF2-40B4-BE49-F238E27FC236}">
                    <a16:creationId xmlns:a16="http://schemas.microsoft.com/office/drawing/2014/main" id="{5B2D9D63-11B7-9CAC-B2F7-5839BCB16606}"/>
                  </a:ext>
                </a:extLst>
              </p:cNvPr>
              <p:cNvSpPr>
                <a:spLocks/>
              </p:cNvSpPr>
              <p:nvPr/>
            </p:nvSpPr>
            <p:spPr bwMode="auto">
              <a:xfrm>
                <a:off x="3552" y="1952"/>
                <a:ext cx="736" cy="791"/>
              </a:xfrm>
              <a:custGeom>
                <a:avLst/>
                <a:gdLst>
                  <a:gd name="T0" fmla="*/ 1787857 w 149"/>
                  <a:gd name="T1" fmla="*/ 11402107 h 160"/>
                  <a:gd name="T2" fmla="*/ 0 w 149"/>
                  <a:gd name="T3" fmla="*/ 15373855 h 160"/>
                  <a:gd name="T4" fmla="*/ 1787857 w 149"/>
                  <a:gd name="T5" fmla="*/ 17110416 h 160"/>
                  <a:gd name="T6" fmla="*/ 1787857 w 149"/>
                  <a:gd name="T7" fmla="*/ 20352714 h 160"/>
                  <a:gd name="T8" fmla="*/ 3514252 w 149"/>
                  <a:gd name="T9" fmla="*/ 21797114 h 160"/>
                  <a:gd name="T10" fmla="*/ 2149801 w 149"/>
                  <a:gd name="T11" fmla="*/ 24250993 h 160"/>
                  <a:gd name="T12" fmla="*/ 3514252 w 149"/>
                  <a:gd name="T13" fmla="*/ 27505403 h 160"/>
                  <a:gd name="T14" fmla="*/ 2149801 w 149"/>
                  <a:gd name="T15" fmla="*/ 29226974 h 160"/>
                  <a:gd name="T16" fmla="*/ 3514252 w 149"/>
                  <a:gd name="T17" fmla="*/ 34279900 h 160"/>
                  <a:gd name="T18" fmla="*/ 4225697 w 149"/>
                  <a:gd name="T19" fmla="*/ 36382555 h 160"/>
                  <a:gd name="T20" fmla="*/ 11692541 w 149"/>
                  <a:gd name="T21" fmla="*/ 32833082 h 160"/>
                  <a:gd name="T22" fmla="*/ 14844852 w 149"/>
                  <a:gd name="T23" fmla="*/ 34645994 h 160"/>
                  <a:gd name="T24" fmla="*/ 18432372 w 149"/>
                  <a:gd name="T25" fmla="*/ 36016303 h 160"/>
                  <a:gd name="T26" fmla="*/ 24825705 w 149"/>
                  <a:gd name="T27" fmla="*/ 37826327 h 160"/>
                  <a:gd name="T28" fmla="*/ 29777807 w 149"/>
                  <a:gd name="T29" fmla="*/ 41069367 h 160"/>
                  <a:gd name="T30" fmla="*/ 36518240 w 149"/>
                  <a:gd name="T31" fmla="*/ 44967047 h 160"/>
                  <a:gd name="T32" fmla="*/ 38247039 w 149"/>
                  <a:gd name="T33" fmla="*/ 46777527 h 160"/>
                  <a:gd name="T34" fmla="*/ 34733406 w 149"/>
                  <a:gd name="T35" fmla="*/ 48135871 h 160"/>
                  <a:gd name="T36" fmla="*/ 32930711 w 149"/>
                  <a:gd name="T37" fmla="*/ 51390281 h 160"/>
                  <a:gd name="T38" fmla="*/ 34733406 w 149"/>
                  <a:gd name="T39" fmla="*/ 54922293 h 160"/>
                  <a:gd name="T40" fmla="*/ 41108903 w 149"/>
                  <a:gd name="T41" fmla="*/ 54922293 h 160"/>
                  <a:gd name="T42" fmla="*/ 42911588 w 149"/>
                  <a:gd name="T43" fmla="*/ 44967047 h 160"/>
                  <a:gd name="T44" fmla="*/ 44622624 w 149"/>
                  <a:gd name="T45" fmla="*/ 27505403 h 160"/>
                  <a:gd name="T46" fmla="*/ 46425340 w 149"/>
                  <a:gd name="T47" fmla="*/ 24980453 h 160"/>
                  <a:gd name="T48" fmla="*/ 51015962 w 149"/>
                  <a:gd name="T49" fmla="*/ 21797114 h 160"/>
                  <a:gd name="T50" fmla="*/ 51015962 w 149"/>
                  <a:gd name="T51" fmla="*/ 18557688 h 160"/>
                  <a:gd name="T52" fmla="*/ 49651409 w 149"/>
                  <a:gd name="T53" fmla="*/ 13563959 h 160"/>
                  <a:gd name="T54" fmla="*/ 51015962 w 149"/>
                  <a:gd name="T55" fmla="*/ 6789469 h 160"/>
                  <a:gd name="T56" fmla="*/ 45713880 w 149"/>
                  <a:gd name="T57" fmla="*/ 3183226 h 160"/>
                  <a:gd name="T58" fmla="*/ 42546611 w 149"/>
                  <a:gd name="T59" fmla="*/ 0 h 160"/>
                  <a:gd name="T60" fmla="*/ 37594657 w 149"/>
                  <a:gd name="T61" fmla="*/ 3183226 h 160"/>
                  <a:gd name="T62" fmla="*/ 34368469 w 149"/>
                  <a:gd name="T63" fmla="*/ 4978855 h 160"/>
                  <a:gd name="T64" fmla="*/ 32930711 w 149"/>
                  <a:gd name="T65" fmla="*/ 1080570 h 160"/>
                  <a:gd name="T66" fmla="*/ 27978016 w 149"/>
                  <a:gd name="T67" fmla="*/ 4264404 h 160"/>
                  <a:gd name="T68" fmla="*/ 16647538 w 149"/>
                  <a:gd name="T69" fmla="*/ 7870039 h 160"/>
                  <a:gd name="T70" fmla="*/ 11692541 w 149"/>
                  <a:gd name="T71" fmla="*/ 11035983 h 160"/>
                  <a:gd name="T72" fmla="*/ 8540232 w 149"/>
                  <a:gd name="T73" fmla="*/ 13563959 h 160"/>
                  <a:gd name="T74" fmla="*/ 4952099 w 149"/>
                  <a:gd name="T75" fmla="*/ 9606476 h 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9"/>
                  <a:gd name="T115" fmla="*/ 0 h 160"/>
                  <a:gd name="T116" fmla="*/ 149 w 149"/>
                  <a:gd name="T117" fmla="*/ 160 h 1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9" h="160">
                    <a:moveTo>
                      <a:pt x="14" y="27"/>
                    </a:moveTo>
                    <a:lnTo>
                      <a:pt x="5" y="32"/>
                    </a:lnTo>
                    <a:lnTo>
                      <a:pt x="5" y="38"/>
                    </a:lnTo>
                    <a:lnTo>
                      <a:pt x="0" y="43"/>
                    </a:lnTo>
                    <a:lnTo>
                      <a:pt x="9" y="47"/>
                    </a:lnTo>
                    <a:lnTo>
                      <a:pt x="5" y="48"/>
                    </a:lnTo>
                    <a:lnTo>
                      <a:pt x="5" y="52"/>
                    </a:lnTo>
                    <a:lnTo>
                      <a:pt x="5" y="57"/>
                    </a:lnTo>
                    <a:lnTo>
                      <a:pt x="5" y="61"/>
                    </a:lnTo>
                    <a:lnTo>
                      <a:pt x="10" y="61"/>
                    </a:lnTo>
                    <a:lnTo>
                      <a:pt x="6" y="66"/>
                    </a:lnTo>
                    <a:lnTo>
                      <a:pt x="6" y="68"/>
                    </a:lnTo>
                    <a:lnTo>
                      <a:pt x="6" y="70"/>
                    </a:lnTo>
                    <a:lnTo>
                      <a:pt x="10" y="77"/>
                    </a:lnTo>
                    <a:lnTo>
                      <a:pt x="6" y="77"/>
                    </a:lnTo>
                    <a:lnTo>
                      <a:pt x="6" y="82"/>
                    </a:lnTo>
                    <a:lnTo>
                      <a:pt x="10" y="92"/>
                    </a:lnTo>
                    <a:lnTo>
                      <a:pt x="10" y="96"/>
                    </a:lnTo>
                    <a:lnTo>
                      <a:pt x="10" y="101"/>
                    </a:lnTo>
                    <a:lnTo>
                      <a:pt x="12" y="102"/>
                    </a:lnTo>
                    <a:lnTo>
                      <a:pt x="14" y="101"/>
                    </a:lnTo>
                    <a:lnTo>
                      <a:pt x="33" y="92"/>
                    </a:lnTo>
                    <a:lnTo>
                      <a:pt x="42" y="92"/>
                    </a:lnTo>
                    <a:lnTo>
                      <a:pt x="42" y="97"/>
                    </a:lnTo>
                    <a:lnTo>
                      <a:pt x="47" y="101"/>
                    </a:lnTo>
                    <a:lnTo>
                      <a:pt x="52" y="101"/>
                    </a:lnTo>
                    <a:lnTo>
                      <a:pt x="52" y="97"/>
                    </a:lnTo>
                    <a:lnTo>
                      <a:pt x="70" y="106"/>
                    </a:lnTo>
                    <a:lnTo>
                      <a:pt x="79" y="105"/>
                    </a:lnTo>
                    <a:lnTo>
                      <a:pt x="84" y="115"/>
                    </a:lnTo>
                    <a:lnTo>
                      <a:pt x="98" y="121"/>
                    </a:lnTo>
                    <a:lnTo>
                      <a:pt x="103" y="126"/>
                    </a:lnTo>
                    <a:lnTo>
                      <a:pt x="108" y="126"/>
                    </a:lnTo>
                    <a:lnTo>
                      <a:pt x="108" y="131"/>
                    </a:lnTo>
                    <a:lnTo>
                      <a:pt x="103" y="131"/>
                    </a:lnTo>
                    <a:lnTo>
                      <a:pt x="98" y="135"/>
                    </a:lnTo>
                    <a:lnTo>
                      <a:pt x="93" y="140"/>
                    </a:lnTo>
                    <a:lnTo>
                      <a:pt x="93" y="144"/>
                    </a:lnTo>
                    <a:lnTo>
                      <a:pt x="98" y="149"/>
                    </a:lnTo>
                    <a:lnTo>
                      <a:pt x="98" y="154"/>
                    </a:lnTo>
                    <a:lnTo>
                      <a:pt x="108" y="160"/>
                    </a:lnTo>
                    <a:lnTo>
                      <a:pt x="116" y="154"/>
                    </a:lnTo>
                    <a:lnTo>
                      <a:pt x="116" y="144"/>
                    </a:lnTo>
                    <a:lnTo>
                      <a:pt x="121" y="126"/>
                    </a:lnTo>
                    <a:cubicBezTo>
                      <a:pt x="121" y="112"/>
                      <a:pt x="121" y="96"/>
                      <a:pt x="121" y="82"/>
                    </a:cubicBezTo>
                    <a:lnTo>
                      <a:pt x="126" y="77"/>
                    </a:lnTo>
                    <a:lnTo>
                      <a:pt x="126" y="70"/>
                    </a:lnTo>
                    <a:lnTo>
                      <a:pt x="131" y="70"/>
                    </a:lnTo>
                    <a:lnTo>
                      <a:pt x="135" y="70"/>
                    </a:lnTo>
                    <a:lnTo>
                      <a:pt x="144" y="61"/>
                    </a:lnTo>
                    <a:lnTo>
                      <a:pt x="149" y="52"/>
                    </a:lnTo>
                    <a:lnTo>
                      <a:pt x="144" y="52"/>
                    </a:lnTo>
                    <a:lnTo>
                      <a:pt x="144" y="47"/>
                    </a:lnTo>
                    <a:lnTo>
                      <a:pt x="140" y="38"/>
                    </a:lnTo>
                    <a:lnTo>
                      <a:pt x="144" y="38"/>
                    </a:lnTo>
                    <a:cubicBezTo>
                      <a:pt x="144" y="32"/>
                      <a:pt x="144" y="25"/>
                      <a:pt x="144" y="19"/>
                    </a:cubicBezTo>
                    <a:lnTo>
                      <a:pt x="134" y="9"/>
                    </a:lnTo>
                    <a:lnTo>
                      <a:pt x="129" y="9"/>
                    </a:lnTo>
                    <a:lnTo>
                      <a:pt x="125" y="5"/>
                    </a:lnTo>
                    <a:lnTo>
                      <a:pt x="120" y="0"/>
                    </a:lnTo>
                    <a:lnTo>
                      <a:pt x="111" y="9"/>
                    </a:lnTo>
                    <a:lnTo>
                      <a:pt x="106" y="9"/>
                    </a:lnTo>
                    <a:lnTo>
                      <a:pt x="101" y="13"/>
                    </a:lnTo>
                    <a:lnTo>
                      <a:pt x="97" y="14"/>
                    </a:lnTo>
                    <a:lnTo>
                      <a:pt x="92" y="9"/>
                    </a:lnTo>
                    <a:lnTo>
                      <a:pt x="93" y="3"/>
                    </a:lnTo>
                    <a:lnTo>
                      <a:pt x="89" y="3"/>
                    </a:lnTo>
                    <a:lnTo>
                      <a:pt x="79" y="12"/>
                    </a:lnTo>
                    <a:cubicBezTo>
                      <a:pt x="69" y="12"/>
                      <a:pt x="57" y="12"/>
                      <a:pt x="47" y="12"/>
                    </a:cubicBezTo>
                    <a:lnTo>
                      <a:pt x="47" y="22"/>
                    </a:lnTo>
                    <a:lnTo>
                      <a:pt x="42" y="31"/>
                    </a:lnTo>
                    <a:lnTo>
                      <a:pt x="33" y="31"/>
                    </a:lnTo>
                    <a:lnTo>
                      <a:pt x="33" y="38"/>
                    </a:lnTo>
                    <a:lnTo>
                      <a:pt x="24" y="38"/>
                    </a:lnTo>
                    <a:lnTo>
                      <a:pt x="20" y="27"/>
                    </a:lnTo>
                    <a:lnTo>
                      <a:pt x="14" y="27"/>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19" name="Freeform 129">
                <a:extLst>
                  <a:ext uri="{FF2B5EF4-FFF2-40B4-BE49-F238E27FC236}">
                    <a16:creationId xmlns:a16="http://schemas.microsoft.com/office/drawing/2014/main" id="{609BE9B4-1807-0CB4-BF55-4AB7F02F5A90}"/>
                  </a:ext>
                </a:extLst>
              </p:cNvPr>
              <p:cNvSpPr>
                <a:spLocks/>
              </p:cNvSpPr>
              <p:nvPr/>
            </p:nvSpPr>
            <p:spPr bwMode="auto">
              <a:xfrm>
                <a:off x="3595" y="1474"/>
                <a:ext cx="462" cy="670"/>
              </a:xfrm>
              <a:custGeom>
                <a:avLst/>
                <a:gdLst>
                  <a:gd name="T0" fmla="*/ 1863594 w 93"/>
                  <a:gd name="T1" fmla="*/ 43032130 h 136"/>
                  <a:gd name="T2" fmla="*/ 4102451 w 93"/>
                  <a:gd name="T3" fmla="*/ 43032130 h 136"/>
                  <a:gd name="T4" fmla="*/ 5606083 w 93"/>
                  <a:gd name="T5" fmla="*/ 46833275 h 136"/>
                  <a:gd name="T6" fmla="*/ 8882715 w 93"/>
                  <a:gd name="T7" fmla="*/ 47190148 h 136"/>
                  <a:gd name="T8" fmla="*/ 8882715 w 93"/>
                  <a:gd name="T9" fmla="*/ 44445277 h 136"/>
                  <a:gd name="T10" fmla="*/ 12249936 w 93"/>
                  <a:gd name="T11" fmla="*/ 44445277 h 136"/>
                  <a:gd name="T12" fmla="*/ 14114130 w 93"/>
                  <a:gd name="T13" fmla="*/ 41273312 h 136"/>
                  <a:gd name="T14" fmla="*/ 14114130 w 93"/>
                  <a:gd name="T15" fmla="*/ 37826242 h 136"/>
                  <a:gd name="T16" fmla="*/ 25985981 w 93"/>
                  <a:gd name="T17" fmla="*/ 37826242 h 136"/>
                  <a:gd name="T18" fmla="*/ 29262484 w 93"/>
                  <a:gd name="T19" fmla="*/ 35068937 h 136"/>
                  <a:gd name="T20" fmla="*/ 30766140 w 93"/>
                  <a:gd name="T21" fmla="*/ 33310720 h 136"/>
                  <a:gd name="T22" fmla="*/ 32629837 w 93"/>
                  <a:gd name="T23" fmla="*/ 33310720 h 136"/>
                  <a:gd name="T24" fmla="*/ 34118291 w 93"/>
                  <a:gd name="T25" fmla="*/ 29506107 h 136"/>
                  <a:gd name="T26" fmla="*/ 34493415 w 93"/>
                  <a:gd name="T27" fmla="*/ 25002310 h 136"/>
                  <a:gd name="T28" fmla="*/ 32629837 w 93"/>
                  <a:gd name="T29" fmla="*/ 21485757 h 136"/>
                  <a:gd name="T30" fmla="*/ 31141403 w 93"/>
                  <a:gd name="T31" fmla="*/ 16340480 h 136"/>
                  <a:gd name="T32" fmla="*/ 31141403 w 93"/>
                  <a:gd name="T33" fmla="*/ 9721437 h 136"/>
                  <a:gd name="T34" fmla="*/ 29262484 w 93"/>
                  <a:gd name="T35" fmla="*/ 4161621 h 136"/>
                  <a:gd name="T36" fmla="*/ 30766140 w 93"/>
                  <a:gd name="T37" fmla="*/ 2744877 h 136"/>
                  <a:gd name="T38" fmla="*/ 29262484 w 93"/>
                  <a:gd name="T39" fmla="*/ 2744877 h 136"/>
                  <a:gd name="T40" fmla="*/ 27474436 w 93"/>
                  <a:gd name="T41" fmla="*/ 0 h 136"/>
                  <a:gd name="T42" fmla="*/ 25610698 w 93"/>
                  <a:gd name="T43" fmla="*/ 2402669 h 136"/>
                  <a:gd name="T44" fmla="*/ 24122284 w 93"/>
                  <a:gd name="T45" fmla="*/ 4161621 h 136"/>
                  <a:gd name="T46" fmla="*/ 22243484 w 93"/>
                  <a:gd name="T47" fmla="*/ 4161621 h 136"/>
                  <a:gd name="T48" fmla="*/ 20755045 w 93"/>
                  <a:gd name="T49" fmla="*/ 6975956 h 136"/>
                  <a:gd name="T50" fmla="*/ 20379911 w 93"/>
                  <a:gd name="T51" fmla="*/ 14225241 h 136"/>
                  <a:gd name="T52" fmla="*/ 19269552 w 93"/>
                  <a:gd name="T53" fmla="*/ 15281358 h 136"/>
                  <a:gd name="T54" fmla="*/ 18891328 w 93"/>
                  <a:gd name="T55" fmla="*/ 19085478 h 136"/>
                  <a:gd name="T56" fmla="*/ 20379911 w 93"/>
                  <a:gd name="T57" fmla="*/ 19085478 h 136"/>
                  <a:gd name="T58" fmla="*/ 20379911 w 93"/>
                  <a:gd name="T59" fmla="*/ 22530169 h 136"/>
                  <a:gd name="T60" fmla="*/ 11874782 w 93"/>
                  <a:gd name="T61" fmla="*/ 22887062 h 136"/>
                  <a:gd name="T62" fmla="*/ 8507456 w 93"/>
                  <a:gd name="T63" fmla="*/ 25705002 h 136"/>
                  <a:gd name="T64" fmla="*/ 5230944 w 93"/>
                  <a:gd name="T65" fmla="*/ 27390878 h 136"/>
                  <a:gd name="T66" fmla="*/ 3367354 w 93"/>
                  <a:gd name="T67" fmla="*/ 31552365 h 136"/>
                  <a:gd name="T68" fmla="*/ 1863594 w 93"/>
                  <a:gd name="T69" fmla="*/ 34366836 h 136"/>
                  <a:gd name="T70" fmla="*/ 1863594 w 93"/>
                  <a:gd name="T71" fmla="*/ 37469329 h 136"/>
                  <a:gd name="T72" fmla="*/ 0 w 93"/>
                  <a:gd name="T73" fmla="*/ 41273312 h 136"/>
                  <a:gd name="T74" fmla="*/ 1863594 w 93"/>
                  <a:gd name="T75" fmla="*/ 43032130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
                  <a:gd name="T115" fmla="*/ 0 h 136"/>
                  <a:gd name="T116" fmla="*/ 93 w 93"/>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 h="136">
                    <a:moveTo>
                      <a:pt x="5" y="124"/>
                    </a:moveTo>
                    <a:lnTo>
                      <a:pt x="11" y="124"/>
                    </a:lnTo>
                    <a:lnTo>
                      <a:pt x="15" y="135"/>
                    </a:lnTo>
                    <a:lnTo>
                      <a:pt x="24" y="136"/>
                    </a:lnTo>
                    <a:lnTo>
                      <a:pt x="24" y="128"/>
                    </a:lnTo>
                    <a:lnTo>
                      <a:pt x="33" y="128"/>
                    </a:lnTo>
                    <a:lnTo>
                      <a:pt x="38" y="119"/>
                    </a:lnTo>
                    <a:lnTo>
                      <a:pt x="38" y="109"/>
                    </a:lnTo>
                    <a:lnTo>
                      <a:pt x="70" y="109"/>
                    </a:lnTo>
                    <a:lnTo>
                      <a:pt x="79" y="101"/>
                    </a:lnTo>
                    <a:lnTo>
                      <a:pt x="83" y="96"/>
                    </a:lnTo>
                    <a:lnTo>
                      <a:pt x="88" y="96"/>
                    </a:lnTo>
                    <a:lnTo>
                      <a:pt x="92" y="85"/>
                    </a:lnTo>
                    <a:lnTo>
                      <a:pt x="93" y="72"/>
                    </a:lnTo>
                    <a:lnTo>
                      <a:pt x="88" y="62"/>
                    </a:lnTo>
                    <a:lnTo>
                      <a:pt x="84" y="47"/>
                    </a:lnTo>
                    <a:lnTo>
                      <a:pt x="84" y="28"/>
                    </a:lnTo>
                    <a:lnTo>
                      <a:pt x="79" y="12"/>
                    </a:lnTo>
                    <a:lnTo>
                      <a:pt x="83" y="8"/>
                    </a:lnTo>
                    <a:lnTo>
                      <a:pt x="79" y="8"/>
                    </a:lnTo>
                    <a:lnTo>
                      <a:pt x="74" y="0"/>
                    </a:lnTo>
                    <a:lnTo>
                      <a:pt x="69" y="7"/>
                    </a:lnTo>
                    <a:lnTo>
                      <a:pt x="65" y="12"/>
                    </a:lnTo>
                    <a:lnTo>
                      <a:pt x="60" y="12"/>
                    </a:lnTo>
                    <a:lnTo>
                      <a:pt x="56" y="20"/>
                    </a:lnTo>
                    <a:lnTo>
                      <a:pt x="55" y="41"/>
                    </a:lnTo>
                    <a:lnTo>
                      <a:pt x="52" y="44"/>
                    </a:lnTo>
                    <a:lnTo>
                      <a:pt x="51" y="55"/>
                    </a:lnTo>
                    <a:lnTo>
                      <a:pt x="55" y="55"/>
                    </a:lnTo>
                    <a:lnTo>
                      <a:pt x="55" y="65"/>
                    </a:lnTo>
                    <a:lnTo>
                      <a:pt x="32" y="66"/>
                    </a:lnTo>
                    <a:lnTo>
                      <a:pt x="23" y="74"/>
                    </a:lnTo>
                    <a:lnTo>
                      <a:pt x="14" y="79"/>
                    </a:lnTo>
                    <a:lnTo>
                      <a:pt x="9" y="91"/>
                    </a:lnTo>
                    <a:lnTo>
                      <a:pt x="5" y="99"/>
                    </a:lnTo>
                    <a:lnTo>
                      <a:pt x="5" y="108"/>
                    </a:lnTo>
                    <a:lnTo>
                      <a:pt x="0" y="119"/>
                    </a:lnTo>
                    <a:lnTo>
                      <a:pt x="5" y="124"/>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0" name="Freeform 130">
                <a:extLst>
                  <a:ext uri="{FF2B5EF4-FFF2-40B4-BE49-F238E27FC236}">
                    <a16:creationId xmlns:a16="http://schemas.microsoft.com/office/drawing/2014/main" id="{5B17A6D9-995A-4271-A3D8-538DE7886BF7}"/>
                  </a:ext>
                </a:extLst>
              </p:cNvPr>
              <p:cNvSpPr>
                <a:spLocks/>
              </p:cNvSpPr>
              <p:nvPr/>
            </p:nvSpPr>
            <p:spPr bwMode="auto">
              <a:xfrm>
                <a:off x="1348" y="1864"/>
                <a:ext cx="599" cy="325"/>
              </a:xfrm>
              <a:custGeom>
                <a:avLst/>
                <a:gdLst>
                  <a:gd name="T0" fmla="*/ 43638812 w 121"/>
                  <a:gd name="T1" fmla="*/ 13830905 h 66"/>
                  <a:gd name="T2" fmla="*/ 21635073 w 121"/>
                  <a:gd name="T3" fmla="*/ 5903797 h 66"/>
                  <a:gd name="T4" fmla="*/ 1457016 w 121"/>
                  <a:gd name="T5" fmla="*/ 0 h 66"/>
                  <a:gd name="T6" fmla="*/ 1825718 w 121"/>
                  <a:gd name="T7" fmla="*/ 2110825 h 66"/>
                  <a:gd name="T8" fmla="*/ 0 w 121"/>
                  <a:gd name="T9" fmla="*/ 4490298 h 66"/>
                  <a:gd name="T10" fmla="*/ 6490379 w 121"/>
                  <a:gd name="T11" fmla="*/ 10735823 h 66"/>
                  <a:gd name="T12" fmla="*/ 6490379 w 121"/>
                  <a:gd name="T13" fmla="*/ 14187204 h 66"/>
                  <a:gd name="T14" fmla="*/ 10126273 w 121"/>
                  <a:gd name="T15" fmla="*/ 14187204 h 66"/>
                  <a:gd name="T16" fmla="*/ 13334524 w 121"/>
                  <a:gd name="T17" fmla="*/ 17264706 h 66"/>
                  <a:gd name="T18" fmla="*/ 16616647 w 121"/>
                  <a:gd name="T19" fmla="*/ 17264706 h 66"/>
                  <a:gd name="T20" fmla="*/ 20178062 w 121"/>
                  <a:gd name="T21" fmla="*/ 14187204 h 66"/>
                  <a:gd name="T22" fmla="*/ 21635073 w 121"/>
                  <a:gd name="T23" fmla="*/ 14187204 h 66"/>
                  <a:gd name="T24" fmla="*/ 21635073 w 121"/>
                  <a:gd name="T25" fmla="*/ 22812202 h 66"/>
                  <a:gd name="T26" fmla="*/ 31761358 w 121"/>
                  <a:gd name="T27" fmla="*/ 22812202 h 66"/>
                  <a:gd name="T28" fmla="*/ 34969601 w 121"/>
                  <a:gd name="T29" fmla="*/ 21413974 h 66"/>
                  <a:gd name="T30" fmla="*/ 36794699 w 121"/>
                  <a:gd name="T31" fmla="*/ 19731839 h 66"/>
                  <a:gd name="T32" fmla="*/ 38620431 w 121"/>
                  <a:gd name="T33" fmla="*/ 19731839 h 66"/>
                  <a:gd name="T34" fmla="*/ 43638812 w 121"/>
                  <a:gd name="T35" fmla="*/ 13830905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
                  <a:gd name="T55" fmla="*/ 0 h 66"/>
                  <a:gd name="T56" fmla="*/ 121 w 121"/>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 h="66">
                    <a:moveTo>
                      <a:pt x="121" y="40"/>
                    </a:moveTo>
                    <a:lnTo>
                      <a:pt x="60" y="17"/>
                    </a:lnTo>
                    <a:lnTo>
                      <a:pt x="4" y="0"/>
                    </a:lnTo>
                    <a:lnTo>
                      <a:pt x="5" y="6"/>
                    </a:lnTo>
                    <a:lnTo>
                      <a:pt x="0" y="13"/>
                    </a:lnTo>
                    <a:cubicBezTo>
                      <a:pt x="6" y="19"/>
                      <a:pt x="13" y="25"/>
                      <a:pt x="18" y="31"/>
                    </a:cubicBezTo>
                    <a:lnTo>
                      <a:pt x="18" y="41"/>
                    </a:lnTo>
                    <a:lnTo>
                      <a:pt x="28" y="41"/>
                    </a:lnTo>
                    <a:lnTo>
                      <a:pt x="37" y="50"/>
                    </a:lnTo>
                    <a:lnTo>
                      <a:pt x="46" y="50"/>
                    </a:lnTo>
                    <a:lnTo>
                      <a:pt x="56" y="41"/>
                    </a:lnTo>
                    <a:lnTo>
                      <a:pt x="60" y="41"/>
                    </a:lnTo>
                    <a:lnTo>
                      <a:pt x="60" y="66"/>
                    </a:lnTo>
                    <a:cubicBezTo>
                      <a:pt x="70" y="66"/>
                      <a:pt x="79" y="66"/>
                      <a:pt x="88" y="66"/>
                    </a:cubicBezTo>
                    <a:lnTo>
                      <a:pt x="97" y="62"/>
                    </a:lnTo>
                    <a:lnTo>
                      <a:pt x="102" y="57"/>
                    </a:lnTo>
                    <a:lnTo>
                      <a:pt x="107" y="57"/>
                    </a:lnTo>
                    <a:lnTo>
                      <a:pt x="121" y="40"/>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1" name="Freeform 131">
                <a:extLst>
                  <a:ext uri="{FF2B5EF4-FFF2-40B4-BE49-F238E27FC236}">
                    <a16:creationId xmlns:a16="http://schemas.microsoft.com/office/drawing/2014/main" id="{DEFDC0D2-6BCF-17DF-B023-47165CE66C9B}"/>
                  </a:ext>
                </a:extLst>
              </p:cNvPr>
              <p:cNvSpPr>
                <a:spLocks/>
              </p:cNvSpPr>
              <p:nvPr/>
            </p:nvSpPr>
            <p:spPr bwMode="auto">
              <a:xfrm>
                <a:off x="2065" y="826"/>
                <a:ext cx="508" cy="538"/>
              </a:xfrm>
              <a:custGeom>
                <a:avLst/>
                <a:gdLst>
                  <a:gd name="T0" fmla="*/ 24496571 w 103"/>
                  <a:gd name="T1" fmla="*/ 0 h 109"/>
                  <a:gd name="T2" fmla="*/ 27677045 w 103"/>
                  <a:gd name="T3" fmla="*/ 0 h 109"/>
                  <a:gd name="T4" fmla="*/ 29390593 w 103"/>
                  <a:gd name="T5" fmla="*/ 1778179 h 109"/>
                  <a:gd name="T6" fmla="*/ 27677045 w 103"/>
                  <a:gd name="T7" fmla="*/ 3497568 h 109"/>
                  <a:gd name="T8" fmla="*/ 29390593 w 103"/>
                  <a:gd name="T9" fmla="*/ 5999150 h 109"/>
                  <a:gd name="T10" fmla="*/ 31161628 w 103"/>
                  <a:gd name="T11" fmla="*/ 7416962 h 109"/>
                  <a:gd name="T12" fmla="*/ 31161628 w 103"/>
                  <a:gd name="T13" fmla="*/ 8776700 h 109"/>
                  <a:gd name="T14" fmla="*/ 29390593 w 103"/>
                  <a:gd name="T15" fmla="*/ 10554871 h 109"/>
                  <a:gd name="T16" fmla="*/ 29390593 w 103"/>
                  <a:gd name="T17" fmla="*/ 17263226 h 109"/>
                  <a:gd name="T18" fmla="*/ 31161628 w 103"/>
                  <a:gd name="T19" fmla="*/ 19694225 h 109"/>
                  <a:gd name="T20" fmla="*/ 34284614 w 103"/>
                  <a:gd name="T21" fmla="*/ 22902121 h 109"/>
                  <a:gd name="T22" fmla="*/ 36055630 w 103"/>
                  <a:gd name="T23" fmla="*/ 22902121 h 109"/>
                  <a:gd name="T24" fmla="*/ 36055630 w 103"/>
                  <a:gd name="T25" fmla="*/ 27832272 h 109"/>
                  <a:gd name="T26" fmla="*/ 31161628 w 103"/>
                  <a:gd name="T27" fmla="*/ 27832272 h 109"/>
                  <a:gd name="T28" fmla="*/ 29390593 w 103"/>
                  <a:gd name="T29" fmla="*/ 29264418 h 109"/>
                  <a:gd name="T30" fmla="*/ 29390593 w 103"/>
                  <a:gd name="T31" fmla="*/ 30969611 h 109"/>
                  <a:gd name="T32" fmla="*/ 27677045 w 103"/>
                  <a:gd name="T33" fmla="*/ 30969611 h 109"/>
                  <a:gd name="T34" fmla="*/ 24496571 w 103"/>
                  <a:gd name="T35" fmla="*/ 35249365 h 109"/>
                  <a:gd name="T36" fmla="*/ 22783024 w 103"/>
                  <a:gd name="T37" fmla="*/ 32762562 h 109"/>
                  <a:gd name="T38" fmla="*/ 19590797 w 103"/>
                  <a:gd name="T39" fmla="*/ 35249365 h 109"/>
                  <a:gd name="T40" fmla="*/ 19590797 w 103"/>
                  <a:gd name="T41" fmla="*/ 38386566 h 109"/>
                  <a:gd name="T42" fmla="*/ 17892016 w 103"/>
                  <a:gd name="T43" fmla="*/ 38386566 h 109"/>
                  <a:gd name="T44" fmla="*/ 13631683 w 103"/>
                  <a:gd name="T45" fmla="*/ 35612619 h 109"/>
                  <a:gd name="T46" fmla="*/ 14696806 w 103"/>
                  <a:gd name="T47" fmla="*/ 35249365 h 109"/>
                  <a:gd name="T48" fmla="*/ 14696806 w 103"/>
                  <a:gd name="T49" fmla="*/ 30969611 h 109"/>
                  <a:gd name="T50" fmla="*/ 11571403 w 103"/>
                  <a:gd name="T51" fmla="*/ 19694225 h 109"/>
                  <a:gd name="T52" fmla="*/ 8375588 w 103"/>
                  <a:gd name="T53" fmla="*/ 17263226 h 109"/>
                  <a:gd name="T54" fmla="*/ 5253204 w 103"/>
                  <a:gd name="T55" fmla="*/ 17263226 h 109"/>
                  <a:gd name="T56" fmla="*/ 5253204 w 103"/>
                  <a:gd name="T57" fmla="*/ 15485042 h 109"/>
                  <a:gd name="T58" fmla="*/ 3484584 w 103"/>
                  <a:gd name="T59" fmla="*/ 14055315 h 109"/>
                  <a:gd name="T60" fmla="*/ 3484584 w 103"/>
                  <a:gd name="T61" fmla="*/ 10554871 h 109"/>
                  <a:gd name="T62" fmla="*/ 0 w 103"/>
                  <a:gd name="T63" fmla="*/ 8776700 h 109"/>
                  <a:gd name="T64" fmla="*/ 0 w 103"/>
                  <a:gd name="T65" fmla="*/ 7416962 h 109"/>
                  <a:gd name="T66" fmla="*/ 3484584 w 103"/>
                  <a:gd name="T67" fmla="*/ 7416962 h 109"/>
                  <a:gd name="T68" fmla="*/ 5253204 w 103"/>
                  <a:gd name="T69" fmla="*/ 8776700 h 109"/>
                  <a:gd name="T70" fmla="*/ 8375588 w 103"/>
                  <a:gd name="T71" fmla="*/ 8776700 h 109"/>
                  <a:gd name="T72" fmla="*/ 11571403 w 103"/>
                  <a:gd name="T73" fmla="*/ 10554871 h 109"/>
                  <a:gd name="T74" fmla="*/ 11571403 w 103"/>
                  <a:gd name="T75" fmla="*/ 8776700 h 109"/>
                  <a:gd name="T76" fmla="*/ 14696806 w 103"/>
                  <a:gd name="T77" fmla="*/ 7416962 h 109"/>
                  <a:gd name="T78" fmla="*/ 17892016 w 103"/>
                  <a:gd name="T79" fmla="*/ 7416962 h 109"/>
                  <a:gd name="T80" fmla="*/ 19590797 w 103"/>
                  <a:gd name="T81" fmla="*/ 5999150 h 109"/>
                  <a:gd name="T82" fmla="*/ 22783024 w 103"/>
                  <a:gd name="T83" fmla="*/ 5999150 h 109"/>
                  <a:gd name="T84" fmla="*/ 26267607 w 103"/>
                  <a:gd name="T85" fmla="*/ 1778179 h 109"/>
                  <a:gd name="T86" fmla="*/ 24496571 w 103"/>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109"/>
                  <a:gd name="T134" fmla="*/ 103 w 103"/>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109">
                    <a:moveTo>
                      <a:pt x="70" y="0"/>
                    </a:moveTo>
                    <a:lnTo>
                      <a:pt x="79" y="0"/>
                    </a:lnTo>
                    <a:lnTo>
                      <a:pt x="84" y="5"/>
                    </a:lnTo>
                    <a:lnTo>
                      <a:pt x="79" y="10"/>
                    </a:lnTo>
                    <a:lnTo>
                      <a:pt x="84" y="17"/>
                    </a:lnTo>
                    <a:lnTo>
                      <a:pt x="89" y="21"/>
                    </a:lnTo>
                    <a:lnTo>
                      <a:pt x="89" y="25"/>
                    </a:lnTo>
                    <a:lnTo>
                      <a:pt x="84" y="30"/>
                    </a:lnTo>
                    <a:cubicBezTo>
                      <a:pt x="84" y="36"/>
                      <a:pt x="84" y="43"/>
                      <a:pt x="84" y="49"/>
                    </a:cubicBezTo>
                    <a:lnTo>
                      <a:pt x="89" y="56"/>
                    </a:lnTo>
                    <a:lnTo>
                      <a:pt x="98" y="65"/>
                    </a:lnTo>
                    <a:lnTo>
                      <a:pt x="103" y="65"/>
                    </a:lnTo>
                    <a:lnTo>
                      <a:pt x="103" y="79"/>
                    </a:lnTo>
                    <a:lnTo>
                      <a:pt x="89" y="79"/>
                    </a:lnTo>
                    <a:lnTo>
                      <a:pt x="84" y="83"/>
                    </a:lnTo>
                    <a:lnTo>
                      <a:pt x="84" y="88"/>
                    </a:lnTo>
                    <a:lnTo>
                      <a:pt x="79" y="88"/>
                    </a:lnTo>
                    <a:lnTo>
                      <a:pt x="70" y="100"/>
                    </a:lnTo>
                    <a:lnTo>
                      <a:pt x="65" y="93"/>
                    </a:lnTo>
                    <a:lnTo>
                      <a:pt x="56" y="100"/>
                    </a:lnTo>
                    <a:lnTo>
                      <a:pt x="56" y="109"/>
                    </a:lnTo>
                    <a:lnTo>
                      <a:pt x="51" y="109"/>
                    </a:lnTo>
                    <a:lnTo>
                      <a:pt x="39" y="101"/>
                    </a:lnTo>
                    <a:lnTo>
                      <a:pt x="42" y="100"/>
                    </a:lnTo>
                    <a:lnTo>
                      <a:pt x="42" y="88"/>
                    </a:lnTo>
                    <a:lnTo>
                      <a:pt x="33" y="56"/>
                    </a:lnTo>
                    <a:lnTo>
                      <a:pt x="24" y="49"/>
                    </a:lnTo>
                    <a:lnTo>
                      <a:pt x="15" y="49"/>
                    </a:lnTo>
                    <a:lnTo>
                      <a:pt x="15" y="44"/>
                    </a:lnTo>
                    <a:lnTo>
                      <a:pt x="10" y="40"/>
                    </a:lnTo>
                    <a:lnTo>
                      <a:pt x="10" y="30"/>
                    </a:lnTo>
                    <a:lnTo>
                      <a:pt x="0" y="25"/>
                    </a:lnTo>
                    <a:lnTo>
                      <a:pt x="0" y="21"/>
                    </a:lnTo>
                    <a:lnTo>
                      <a:pt x="10" y="21"/>
                    </a:lnTo>
                    <a:lnTo>
                      <a:pt x="15" y="25"/>
                    </a:lnTo>
                    <a:lnTo>
                      <a:pt x="24" y="25"/>
                    </a:lnTo>
                    <a:lnTo>
                      <a:pt x="33" y="30"/>
                    </a:lnTo>
                    <a:lnTo>
                      <a:pt x="33" y="25"/>
                    </a:lnTo>
                    <a:lnTo>
                      <a:pt x="42" y="21"/>
                    </a:lnTo>
                    <a:lnTo>
                      <a:pt x="51" y="21"/>
                    </a:lnTo>
                    <a:lnTo>
                      <a:pt x="56" y="17"/>
                    </a:lnTo>
                    <a:lnTo>
                      <a:pt x="65" y="17"/>
                    </a:lnTo>
                    <a:lnTo>
                      <a:pt x="75" y="5"/>
                    </a:lnTo>
                    <a:lnTo>
                      <a:pt x="70" y="0"/>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2" name="Freeform 132">
                <a:extLst>
                  <a:ext uri="{FF2B5EF4-FFF2-40B4-BE49-F238E27FC236}">
                    <a16:creationId xmlns:a16="http://schemas.microsoft.com/office/drawing/2014/main" id="{0BA936CD-36C9-6861-97F0-D3DB67E1E7A7}"/>
                  </a:ext>
                </a:extLst>
              </p:cNvPr>
              <p:cNvSpPr>
                <a:spLocks/>
              </p:cNvSpPr>
              <p:nvPr/>
            </p:nvSpPr>
            <p:spPr bwMode="auto">
              <a:xfrm>
                <a:off x="2573" y="1044"/>
                <a:ext cx="1029" cy="992"/>
              </a:xfrm>
              <a:custGeom>
                <a:avLst/>
                <a:gdLst>
                  <a:gd name="T0" fmla="*/ 0 w 208"/>
                  <a:gd name="T1" fmla="*/ 7065454 h 201"/>
                  <a:gd name="T2" fmla="*/ 4999075 w 208"/>
                  <a:gd name="T3" fmla="*/ 5636259 h 201"/>
                  <a:gd name="T4" fmla="*/ 8267031 w 208"/>
                  <a:gd name="T5" fmla="*/ 4204649 h 201"/>
                  <a:gd name="T6" fmla="*/ 15802759 w 208"/>
                  <a:gd name="T7" fmla="*/ 1431609 h 201"/>
                  <a:gd name="T8" fmla="*/ 23996065 w 208"/>
                  <a:gd name="T9" fmla="*/ 0 h 201"/>
                  <a:gd name="T10" fmla="*/ 25815218 w 208"/>
                  <a:gd name="T11" fmla="*/ 4204649 h 201"/>
                  <a:gd name="T12" fmla="*/ 30535695 w 208"/>
                  <a:gd name="T13" fmla="*/ 5636259 h 201"/>
                  <a:gd name="T14" fmla="*/ 34082855 w 208"/>
                  <a:gd name="T15" fmla="*/ 13700044 h 201"/>
                  <a:gd name="T16" fmla="*/ 37350819 w 208"/>
                  <a:gd name="T17" fmla="*/ 19322106 h 201"/>
                  <a:gd name="T18" fmla="*/ 40533753 w 208"/>
                  <a:gd name="T19" fmla="*/ 22891316 h 201"/>
                  <a:gd name="T20" fmla="*/ 38729144 w 208"/>
                  <a:gd name="T21" fmla="*/ 24320506 h 201"/>
                  <a:gd name="T22" fmla="*/ 45547227 w 208"/>
                  <a:gd name="T23" fmla="*/ 21114343 h 201"/>
                  <a:gd name="T24" fmla="*/ 47348966 w 208"/>
                  <a:gd name="T25" fmla="*/ 22891316 h 201"/>
                  <a:gd name="T26" fmla="*/ 45547227 w 208"/>
                  <a:gd name="T27" fmla="*/ 24320506 h 201"/>
                  <a:gd name="T28" fmla="*/ 48800766 w 208"/>
                  <a:gd name="T29" fmla="*/ 24320506 h 201"/>
                  <a:gd name="T30" fmla="*/ 50617504 w 208"/>
                  <a:gd name="T31" fmla="*/ 26027417 h 201"/>
                  <a:gd name="T32" fmla="*/ 52362371 w 208"/>
                  <a:gd name="T33" fmla="*/ 26027417 h 201"/>
                  <a:gd name="T34" fmla="*/ 55615989 w 208"/>
                  <a:gd name="T35" fmla="*/ 24320506 h 201"/>
                  <a:gd name="T36" fmla="*/ 53814883 w 208"/>
                  <a:gd name="T37" fmla="*/ 29233461 h 201"/>
                  <a:gd name="T38" fmla="*/ 57435656 w 208"/>
                  <a:gd name="T39" fmla="*/ 26027417 h 201"/>
                  <a:gd name="T40" fmla="*/ 62434695 w 208"/>
                  <a:gd name="T41" fmla="*/ 22891316 h 201"/>
                  <a:gd name="T42" fmla="*/ 67080866 w 208"/>
                  <a:gd name="T43" fmla="*/ 16906819 h 201"/>
                  <a:gd name="T44" fmla="*/ 67812881 w 208"/>
                  <a:gd name="T45" fmla="*/ 16906819 h 201"/>
                  <a:gd name="T46" fmla="*/ 73179035 w 208"/>
                  <a:gd name="T47" fmla="*/ 21114343 h 201"/>
                  <a:gd name="T48" fmla="*/ 74630993 w 208"/>
                  <a:gd name="T49" fmla="*/ 26027417 h 201"/>
                  <a:gd name="T50" fmla="*/ 71362336 w 208"/>
                  <a:gd name="T51" fmla="*/ 33092745 h 201"/>
                  <a:gd name="T52" fmla="*/ 67080866 w 208"/>
                  <a:gd name="T53" fmla="*/ 39798011 h 201"/>
                  <a:gd name="T54" fmla="*/ 63533746 w 208"/>
                  <a:gd name="T55" fmla="*/ 45071235 h 201"/>
                  <a:gd name="T56" fmla="*/ 58813249 w 208"/>
                  <a:gd name="T57" fmla="*/ 52066560 h 201"/>
                  <a:gd name="T58" fmla="*/ 57435656 w 208"/>
                  <a:gd name="T59" fmla="*/ 55275585 h 201"/>
                  <a:gd name="T60" fmla="*/ 57435656 w 208"/>
                  <a:gd name="T61" fmla="*/ 58411726 h 201"/>
                  <a:gd name="T62" fmla="*/ 53814883 w 208"/>
                  <a:gd name="T63" fmla="*/ 65822408 h 201"/>
                  <a:gd name="T64" fmla="*/ 12181887 w 208"/>
                  <a:gd name="T65" fmla="*/ 69321630 h 201"/>
                  <a:gd name="T66" fmla="*/ 9719582 w 208"/>
                  <a:gd name="T67" fmla="*/ 65822408 h 201"/>
                  <a:gd name="T68" fmla="*/ 7899925 w 208"/>
                  <a:gd name="T69" fmla="*/ 60189152 h 201"/>
                  <a:gd name="T70" fmla="*/ 2903883 w 208"/>
                  <a:gd name="T71" fmla="*/ 53844026 h 201"/>
                  <a:gd name="T72" fmla="*/ 13633825 w 208"/>
                  <a:gd name="T73" fmla="*/ 27816747 h 201"/>
                  <a:gd name="T74" fmla="*/ 10086668 w 208"/>
                  <a:gd name="T75" fmla="*/ 24609973 h 201"/>
                  <a:gd name="T76" fmla="*/ 4999075 w 208"/>
                  <a:gd name="T77" fmla="*/ 22891316 h 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201"/>
                  <a:gd name="T119" fmla="*/ 208 w 208"/>
                  <a:gd name="T120" fmla="*/ 201 h 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201">
                    <a:moveTo>
                      <a:pt x="0" y="48"/>
                    </a:moveTo>
                    <a:lnTo>
                      <a:pt x="0" y="20"/>
                    </a:lnTo>
                    <a:lnTo>
                      <a:pt x="9" y="16"/>
                    </a:lnTo>
                    <a:lnTo>
                      <a:pt x="14" y="16"/>
                    </a:lnTo>
                    <a:lnTo>
                      <a:pt x="18" y="16"/>
                    </a:lnTo>
                    <a:lnTo>
                      <a:pt x="23" y="12"/>
                    </a:lnTo>
                    <a:cubicBezTo>
                      <a:pt x="31" y="12"/>
                      <a:pt x="40" y="12"/>
                      <a:pt x="49" y="12"/>
                    </a:cubicBezTo>
                    <a:lnTo>
                      <a:pt x="44" y="4"/>
                    </a:lnTo>
                    <a:lnTo>
                      <a:pt x="44" y="0"/>
                    </a:lnTo>
                    <a:lnTo>
                      <a:pt x="67" y="0"/>
                    </a:lnTo>
                    <a:lnTo>
                      <a:pt x="67" y="11"/>
                    </a:lnTo>
                    <a:lnTo>
                      <a:pt x="72" y="12"/>
                    </a:lnTo>
                    <a:lnTo>
                      <a:pt x="76" y="16"/>
                    </a:lnTo>
                    <a:lnTo>
                      <a:pt x="85" y="16"/>
                    </a:lnTo>
                    <a:lnTo>
                      <a:pt x="95" y="25"/>
                    </a:lnTo>
                    <a:lnTo>
                      <a:pt x="95" y="39"/>
                    </a:lnTo>
                    <a:lnTo>
                      <a:pt x="100" y="44"/>
                    </a:lnTo>
                    <a:lnTo>
                      <a:pt x="104" y="55"/>
                    </a:lnTo>
                    <a:lnTo>
                      <a:pt x="113" y="60"/>
                    </a:lnTo>
                    <a:lnTo>
                      <a:pt x="113" y="65"/>
                    </a:lnTo>
                    <a:lnTo>
                      <a:pt x="100" y="65"/>
                    </a:lnTo>
                    <a:lnTo>
                      <a:pt x="108" y="69"/>
                    </a:lnTo>
                    <a:lnTo>
                      <a:pt x="122" y="60"/>
                    </a:lnTo>
                    <a:lnTo>
                      <a:pt x="127" y="60"/>
                    </a:lnTo>
                    <a:lnTo>
                      <a:pt x="132" y="60"/>
                    </a:lnTo>
                    <a:lnTo>
                      <a:pt x="132" y="65"/>
                    </a:lnTo>
                    <a:lnTo>
                      <a:pt x="132" y="69"/>
                    </a:lnTo>
                    <a:lnTo>
                      <a:pt x="127" y="69"/>
                    </a:lnTo>
                    <a:lnTo>
                      <a:pt x="132" y="74"/>
                    </a:lnTo>
                    <a:lnTo>
                      <a:pt x="136" y="69"/>
                    </a:lnTo>
                    <a:lnTo>
                      <a:pt x="136" y="74"/>
                    </a:lnTo>
                    <a:lnTo>
                      <a:pt x="141" y="74"/>
                    </a:lnTo>
                    <a:lnTo>
                      <a:pt x="146" y="69"/>
                    </a:lnTo>
                    <a:lnTo>
                      <a:pt x="146" y="74"/>
                    </a:lnTo>
                    <a:lnTo>
                      <a:pt x="150" y="74"/>
                    </a:lnTo>
                    <a:lnTo>
                      <a:pt x="155" y="69"/>
                    </a:lnTo>
                    <a:lnTo>
                      <a:pt x="155" y="74"/>
                    </a:lnTo>
                    <a:lnTo>
                      <a:pt x="150" y="83"/>
                    </a:lnTo>
                    <a:lnTo>
                      <a:pt x="155" y="83"/>
                    </a:lnTo>
                    <a:lnTo>
                      <a:pt x="160" y="74"/>
                    </a:lnTo>
                    <a:lnTo>
                      <a:pt x="169" y="65"/>
                    </a:lnTo>
                    <a:lnTo>
                      <a:pt x="174" y="65"/>
                    </a:lnTo>
                    <a:lnTo>
                      <a:pt x="178" y="55"/>
                    </a:lnTo>
                    <a:lnTo>
                      <a:pt x="187" y="48"/>
                    </a:lnTo>
                    <a:lnTo>
                      <a:pt x="187" y="55"/>
                    </a:lnTo>
                    <a:lnTo>
                      <a:pt x="189" y="48"/>
                    </a:lnTo>
                    <a:lnTo>
                      <a:pt x="199" y="55"/>
                    </a:lnTo>
                    <a:lnTo>
                      <a:pt x="204" y="60"/>
                    </a:lnTo>
                    <a:lnTo>
                      <a:pt x="208" y="60"/>
                    </a:lnTo>
                    <a:lnTo>
                      <a:pt x="208" y="74"/>
                    </a:lnTo>
                    <a:lnTo>
                      <a:pt x="199" y="83"/>
                    </a:lnTo>
                    <a:lnTo>
                      <a:pt x="199" y="94"/>
                    </a:lnTo>
                    <a:lnTo>
                      <a:pt x="194" y="99"/>
                    </a:lnTo>
                    <a:lnTo>
                      <a:pt x="187" y="113"/>
                    </a:lnTo>
                    <a:lnTo>
                      <a:pt x="172" y="123"/>
                    </a:lnTo>
                    <a:lnTo>
                      <a:pt x="177" y="128"/>
                    </a:lnTo>
                    <a:lnTo>
                      <a:pt x="173" y="143"/>
                    </a:lnTo>
                    <a:lnTo>
                      <a:pt x="164" y="148"/>
                    </a:lnTo>
                    <a:lnTo>
                      <a:pt x="160" y="153"/>
                    </a:lnTo>
                    <a:lnTo>
                      <a:pt x="160" y="157"/>
                    </a:lnTo>
                    <a:lnTo>
                      <a:pt x="155" y="162"/>
                    </a:lnTo>
                    <a:lnTo>
                      <a:pt x="160" y="166"/>
                    </a:lnTo>
                    <a:lnTo>
                      <a:pt x="155" y="178"/>
                    </a:lnTo>
                    <a:lnTo>
                      <a:pt x="150" y="187"/>
                    </a:lnTo>
                    <a:lnTo>
                      <a:pt x="141" y="201"/>
                    </a:lnTo>
                    <a:lnTo>
                      <a:pt x="34" y="197"/>
                    </a:lnTo>
                    <a:lnTo>
                      <a:pt x="29" y="192"/>
                    </a:lnTo>
                    <a:lnTo>
                      <a:pt x="27" y="187"/>
                    </a:lnTo>
                    <a:lnTo>
                      <a:pt x="22" y="183"/>
                    </a:lnTo>
                    <a:lnTo>
                      <a:pt x="22" y="171"/>
                    </a:lnTo>
                    <a:lnTo>
                      <a:pt x="14" y="162"/>
                    </a:lnTo>
                    <a:lnTo>
                      <a:pt x="8" y="153"/>
                    </a:lnTo>
                    <a:lnTo>
                      <a:pt x="21" y="122"/>
                    </a:lnTo>
                    <a:lnTo>
                      <a:pt x="38" y="79"/>
                    </a:lnTo>
                    <a:lnTo>
                      <a:pt x="34" y="74"/>
                    </a:lnTo>
                    <a:lnTo>
                      <a:pt x="28" y="70"/>
                    </a:lnTo>
                    <a:lnTo>
                      <a:pt x="23" y="71"/>
                    </a:lnTo>
                    <a:lnTo>
                      <a:pt x="14" y="65"/>
                    </a:lnTo>
                    <a:lnTo>
                      <a:pt x="0" y="48"/>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3" name="Freeform 133">
                <a:extLst>
                  <a:ext uri="{FF2B5EF4-FFF2-40B4-BE49-F238E27FC236}">
                    <a16:creationId xmlns:a16="http://schemas.microsoft.com/office/drawing/2014/main" id="{3AC296A2-5EB8-FA7D-E6C7-8AAC0DC33810}"/>
                  </a:ext>
                </a:extLst>
              </p:cNvPr>
              <p:cNvSpPr>
                <a:spLocks/>
              </p:cNvSpPr>
              <p:nvPr/>
            </p:nvSpPr>
            <p:spPr bwMode="auto">
              <a:xfrm>
                <a:off x="2906" y="905"/>
                <a:ext cx="389" cy="436"/>
              </a:xfrm>
              <a:custGeom>
                <a:avLst/>
                <a:gdLst>
                  <a:gd name="T0" fmla="*/ 17617651 w 79"/>
                  <a:gd name="T1" fmla="*/ 0 h 88"/>
                  <a:gd name="T2" fmla="*/ 20712233 w 79"/>
                  <a:gd name="T3" fmla="*/ 1463107 h 88"/>
                  <a:gd name="T4" fmla="*/ 22463560 w 79"/>
                  <a:gd name="T5" fmla="*/ 9822049 h 88"/>
                  <a:gd name="T6" fmla="*/ 22463560 w 79"/>
                  <a:gd name="T7" fmla="*/ 11655747 h 88"/>
                  <a:gd name="T8" fmla="*/ 23861497 w 79"/>
                  <a:gd name="T9" fmla="*/ 11655747 h 88"/>
                  <a:gd name="T10" fmla="*/ 23861497 w 79"/>
                  <a:gd name="T11" fmla="*/ 14509475 h 88"/>
                  <a:gd name="T12" fmla="*/ 27297656 w 79"/>
                  <a:gd name="T13" fmla="*/ 15975624 h 88"/>
                  <a:gd name="T14" fmla="*/ 27297656 w 79"/>
                  <a:gd name="T15" fmla="*/ 17808706 h 88"/>
                  <a:gd name="T16" fmla="*/ 25543473 w 79"/>
                  <a:gd name="T17" fmla="*/ 21033019 h 88"/>
                  <a:gd name="T18" fmla="*/ 23861497 w 79"/>
                  <a:gd name="T19" fmla="*/ 22498553 h 88"/>
                  <a:gd name="T20" fmla="*/ 20712233 w 79"/>
                  <a:gd name="T21" fmla="*/ 24332250 h 88"/>
                  <a:gd name="T22" fmla="*/ 20712233 w 79"/>
                  <a:gd name="T23" fmla="*/ 25797665 h 88"/>
                  <a:gd name="T24" fmla="*/ 19371843 w 79"/>
                  <a:gd name="T25" fmla="*/ 27630767 h 88"/>
                  <a:gd name="T26" fmla="*/ 17617651 w 79"/>
                  <a:gd name="T27" fmla="*/ 28001347 h 88"/>
                  <a:gd name="T28" fmla="*/ 17261376 w 79"/>
                  <a:gd name="T29" fmla="*/ 30115134 h 88"/>
                  <a:gd name="T30" fmla="*/ 15935694 w 79"/>
                  <a:gd name="T31" fmla="*/ 31951268 h 88"/>
                  <a:gd name="T32" fmla="*/ 12771727 w 79"/>
                  <a:gd name="T33" fmla="*/ 30115134 h 88"/>
                  <a:gd name="T34" fmla="*/ 11373799 w 79"/>
                  <a:gd name="T35" fmla="*/ 26535199 h 88"/>
                  <a:gd name="T36" fmla="*/ 9691840 w 79"/>
                  <a:gd name="T37" fmla="*/ 24332250 h 88"/>
                  <a:gd name="T38" fmla="*/ 9335566 w 79"/>
                  <a:gd name="T39" fmla="*/ 19274736 h 88"/>
                  <a:gd name="T40" fmla="*/ 6243849 w 79"/>
                  <a:gd name="T41" fmla="*/ 15975624 h 88"/>
                  <a:gd name="T42" fmla="*/ 3094574 w 79"/>
                  <a:gd name="T43" fmla="*/ 15975624 h 88"/>
                  <a:gd name="T44" fmla="*/ 1754193 w 79"/>
                  <a:gd name="T45" fmla="*/ 14509475 h 88"/>
                  <a:gd name="T46" fmla="*/ 0 w 79"/>
                  <a:gd name="T47" fmla="*/ 14142542 h 88"/>
                  <a:gd name="T48" fmla="*/ 0 w 79"/>
                  <a:gd name="T49" fmla="*/ 10192643 h 88"/>
                  <a:gd name="T50" fmla="*/ 1754193 w 79"/>
                  <a:gd name="T51" fmla="*/ 10192643 h 88"/>
                  <a:gd name="T52" fmla="*/ 3094574 w 79"/>
                  <a:gd name="T53" fmla="*/ 11655747 h 88"/>
                  <a:gd name="T54" fmla="*/ 4845910 w 79"/>
                  <a:gd name="T55" fmla="*/ 11655747 h 88"/>
                  <a:gd name="T56" fmla="*/ 4845910 w 79"/>
                  <a:gd name="T57" fmla="*/ 10192643 h 88"/>
                  <a:gd name="T58" fmla="*/ 6243849 w 79"/>
                  <a:gd name="T59" fmla="*/ 11655747 h 88"/>
                  <a:gd name="T60" fmla="*/ 8282065 w 79"/>
                  <a:gd name="T61" fmla="*/ 10192643 h 88"/>
                  <a:gd name="T62" fmla="*/ 9691840 w 79"/>
                  <a:gd name="T63" fmla="*/ 11655747 h 88"/>
                  <a:gd name="T64" fmla="*/ 11373799 w 79"/>
                  <a:gd name="T65" fmla="*/ 11655747 h 88"/>
                  <a:gd name="T66" fmla="*/ 12771727 w 79"/>
                  <a:gd name="T67" fmla="*/ 10192643 h 88"/>
                  <a:gd name="T68" fmla="*/ 15935694 w 79"/>
                  <a:gd name="T69" fmla="*/ 3299113 h 88"/>
                  <a:gd name="T70" fmla="*/ 17617651 w 79"/>
                  <a:gd name="T71" fmla="*/ 1463107 h 88"/>
                  <a:gd name="T72" fmla="*/ 17617651 w 79"/>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88"/>
                  <a:gd name="T113" fmla="*/ 79 w 79"/>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88">
                    <a:moveTo>
                      <a:pt x="51" y="0"/>
                    </a:moveTo>
                    <a:lnTo>
                      <a:pt x="60" y="4"/>
                    </a:lnTo>
                    <a:lnTo>
                      <a:pt x="65" y="27"/>
                    </a:lnTo>
                    <a:lnTo>
                      <a:pt x="65" y="32"/>
                    </a:lnTo>
                    <a:lnTo>
                      <a:pt x="69" y="32"/>
                    </a:lnTo>
                    <a:lnTo>
                      <a:pt x="69" y="40"/>
                    </a:lnTo>
                    <a:lnTo>
                      <a:pt x="79" y="44"/>
                    </a:lnTo>
                    <a:lnTo>
                      <a:pt x="79" y="49"/>
                    </a:lnTo>
                    <a:lnTo>
                      <a:pt x="74" y="58"/>
                    </a:lnTo>
                    <a:lnTo>
                      <a:pt x="69" y="62"/>
                    </a:lnTo>
                    <a:lnTo>
                      <a:pt x="60" y="67"/>
                    </a:lnTo>
                    <a:lnTo>
                      <a:pt x="60" y="71"/>
                    </a:lnTo>
                    <a:lnTo>
                      <a:pt x="56" y="76"/>
                    </a:lnTo>
                    <a:lnTo>
                      <a:pt x="51" y="77"/>
                    </a:lnTo>
                    <a:lnTo>
                      <a:pt x="50" y="83"/>
                    </a:lnTo>
                    <a:lnTo>
                      <a:pt x="46" y="88"/>
                    </a:lnTo>
                    <a:lnTo>
                      <a:pt x="37" y="83"/>
                    </a:lnTo>
                    <a:lnTo>
                      <a:pt x="33" y="73"/>
                    </a:lnTo>
                    <a:lnTo>
                      <a:pt x="28" y="67"/>
                    </a:lnTo>
                    <a:lnTo>
                      <a:pt x="27" y="53"/>
                    </a:lnTo>
                    <a:lnTo>
                      <a:pt x="18" y="44"/>
                    </a:lnTo>
                    <a:lnTo>
                      <a:pt x="9" y="44"/>
                    </a:lnTo>
                    <a:lnTo>
                      <a:pt x="5" y="40"/>
                    </a:lnTo>
                    <a:lnTo>
                      <a:pt x="0" y="39"/>
                    </a:lnTo>
                    <a:lnTo>
                      <a:pt x="0" y="28"/>
                    </a:lnTo>
                    <a:lnTo>
                      <a:pt x="5" y="28"/>
                    </a:lnTo>
                    <a:lnTo>
                      <a:pt x="9" y="32"/>
                    </a:lnTo>
                    <a:lnTo>
                      <a:pt x="14" y="32"/>
                    </a:lnTo>
                    <a:lnTo>
                      <a:pt x="14" y="28"/>
                    </a:lnTo>
                    <a:lnTo>
                      <a:pt x="18" y="32"/>
                    </a:lnTo>
                    <a:lnTo>
                      <a:pt x="24" y="28"/>
                    </a:lnTo>
                    <a:lnTo>
                      <a:pt x="28" y="32"/>
                    </a:lnTo>
                    <a:lnTo>
                      <a:pt x="33" y="32"/>
                    </a:lnTo>
                    <a:lnTo>
                      <a:pt x="37" y="28"/>
                    </a:lnTo>
                    <a:lnTo>
                      <a:pt x="46" y="9"/>
                    </a:lnTo>
                    <a:lnTo>
                      <a:pt x="51" y="4"/>
                    </a:lnTo>
                    <a:lnTo>
                      <a:pt x="51" y="0"/>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4" name="Freeform 134">
                <a:extLst>
                  <a:ext uri="{FF2B5EF4-FFF2-40B4-BE49-F238E27FC236}">
                    <a16:creationId xmlns:a16="http://schemas.microsoft.com/office/drawing/2014/main" id="{D499E117-B9C6-B8BD-4627-5A5D8DFC1881}"/>
                  </a:ext>
                </a:extLst>
              </p:cNvPr>
              <p:cNvSpPr>
                <a:spLocks/>
              </p:cNvSpPr>
              <p:nvPr/>
            </p:nvSpPr>
            <p:spPr bwMode="auto">
              <a:xfrm>
                <a:off x="1373" y="1068"/>
                <a:ext cx="1388" cy="993"/>
              </a:xfrm>
              <a:custGeom>
                <a:avLst/>
                <a:gdLst>
                  <a:gd name="T0" fmla="*/ 1437642 w 281"/>
                  <a:gd name="T1" fmla="*/ 55740166 h 201"/>
                  <a:gd name="T2" fmla="*/ 2875896 w 281"/>
                  <a:gd name="T3" fmla="*/ 52497315 h 201"/>
                  <a:gd name="T4" fmla="*/ 4225462 w 281"/>
                  <a:gd name="T5" fmla="*/ 47903353 h 201"/>
                  <a:gd name="T6" fmla="*/ 14205492 w 281"/>
                  <a:gd name="T7" fmla="*/ 41870973 h 201"/>
                  <a:gd name="T8" fmla="*/ 20871668 w 281"/>
                  <a:gd name="T9" fmla="*/ 40081509 h 201"/>
                  <a:gd name="T10" fmla="*/ 24458851 w 281"/>
                  <a:gd name="T11" fmla="*/ 23056969 h 201"/>
                  <a:gd name="T12" fmla="*/ 22309319 w 281"/>
                  <a:gd name="T13" fmla="*/ 19887991 h 201"/>
                  <a:gd name="T14" fmla="*/ 19521500 w 281"/>
                  <a:gd name="T15" fmla="*/ 12065524 h 201"/>
                  <a:gd name="T16" fmla="*/ 24823169 w 281"/>
                  <a:gd name="T17" fmla="*/ 12065524 h 201"/>
                  <a:gd name="T18" fmla="*/ 21235986 w 281"/>
                  <a:gd name="T19" fmla="*/ 9187749 h 201"/>
                  <a:gd name="T20" fmla="*/ 30851216 w 281"/>
                  <a:gd name="T21" fmla="*/ 5670910 h 201"/>
                  <a:gd name="T22" fmla="*/ 31213123 w 281"/>
                  <a:gd name="T23" fmla="*/ 4593924 h 201"/>
                  <a:gd name="T24" fmla="*/ 35802768 w 281"/>
                  <a:gd name="T25" fmla="*/ 2516168 h 201"/>
                  <a:gd name="T26" fmla="*/ 37588120 w 281"/>
                  <a:gd name="T27" fmla="*/ 7471604 h 201"/>
                  <a:gd name="T28" fmla="*/ 41466487 w 281"/>
                  <a:gd name="T29" fmla="*/ 10626347 h 201"/>
                  <a:gd name="T30" fmla="*/ 44982936 w 281"/>
                  <a:gd name="T31" fmla="*/ 8910782 h 201"/>
                  <a:gd name="T32" fmla="*/ 46056151 w 281"/>
                  <a:gd name="T33" fmla="*/ 10991435 h 201"/>
                  <a:gd name="T34" fmla="*/ 48570752 w 281"/>
                  <a:gd name="T35" fmla="*/ 7471604 h 201"/>
                  <a:gd name="T36" fmla="*/ 58112047 w 281"/>
                  <a:gd name="T37" fmla="*/ 0 h 201"/>
                  <a:gd name="T38" fmla="*/ 64502021 w 281"/>
                  <a:gd name="T39" fmla="*/ 13854870 h 201"/>
                  <a:gd name="T40" fmla="*/ 63428727 w 281"/>
                  <a:gd name="T41" fmla="*/ 18463140 h 201"/>
                  <a:gd name="T42" fmla="*/ 69441758 w 281"/>
                  <a:gd name="T43" fmla="*/ 21256270 h 201"/>
                  <a:gd name="T44" fmla="*/ 72679620 w 281"/>
                  <a:gd name="T45" fmla="*/ 15585367 h 201"/>
                  <a:gd name="T46" fmla="*/ 77981244 w 281"/>
                  <a:gd name="T47" fmla="*/ 13854870 h 201"/>
                  <a:gd name="T48" fmla="*/ 79345060 w 281"/>
                  <a:gd name="T49" fmla="*/ 12065524 h 201"/>
                  <a:gd name="T50" fmla="*/ 86085007 w 281"/>
                  <a:gd name="T51" fmla="*/ 10626347 h 201"/>
                  <a:gd name="T52" fmla="*/ 91039681 w 281"/>
                  <a:gd name="T53" fmla="*/ 21256270 h 201"/>
                  <a:gd name="T54" fmla="*/ 96426422 w 281"/>
                  <a:gd name="T55" fmla="*/ 23422175 h 201"/>
                  <a:gd name="T56" fmla="*/ 99578534 w 281"/>
                  <a:gd name="T57" fmla="*/ 26650126 h 201"/>
                  <a:gd name="T58" fmla="*/ 90748527 w 281"/>
                  <a:gd name="T59" fmla="*/ 55740166 h 201"/>
                  <a:gd name="T60" fmla="*/ 88960823 w 281"/>
                  <a:gd name="T61" fmla="*/ 62776216 h 201"/>
                  <a:gd name="T62" fmla="*/ 65925348 w 281"/>
                  <a:gd name="T63" fmla="*/ 63141442 h 201"/>
                  <a:gd name="T64" fmla="*/ 57747749 w 281"/>
                  <a:gd name="T65" fmla="*/ 59260029 h 201"/>
                  <a:gd name="T66" fmla="*/ 56674455 w 281"/>
                  <a:gd name="T67" fmla="*/ 62414744 h 201"/>
                  <a:gd name="T68" fmla="*/ 54233710 w 281"/>
                  <a:gd name="T69" fmla="*/ 64927893 h 201"/>
                  <a:gd name="T70" fmla="*/ 47132488 w 281"/>
                  <a:gd name="T71" fmla="*/ 68809385 h 201"/>
                  <a:gd name="T72" fmla="*/ 43269049 w 281"/>
                  <a:gd name="T73" fmla="*/ 68447163 h 201"/>
                  <a:gd name="T74" fmla="*/ 19868589 w 281"/>
                  <a:gd name="T75" fmla="*/ 63141442 h 2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201"/>
                  <a:gd name="T116" fmla="*/ 281 w 281"/>
                  <a:gd name="T117" fmla="*/ 201 h 2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201">
                    <a:moveTo>
                      <a:pt x="0" y="161"/>
                    </a:moveTo>
                    <a:lnTo>
                      <a:pt x="4" y="157"/>
                    </a:lnTo>
                    <a:lnTo>
                      <a:pt x="9" y="154"/>
                    </a:lnTo>
                    <a:lnTo>
                      <a:pt x="8" y="148"/>
                    </a:lnTo>
                    <a:lnTo>
                      <a:pt x="12" y="140"/>
                    </a:lnTo>
                    <a:lnTo>
                      <a:pt x="12" y="135"/>
                    </a:lnTo>
                    <a:lnTo>
                      <a:pt x="25" y="117"/>
                    </a:lnTo>
                    <a:lnTo>
                      <a:pt x="40" y="118"/>
                    </a:lnTo>
                    <a:lnTo>
                      <a:pt x="45" y="114"/>
                    </a:lnTo>
                    <a:lnTo>
                      <a:pt x="59" y="113"/>
                    </a:lnTo>
                    <a:lnTo>
                      <a:pt x="59" y="110"/>
                    </a:lnTo>
                    <a:lnTo>
                      <a:pt x="69" y="65"/>
                    </a:lnTo>
                    <a:lnTo>
                      <a:pt x="64" y="61"/>
                    </a:lnTo>
                    <a:lnTo>
                      <a:pt x="63" y="56"/>
                    </a:lnTo>
                    <a:lnTo>
                      <a:pt x="55" y="45"/>
                    </a:lnTo>
                    <a:lnTo>
                      <a:pt x="55" y="34"/>
                    </a:lnTo>
                    <a:lnTo>
                      <a:pt x="65" y="30"/>
                    </a:lnTo>
                    <a:lnTo>
                      <a:pt x="70" y="34"/>
                    </a:lnTo>
                    <a:lnTo>
                      <a:pt x="69" y="26"/>
                    </a:lnTo>
                    <a:lnTo>
                      <a:pt x="60" y="26"/>
                    </a:lnTo>
                    <a:lnTo>
                      <a:pt x="59" y="16"/>
                    </a:lnTo>
                    <a:lnTo>
                      <a:pt x="87" y="16"/>
                    </a:lnTo>
                    <a:lnTo>
                      <a:pt x="85" y="12"/>
                    </a:lnTo>
                    <a:lnTo>
                      <a:pt x="88" y="13"/>
                    </a:lnTo>
                    <a:lnTo>
                      <a:pt x="92" y="15"/>
                    </a:lnTo>
                    <a:lnTo>
                      <a:pt x="101" y="7"/>
                    </a:lnTo>
                    <a:lnTo>
                      <a:pt x="102" y="14"/>
                    </a:lnTo>
                    <a:lnTo>
                      <a:pt x="106" y="21"/>
                    </a:lnTo>
                    <a:lnTo>
                      <a:pt x="111" y="22"/>
                    </a:lnTo>
                    <a:lnTo>
                      <a:pt x="117" y="30"/>
                    </a:lnTo>
                    <a:lnTo>
                      <a:pt x="122" y="27"/>
                    </a:lnTo>
                    <a:lnTo>
                      <a:pt x="127" y="25"/>
                    </a:lnTo>
                    <a:lnTo>
                      <a:pt x="128" y="29"/>
                    </a:lnTo>
                    <a:lnTo>
                      <a:pt x="130" y="31"/>
                    </a:lnTo>
                    <a:lnTo>
                      <a:pt x="135" y="26"/>
                    </a:lnTo>
                    <a:lnTo>
                      <a:pt x="137" y="21"/>
                    </a:lnTo>
                    <a:lnTo>
                      <a:pt x="145" y="21"/>
                    </a:lnTo>
                    <a:lnTo>
                      <a:pt x="164" y="0"/>
                    </a:lnTo>
                    <a:lnTo>
                      <a:pt x="173" y="7"/>
                    </a:lnTo>
                    <a:lnTo>
                      <a:pt x="182" y="39"/>
                    </a:lnTo>
                    <a:lnTo>
                      <a:pt x="182" y="51"/>
                    </a:lnTo>
                    <a:lnTo>
                      <a:pt x="179" y="52"/>
                    </a:lnTo>
                    <a:lnTo>
                      <a:pt x="192" y="60"/>
                    </a:lnTo>
                    <a:lnTo>
                      <a:pt x="196" y="60"/>
                    </a:lnTo>
                    <a:lnTo>
                      <a:pt x="196" y="51"/>
                    </a:lnTo>
                    <a:lnTo>
                      <a:pt x="205" y="44"/>
                    </a:lnTo>
                    <a:lnTo>
                      <a:pt x="210" y="51"/>
                    </a:lnTo>
                    <a:lnTo>
                      <a:pt x="220" y="39"/>
                    </a:lnTo>
                    <a:lnTo>
                      <a:pt x="224" y="39"/>
                    </a:lnTo>
                    <a:lnTo>
                      <a:pt x="224" y="34"/>
                    </a:lnTo>
                    <a:lnTo>
                      <a:pt x="229" y="30"/>
                    </a:lnTo>
                    <a:lnTo>
                      <a:pt x="243" y="30"/>
                    </a:lnTo>
                    <a:lnTo>
                      <a:pt x="243" y="43"/>
                    </a:lnTo>
                    <a:lnTo>
                      <a:pt x="257" y="60"/>
                    </a:lnTo>
                    <a:lnTo>
                      <a:pt x="266" y="66"/>
                    </a:lnTo>
                    <a:lnTo>
                      <a:pt x="272" y="66"/>
                    </a:lnTo>
                    <a:lnTo>
                      <a:pt x="279" y="70"/>
                    </a:lnTo>
                    <a:lnTo>
                      <a:pt x="281" y="75"/>
                    </a:lnTo>
                    <a:lnTo>
                      <a:pt x="251" y="148"/>
                    </a:lnTo>
                    <a:lnTo>
                      <a:pt x="256" y="157"/>
                    </a:lnTo>
                    <a:lnTo>
                      <a:pt x="251" y="161"/>
                    </a:lnTo>
                    <a:lnTo>
                      <a:pt x="251" y="177"/>
                    </a:lnTo>
                    <a:lnTo>
                      <a:pt x="201" y="183"/>
                    </a:lnTo>
                    <a:lnTo>
                      <a:pt x="186" y="178"/>
                    </a:lnTo>
                    <a:lnTo>
                      <a:pt x="178" y="167"/>
                    </a:lnTo>
                    <a:lnTo>
                      <a:pt x="163" y="167"/>
                    </a:lnTo>
                    <a:lnTo>
                      <a:pt x="164" y="173"/>
                    </a:lnTo>
                    <a:lnTo>
                      <a:pt x="160" y="176"/>
                    </a:lnTo>
                    <a:lnTo>
                      <a:pt x="159" y="183"/>
                    </a:lnTo>
                    <a:lnTo>
                      <a:pt x="153" y="183"/>
                    </a:lnTo>
                    <a:lnTo>
                      <a:pt x="140" y="191"/>
                    </a:lnTo>
                    <a:lnTo>
                      <a:pt x="133" y="194"/>
                    </a:lnTo>
                    <a:lnTo>
                      <a:pt x="127" y="193"/>
                    </a:lnTo>
                    <a:lnTo>
                      <a:pt x="122" y="193"/>
                    </a:lnTo>
                    <a:lnTo>
                      <a:pt x="115" y="201"/>
                    </a:lnTo>
                    <a:lnTo>
                      <a:pt x="56" y="178"/>
                    </a:lnTo>
                    <a:lnTo>
                      <a:pt x="0" y="161"/>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5" name="Freeform 135">
                <a:extLst>
                  <a:ext uri="{FF2B5EF4-FFF2-40B4-BE49-F238E27FC236}">
                    <a16:creationId xmlns:a16="http://schemas.microsoft.com/office/drawing/2014/main" id="{DCC48500-B5EB-CAC5-5230-80D9D4139521}"/>
                  </a:ext>
                </a:extLst>
              </p:cNvPr>
              <p:cNvSpPr>
                <a:spLocks/>
              </p:cNvSpPr>
              <p:nvPr/>
            </p:nvSpPr>
            <p:spPr bwMode="auto">
              <a:xfrm>
                <a:off x="4219" y="1754"/>
                <a:ext cx="287" cy="198"/>
              </a:xfrm>
              <a:custGeom>
                <a:avLst/>
                <a:gdLst>
                  <a:gd name="T0" fmla="*/ 0 w 58"/>
                  <a:gd name="T1" fmla="*/ 3281058 h 40"/>
                  <a:gd name="T2" fmla="*/ 3272310 w 58"/>
                  <a:gd name="T3" fmla="*/ 3281058 h 40"/>
                  <a:gd name="T4" fmla="*/ 5004894 w 58"/>
                  <a:gd name="T5" fmla="*/ 1824530 h 40"/>
                  <a:gd name="T6" fmla="*/ 7558972 w 58"/>
                  <a:gd name="T7" fmla="*/ 0 h 40"/>
                  <a:gd name="T8" fmla="*/ 7558972 w 58"/>
                  <a:gd name="T9" fmla="*/ 1824530 h 40"/>
                  <a:gd name="T10" fmla="*/ 5740585 w 58"/>
                  <a:gd name="T11" fmla="*/ 3281058 h 40"/>
                  <a:gd name="T12" fmla="*/ 5740585 w 58"/>
                  <a:gd name="T13" fmla="*/ 5031120 h 40"/>
                  <a:gd name="T14" fmla="*/ 9012770 w 58"/>
                  <a:gd name="T15" fmla="*/ 5031120 h 40"/>
                  <a:gd name="T16" fmla="*/ 10745510 w 58"/>
                  <a:gd name="T17" fmla="*/ 6487648 h 40"/>
                  <a:gd name="T18" fmla="*/ 10745510 w 58"/>
                  <a:gd name="T19" fmla="*/ 5031120 h 40"/>
                  <a:gd name="T20" fmla="*/ 12198818 w 58"/>
                  <a:gd name="T21" fmla="*/ 3281058 h 40"/>
                  <a:gd name="T22" fmla="*/ 20478954 w 58"/>
                  <a:gd name="T23" fmla="*/ 3634626 h 40"/>
                  <a:gd name="T24" fmla="*/ 20847011 w 58"/>
                  <a:gd name="T25" fmla="*/ 9031423 h 40"/>
                  <a:gd name="T26" fmla="*/ 16924945 w 58"/>
                  <a:gd name="T27" fmla="*/ 10122273 h 40"/>
                  <a:gd name="T28" fmla="*/ 10466714 w 58"/>
                  <a:gd name="T29" fmla="*/ 12591563 h 40"/>
                  <a:gd name="T30" fmla="*/ 8647716 w 58"/>
                  <a:gd name="T31" fmla="*/ 14416092 h 40"/>
                  <a:gd name="T32" fmla="*/ 7194408 w 58"/>
                  <a:gd name="T33" fmla="*/ 14416092 h 40"/>
                  <a:gd name="T34" fmla="*/ 6826320 w 58"/>
                  <a:gd name="T35" fmla="*/ 12591563 h 40"/>
                  <a:gd name="T36" fmla="*/ 8647716 w 58"/>
                  <a:gd name="T37" fmla="*/ 8665751 h 40"/>
                  <a:gd name="T38" fmla="*/ 7194408 w 58"/>
                  <a:gd name="T39" fmla="*/ 8665751 h 40"/>
                  <a:gd name="T40" fmla="*/ 4286667 w 58"/>
                  <a:gd name="T41" fmla="*/ 10122273 h 40"/>
                  <a:gd name="T42" fmla="*/ 0 w 58"/>
                  <a:gd name="T43" fmla="*/ 10122273 h 40"/>
                  <a:gd name="T44" fmla="*/ 0 w 58"/>
                  <a:gd name="T45" fmla="*/ 3281058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
                  <a:gd name="T70" fmla="*/ 0 h 40"/>
                  <a:gd name="T71" fmla="*/ 58 w 5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 h="40">
                    <a:moveTo>
                      <a:pt x="0" y="9"/>
                    </a:moveTo>
                    <a:lnTo>
                      <a:pt x="9" y="9"/>
                    </a:lnTo>
                    <a:lnTo>
                      <a:pt x="14" y="5"/>
                    </a:lnTo>
                    <a:lnTo>
                      <a:pt x="21" y="0"/>
                    </a:lnTo>
                    <a:lnTo>
                      <a:pt x="21" y="5"/>
                    </a:lnTo>
                    <a:lnTo>
                      <a:pt x="16" y="9"/>
                    </a:lnTo>
                    <a:lnTo>
                      <a:pt x="16" y="14"/>
                    </a:lnTo>
                    <a:lnTo>
                      <a:pt x="25" y="14"/>
                    </a:lnTo>
                    <a:lnTo>
                      <a:pt x="30" y="18"/>
                    </a:lnTo>
                    <a:lnTo>
                      <a:pt x="30" y="14"/>
                    </a:lnTo>
                    <a:lnTo>
                      <a:pt x="34" y="9"/>
                    </a:lnTo>
                    <a:lnTo>
                      <a:pt x="57" y="10"/>
                    </a:lnTo>
                    <a:lnTo>
                      <a:pt x="58" y="25"/>
                    </a:lnTo>
                    <a:lnTo>
                      <a:pt x="47" y="28"/>
                    </a:lnTo>
                    <a:lnTo>
                      <a:pt x="29" y="35"/>
                    </a:lnTo>
                    <a:lnTo>
                      <a:pt x="24" y="40"/>
                    </a:lnTo>
                    <a:lnTo>
                      <a:pt x="20" y="40"/>
                    </a:lnTo>
                    <a:lnTo>
                      <a:pt x="19" y="35"/>
                    </a:lnTo>
                    <a:lnTo>
                      <a:pt x="24" y="24"/>
                    </a:lnTo>
                    <a:lnTo>
                      <a:pt x="20" y="24"/>
                    </a:lnTo>
                    <a:lnTo>
                      <a:pt x="12" y="28"/>
                    </a:lnTo>
                    <a:lnTo>
                      <a:pt x="0" y="28"/>
                    </a:lnTo>
                    <a:lnTo>
                      <a:pt x="0" y="9"/>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6" name="Freeform 136">
                <a:extLst>
                  <a:ext uri="{FF2B5EF4-FFF2-40B4-BE49-F238E27FC236}">
                    <a16:creationId xmlns:a16="http://schemas.microsoft.com/office/drawing/2014/main" id="{4FEE8F40-8AA6-39EB-9ED5-F1B6E6723EDF}"/>
                  </a:ext>
                </a:extLst>
              </p:cNvPr>
              <p:cNvSpPr>
                <a:spLocks/>
              </p:cNvSpPr>
              <p:nvPr/>
            </p:nvSpPr>
            <p:spPr bwMode="auto">
              <a:xfrm>
                <a:off x="4243" y="2046"/>
                <a:ext cx="124" cy="162"/>
              </a:xfrm>
              <a:custGeom>
                <a:avLst/>
                <a:gdLst>
                  <a:gd name="T0" fmla="*/ 1473810 w 25"/>
                  <a:gd name="T1" fmla="*/ 11127524 h 33"/>
                  <a:gd name="T2" fmla="*/ 3320403 w 25"/>
                  <a:gd name="T3" fmla="*/ 11127524 h 33"/>
                  <a:gd name="T4" fmla="*/ 4437047 w 25"/>
                  <a:gd name="T5" fmla="*/ 8453119 h 33"/>
                  <a:gd name="T6" fmla="*/ 9156075 w 25"/>
                  <a:gd name="T7" fmla="*/ 7081854 h 33"/>
                  <a:gd name="T8" fmla="*/ 7310098 w 25"/>
                  <a:gd name="T9" fmla="*/ 3022350 h 33"/>
                  <a:gd name="T10" fmla="*/ 1845983 w 25"/>
                  <a:gd name="T11" fmla="*/ 0 h 33"/>
                  <a:gd name="T12" fmla="*/ 1473810 w 25"/>
                  <a:gd name="T13" fmla="*/ 6394861 h 33"/>
                  <a:gd name="T14" fmla="*/ 0 w 25"/>
                  <a:gd name="T15" fmla="*/ 6731090 h 33"/>
                  <a:gd name="T16" fmla="*/ 1473810 w 25"/>
                  <a:gd name="T17" fmla="*/ 9420028 h 33"/>
                  <a:gd name="T18" fmla="*/ 1473810 w 25"/>
                  <a:gd name="T19" fmla="*/ 11127524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3"/>
                  <a:gd name="T32" fmla="*/ 25 w 25"/>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3">
                    <a:moveTo>
                      <a:pt x="4" y="33"/>
                    </a:moveTo>
                    <a:lnTo>
                      <a:pt x="9" y="33"/>
                    </a:lnTo>
                    <a:lnTo>
                      <a:pt x="12" y="25"/>
                    </a:lnTo>
                    <a:lnTo>
                      <a:pt x="25" y="21"/>
                    </a:lnTo>
                    <a:lnTo>
                      <a:pt x="20" y="9"/>
                    </a:lnTo>
                    <a:lnTo>
                      <a:pt x="5" y="0"/>
                    </a:lnTo>
                    <a:lnTo>
                      <a:pt x="4" y="19"/>
                    </a:lnTo>
                    <a:lnTo>
                      <a:pt x="0" y="20"/>
                    </a:lnTo>
                    <a:lnTo>
                      <a:pt x="4" y="28"/>
                    </a:lnTo>
                    <a:lnTo>
                      <a:pt x="4" y="33"/>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7" name="Freeform 137">
                <a:extLst>
                  <a:ext uri="{FF2B5EF4-FFF2-40B4-BE49-F238E27FC236}">
                    <a16:creationId xmlns:a16="http://schemas.microsoft.com/office/drawing/2014/main" id="{D53E118F-55B3-FCC8-345F-1386291980F7}"/>
                  </a:ext>
                </a:extLst>
              </p:cNvPr>
              <p:cNvSpPr>
                <a:spLocks/>
              </p:cNvSpPr>
              <p:nvPr/>
            </p:nvSpPr>
            <p:spPr bwMode="auto">
              <a:xfrm>
                <a:off x="3423" y="1341"/>
                <a:ext cx="540" cy="720"/>
              </a:xfrm>
              <a:custGeom>
                <a:avLst/>
                <a:gdLst>
                  <a:gd name="T0" fmla="*/ 13041497 w 109"/>
                  <a:gd name="T1" fmla="*/ 0 h 146"/>
                  <a:gd name="T2" fmla="*/ 14503499 w 109"/>
                  <a:gd name="T3" fmla="*/ 1423608 h 146"/>
                  <a:gd name="T4" fmla="*/ 17800827 w 109"/>
                  <a:gd name="T5" fmla="*/ 1423608 h 146"/>
                  <a:gd name="T6" fmla="*/ 17800827 w 109"/>
                  <a:gd name="T7" fmla="*/ 2762068 h 146"/>
                  <a:gd name="T8" fmla="*/ 19633310 w 109"/>
                  <a:gd name="T9" fmla="*/ 1423608 h 146"/>
                  <a:gd name="T10" fmla="*/ 22856569 w 109"/>
                  <a:gd name="T11" fmla="*/ 4891359 h 146"/>
                  <a:gd name="T12" fmla="*/ 21394071 w 109"/>
                  <a:gd name="T13" fmla="*/ 6314967 h 146"/>
                  <a:gd name="T14" fmla="*/ 22856569 w 109"/>
                  <a:gd name="T15" fmla="*/ 6673320 h 146"/>
                  <a:gd name="T16" fmla="*/ 22856569 w 109"/>
                  <a:gd name="T17" fmla="*/ 7665149 h 146"/>
                  <a:gd name="T18" fmla="*/ 21394071 w 109"/>
                  <a:gd name="T19" fmla="*/ 9077009 h 146"/>
                  <a:gd name="T20" fmla="*/ 22856569 w 109"/>
                  <a:gd name="T21" fmla="*/ 9435357 h 146"/>
                  <a:gd name="T22" fmla="*/ 21394071 w 109"/>
                  <a:gd name="T23" fmla="*/ 11908869 h 146"/>
                  <a:gd name="T24" fmla="*/ 22856569 w 109"/>
                  <a:gd name="T25" fmla="*/ 11908869 h 146"/>
                  <a:gd name="T26" fmla="*/ 24689080 w 109"/>
                  <a:gd name="T27" fmla="*/ 9435357 h 146"/>
                  <a:gd name="T28" fmla="*/ 26153996 w 109"/>
                  <a:gd name="T29" fmla="*/ 9435357 h 146"/>
                  <a:gd name="T30" fmla="*/ 26509405 w 109"/>
                  <a:gd name="T31" fmla="*/ 8012361 h 146"/>
                  <a:gd name="T32" fmla="*/ 29732184 w 109"/>
                  <a:gd name="T33" fmla="*/ 7665149 h 146"/>
                  <a:gd name="T34" fmla="*/ 29376775 w 109"/>
                  <a:gd name="T35" fmla="*/ 6314967 h 146"/>
                  <a:gd name="T36" fmla="*/ 34861984 w 109"/>
                  <a:gd name="T37" fmla="*/ 9435357 h 146"/>
                  <a:gd name="T38" fmla="*/ 39547360 w 109"/>
                  <a:gd name="T39" fmla="*/ 9435357 h 146"/>
                  <a:gd name="T40" fmla="*/ 36252865 w 109"/>
                  <a:gd name="T41" fmla="*/ 13262685 h 146"/>
                  <a:gd name="T42" fmla="*/ 34492129 w 109"/>
                  <a:gd name="T43" fmla="*/ 13262685 h 146"/>
                  <a:gd name="T44" fmla="*/ 33029611 w 109"/>
                  <a:gd name="T45" fmla="*/ 16456496 h 146"/>
                  <a:gd name="T46" fmla="*/ 32674796 w 109"/>
                  <a:gd name="T47" fmla="*/ 23403728 h 146"/>
                  <a:gd name="T48" fmla="*/ 31564557 w 109"/>
                  <a:gd name="T49" fmla="*/ 24827316 h 146"/>
                  <a:gd name="T50" fmla="*/ 31194800 w 109"/>
                  <a:gd name="T51" fmla="*/ 28654045 h 146"/>
                  <a:gd name="T52" fmla="*/ 32674796 w 109"/>
                  <a:gd name="T53" fmla="*/ 28654045 h 146"/>
                  <a:gd name="T54" fmla="*/ 32674796 w 109"/>
                  <a:gd name="T55" fmla="*/ 32206819 h 146"/>
                  <a:gd name="T56" fmla="*/ 24321603 w 109"/>
                  <a:gd name="T57" fmla="*/ 32565281 h 146"/>
                  <a:gd name="T58" fmla="*/ 21394071 w 109"/>
                  <a:gd name="T59" fmla="*/ 35327357 h 146"/>
                  <a:gd name="T60" fmla="*/ 17800827 w 109"/>
                  <a:gd name="T61" fmla="*/ 37095164 h 146"/>
                  <a:gd name="T62" fmla="*/ 14503499 w 109"/>
                  <a:gd name="T63" fmla="*/ 44042973 h 146"/>
                  <a:gd name="T64" fmla="*/ 14503499 w 109"/>
                  <a:gd name="T65" fmla="*/ 47236813 h 146"/>
                  <a:gd name="T66" fmla="*/ 12671017 w 109"/>
                  <a:gd name="T67" fmla="*/ 51078258 h 146"/>
                  <a:gd name="T68" fmla="*/ 11280731 w 109"/>
                  <a:gd name="T69" fmla="*/ 51078258 h 146"/>
                  <a:gd name="T70" fmla="*/ 9448370 w 109"/>
                  <a:gd name="T71" fmla="*/ 47957128 h 146"/>
                  <a:gd name="T72" fmla="*/ 9448370 w 109"/>
                  <a:gd name="T73" fmla="*/ 46172160 h 146"/>
                  <a:gd name="T74" fmla="*/ 7612821 w 109"/>
                  <a:gd name="T75" fmla="*/ 44763328 h 146"/>
                  <a:gd name="T76" fmla="*/ 9448370 w 109"/>
                  <a:gd name="T77" fmla="*/ 41642277 h 146"/>
                  <a:gd name="T78" fmla="*/ 11280731 w 109"/>
                  <a:gd name="T79" fmla="*/ 41642277 h 146"/>
                  <a:gd name="T80" fmla="*/ 11280731 w 109"/>
                  <a:gd name="T81" fmla="*/ 39154659 h 146"/>
                  <a:gd name="T82" fmla="*/ 7612821 w 109"/>
                  <a:gd name="T83" fmla="*/ 39154659 h 146"/>
                  <a:gd name="T84" fmla="*/ 5055153 w 109"/>
                  <a:gd name="T85" fmla="*/ 35686312 h 146"/>
                  <a:gd name="T86" fmla="*/ 5055153 w 109"/>
                  <a:gd name="T87" fmla="*/ 33904342 h 146"/>
                  <a:gd name="T88" fmla="*/ 3667913 w 109"/>
                  <a:gd name="T89" fmla="*/ 33904342 h 146"/>
                  <a:gd name="T90" fmla="*/ 5055153 w 109"/>
                  <a:gd name="T91" fmla="*/ 32565281 h 146"/>
                  <a:gd name="T92" fmla="*/ 5425634 w 109"/>
                  <a:gd name="T93" fmla="*/ 25186290 h 146"/>
                  <a:gd name="T94" fmla="*/ 3667913 w 109"/>
                  <a:gd name="T95" fmla="*/ 23762683 h 146"/>
                  <a:gd name="T96" fmla="*/ 1832384 w 109"/>
                  <a:gd name="T97" fmla="*/ 23762683 h 146"/>
                  <a:gd name="T98" fmla="*/ 0 w 109"/>
                  <a:gd name="T99" fmla="*/ 22065278 h 146"/>
                  <a:gd name="T100" fmla="*/ 5425634 w 109"/>
                  <a:gd name="T101" fmla="*/ 18871473 h 146"/>
                  <a:gd name="T102" fmla="*/ 7982711 w 109"/>
                  <a:gd name="T103" fmla="*/ 13621156 h 146"/>
                  <a:gd name="T104" fmla="*/ 9818116 w 109"/>
                  <a:gd name="T105" fmla="*/ 12270822 h 146"/>
                  <a:gd name="T106" fmla="*/ 9818116 w 109"/>
                  <a:gd name="T107" fmla="*/ 8012361 h 146"/>
                  <a:gd name="T108" fmla="*/ 13041497 w 109"/>
                  <a:gd name="T109" fmla="*/ 4891359 h 146"/>
                  <a:gd name="T110" fmla="*/ 13041497 w 109"/>
                  <a:gd name="T111" fmla="*/ 0 h 1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9"/>
                  <a:gd name="T169" fmla="*/ 0 h 146"/>
                  <a:gd name="T170" fmla="*/ 109 w 109"/>
                  <a:gd name="T171" fmla="*/ 146 h 1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9" h="146">
                    <a:moveTo>
                      <a:pt x="36" y="0"/>
                    </a:moveTo>
                    <a:lnTo>
                      <a:pt x="40" y="4"/>
                    </a:lnTo>
                    <a:lnTo>
                      <a:pt x="49" y="4"/>
                    </a:lnTo>
                    <a:lnTo>
                      <a:pt x="49" y="8"/>
                    </a:lnTo>
                    <a:lnTo>
                      <a:pt x="54" y="4"/>
                    </a:lnTo>
                    <a:lnTo>
                      <a:pt x="63" y="14"/>
                    </a:lnTo>
                    <a:lnTo>
                      <a:pt x="59" y="18"/>
                    </a:lnTo>
                    <a:lnTo>
                      <a:pt x="63" y="19"/>
                    </a:lnTo>
                    <a:lnTo>
                      <a:pt x="63" y="22"/>
                    </a:lnTo>
                    <a:lnTo>
                      <a:pt x="59" y="26"/>
                    </a:lnTo>
                    <a:lnTo>
                      <a:pt x="63" y="27"/>
                    </a:lnTo>
                    <a:lnTo>
                      <a:pt x="59" y="34"/>
                    </a:lnTo>
                    <a:lnTo>
                      <a:pt x="63" y="34"/>
                    </a:lnTo>
                    <a:lnTo>
                      <a:pt x="68" y="27"/>
                    </a:lnTo>
                    <a:lnTo>
                      <a:pt x="72" y="27"/>
                    </a:lnTo>
                    <a:lnTo>
                      <a:pt x="73" y="23"/>
                    </a:lnTo>
                    <a:lnTo>
                      <a:pt x="82" y="22"/>
                    </a:lnTo>
                    <a:lnTo>
                      <a:pt x="81" y="18"/>
                    </a:lnTo>
                    <a:lnTo>
                      <a:pt x="96" y="27"/>
                    </a:lnTo>
                    <a:lnTo>
                      <a:pt x="109" y="27"/>
                    </a:lnTo>
                    <a:lnTo>
                      <a:pt x="100" y="38"/>
                    </a:lnTo>
                    <a:lnTo>
                      <a:pt x="95" y="38"/>
                    </a:lnTo>
                    <a:lnTo>
                      <a:pt x="91" y="47"/>
                    </a:lnTo>
                    <a:lnTo>
                      <a:pt x="90" y="67"/>
                    </a:lnTo>
                    <a:lnTo>
                      <a:pt x="87" y="71"/>
                    </a:lnTo>
                    <a:lnTo>
                      <a:pt x="86" y="82"/>
                    </a:lnTo>
                    <a:lnTo>
                      <a:pt x="90" y="82"/>
                    </a:lnTo>
                    <a:lnTo>
                      <a:pt x="90" y="92"/>
                    </a:lnTo>
                    <a:lnTo>
                      <a:pt x="67" y="93"/>
                    </a:lnTo>
                    <a:lnTo>
                      <a:pt x="59" y="101"/>
                    </a:lnTo>
                    <a:lnTo>
                      <a:pt x="49" y="106"/>
                    </a:lnTo>
                    <a:lnTo>
                      <a:pt x="40" y="126"/>
                    </a:lnTo>
                    <a:lnTo>
                      <a:pt x="40" y="135"/>
                    </a:lnTo>
                    <a:lnTo>
                      <a:pt x="35" y="146"/>
                    </a:lnTo>
                    <a:lnTo>
                      <a:pt x="31" y="146"/>
                    </a:lnTo>
                    <a:lnTo>
                      <a:pt x="26" y="137"/>
                    </a:lnTo>
                    <a:lnTo>
                      <a:pt x="26" y="132"/>
                    </a:lnTo>
                    <a:lnTo>
                      <a:pt x="21" y="128"/>
                    </a:lnTo>
                    <a:lnTo>
                      <a:pt x="26" y="119"/>
                    </a:lnTo>
                    <a:lnTo>
                      <a:pt x="31" y="119"/>
                    </a:lnTo>
                    <a:lnTo>
                      <a:pt x="31" y="112"/>
                    </a:lnTo>
                    <a:lnTo>
                      <a:pt x="21" y="112"/>
                    </a:lnTo>
                    <a:lnTo>
                      <a:pt x="14" y="102"/>
                    </a:lnTo>
                    <a:lnTo>
                      <a:pt x="14" y="97"/>
                    </a:lnTo>
                    <a:lnTo>
                      <a:pt x="10" y="97"/>
                    </a:lnTo>
                    <a:lnTo>
                      <a:pt x="14" y="93"/>
                    </a:lnTo>
                    <a:lnTo>
                      <a:pt x="15" y="72"/>
                    </a:lnTo>
                    <a:lnTo>
                      <a:pt x="10" y="68"/>
                    </a:lnTo>
                    <a:lnTo>
                      <a:pt x="5" y="68"/>
                    </a:lnTo>
                    <a:lnTo>
                      <a:pt x="0" y="63"/>
                    </a:lnTo>
                    <a:lnTo>
                      <a:pt x="15" y="54"/>
                    </a:lnTo>
                    <a:lnTo>
                      <a:pt x="22" y="39"/>
                    </a:lnTo>
                    <a:lnTo>
                      <a:pt x="27" y="35"/>
                    </a:lnTo>
                    <a:lnTo>
                      <a:pt x="27" y="23"/>
                    </a:lnTo>
                    <a:lnTo>
                      <a:pt x="36" y="14"/>
                    </a:lnTo>
                    <a:lnTo>
                      <a:pt x="36" y="0"/>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8" name="Freeform 138">
                <a:extLst>
                  <a:ext uri="{FF2B5EF4-FFF2-40B4-BE49-F238E27FC236}">
                    <a16:creationId xmlns:a16="http://schemas.microsoft.com/office/drawing/2014/main" id="{C4F4B157-BCB5-9B14-42C5-3773779C343E}"/>
                  </a:ext>
                </a:extLst>
              </p:cNvPr>
              <p:cNvSpPr>
                <a:spLocks/>
              </p:cNvSpPr>
              <p:nvPr/>
            </p:nvSpPr>
            <p:spPr bwMode="auto">
              <a:xfrm>
                <a:off x="1956" y="1893"/>
                <a:ext cx="548" cy="469"/>
              </a:xfrm>
              <a:custGeom>
                <a:avLst/>
                <a:gdLst>
                  <a:gd name="T0" fmla="*/ 24368921 w 111"/>
                  <a:gd name="T1" fmla="*/ 3865246 h 95"/>
                  <a:gd name="T2" fmla="*/ 28944355 w 111"/>
                  <a:gd name="T3" fmla="*/ 5644944 h 95"/>
                  <a:gd name="T4" fmla="*/ 28944355 w 111"/>
                  <a:gd name="T5" fmla="*/ 13434264 h 95"/>
                  <a:gd name="T6" fmla="*/ 32448690 w 111"/>
                  <a:gd name="T7" fmla="*/ 18008701 h 95"/>
                  <a:gd name="T8" fmla="*/ 37384737 w 111"/>
                  <a:gd name="T9" fmla="*/ 18008701 h 95"/>
                  <a:gd name="T10" fmla="*/ 37384737 w 111"/>
                  <a:gd name="T11" fmla="*/ 21152259 h 95"/>
                  <a:gd name="T12" fmla="*/ 39165135 w 111"/>
                  <a:gd name="T13" fmla="*/ 24366438 h 95"/>
                  <a:gd name="T14" fmla="*/ 39165135 w 111"/>
                  <a:gd name="T15" fmla="*/ 25727426 h 95"/>
                  <a:gd name="T16" fmla="*/ 37384737 w 111"/>
                  <a:gd name="T17" fmla="*/ 27521908 h 95"/>
                  <a:gd name="T18" fmla="*/ 36023822 w 111"/>
                  <a:gd name="T19" fmla="*/ 31736450 h 95"/>
                  <a:gd name="T20" fmla="*/ 34244017 w 111"/>
                  <a:gd name="T21" fmla="*/ 33516003 h 95"/>
                  <a:gd name="T22" fmla="*/ 27524571 w 111"/>
                  <a:gd name="T23" fmla="*/ 33516003 h 95"/>
                  <a:gd name="T24" fmla="*/ 25729975 w 111"/>
                  <a:gd name="T25" fmla="*/ 31736450 h 95"/>
                  <a:gd name="T26" fmla="*/ 24020196 w 111"/>
                  <a:gd name="T27" fmla="*/ 31736450 h 95"/>
                  <a:gd name="T28" fmla="*/ 21154423 w 111"/>
                  <a:gd name="T29" fmla="*/ 29302074 h 95"/>
                  <a:gd name="T30" fmla="*/ 21154423 w 111"/>
                  <a:gd name="T31" fmla="*/ 27521908 h 95"/>
                  <a:gd name="T32" fmla="*/ 12728343 w 111"/>
                  <a:gd name="T33" fmla="*/ 27521908 h 95"/>
                  <a:gd name="T34" fmla="*/ 11294262 w 111"/>
                  <a:gd name="T35" fmla="*/ 25727426 h 95"/>
                  <a:gd name="T36" fmla="*/ 7789894 w 111"/>
                  <a:gd name="T37" fmla="*/ 24366438 h 95"/>
                  <a:gd name="T38" fmla="*/ 6355206 w 111"/>
                  <a:gd name="T39" fmla="*/ 19442695 h 95"/>
                  <a:gd name="T40" fmla="*/ 7789894 w 111"/>
                  <a:gd name="T41" fmla="*/ 19442695 h 95"/>
                  <a:gd name="T42" fmla="*/ 6355206 w 111"/>
                  <a:gd name="T43" fmla="*/ 15158613 h 95"/>
                  <a:gd name="T44" fmla="*/ 4936043 w 111"/>
                  <a:gd name="T45" fmla="*/ 12002679 h 95"/>
                  <a:gd name="T46" fmla="*/ 0 w 111"/>
                  <a:gd name="T47" fmla="*/ 10583594 h 95"/>
                  <a:gd name="T48" fmla="*/ 1434077 w 111"/>
                  <a:gd name="T49" fmla="*/ 9149572 h 95"/>
                  <a:gd name="T50" fmla="*/ 5284750 w 111"/>
                  <a:gd name="T51" fmla="*/ 9513210 h 95"/>
                  <a:gd name="T52" fmla="*/ 7789894 w 111"/>
                  <a:gd name="T53" fmla="*/ 8439798 h 95"/>
                  <a:gd name="T54" fmla="*/ 12004213 w 111"/>
                  <a:gd name="T55" fmla="*/ 5644944 h 95"/>
                  <a:gd name="T56" fmla="*/ 14435703 w 111"/>
                  <a:gd name="T57" fmla="*/ 5644944 h 95"/>
                  <a:gd name="T58" fmla="*/ 14799230 w 111"/>
                  <a:gd name="T59" fmla="*/ 3140558 h 95"/>
                  <a:gd name="T60" fmla="*/ 16230309 w 111"/>
                  <a:gd name="T61" fmla="*/ 2504386 h 95"/>
                  <a:gd name="T62" fmla="*/ 15869676 w 111"/>
                  <a:gd name="T63" fmla="*/ 0 h 95"/>
                  <a:gd name="T64" fmla="*/ 21154423 w 111"/>
                  <a:gd name="T65" fmla="*/ 0 h 95"/>
                  <a:gd name="T66" fmla="*/ 24368921 w 111"/>
                  <a:gd name="T67" fmla="*/ 3865246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95"/>
                  <a:gd name="T104" fmla="*/ 111 w 111"/>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95">
                    <a:moveTo>
                      <a:pt x="69" y="11"/>
                    </a:moveTo>
                    <a:lnTo>
                      <a:pt x="82" y="16"/>
                    </a:lnTo>
                    <a:cubicBezTo>
                      <a:pt x="82" y="24"/>
                      <a:pt x="82" y="31"/>
                      <a:pt x="82" y="38"/>
                    </a:cubicBezTo>
                    <a:lnTo>
                      <a:pt x="92" y="51"/>
                    </a:lnTo>
                    <a:lnTo>
                      <a:pt x="106" y="51"/>
                    </a:lnTo>
                    <a:lnTo>
                      <a:pt x="106" y="60"/>
                    </a:lnTo>
                    <a:lnTo>
                      <a:pt x="111" y="69"/>
                    </a:lnTo>
                    <a:lnTo>
                      <a:pt x="111" y="73"/>
                    </a:lnTo>
                    <a:lnTo>
                      <a:pt x="106" y="78"/>
                    </a:lnTo>
                    <a:lnTo>
                      <a:pt x="102" y="90"/>
                    </a:lnTo>
                    <a:lnTo>
                      <a:pt x="97" y="95"/>
                    </a:lnTo>
                    <a:lnTo>
                      <a:pt x="78" y="95"/>
                    </a:lnTo>
                    <a:lnTo>
                      <a:pt x="73" y="90"/>
                    </a:lnTo>
                    <a:lnTo>
                      <a:pt x="68" y="90"/>
                    </a:lnTo>
                    <a:lnTo>
                      <a:pt x="60" y="83"/>
                    </a:lnTo>
                    <a:lnTo>
                      <a:pt x="60" y="78"/>
                    </a:lnTo>
                    <a:cubicBezTo>
                      <a:pt x="52" y="78"/>
                      <a:pt x="44" y="78"/>
                      <a:pt x="36" y="78"/>
                    </a:cubicBezTo>
                    <a:lnTo>
                      <a:pt x="32" y="73"/>
                    </a:lnTo>
                    <a:lnTo>
                      <a:pt x="22" y="69"/>
                    </a:lnTo>
                    <a:lnTo>
                      <a:pt x="18" y="55"/>
                    </a:lnTo>
                    <a:lnTo>
                      <a:pt x="22" y="55"/>
                    </a:lnTo>
                    <a:lnTo>
                      <a:pt x="18" y="43"/>
                    </a:lnTo>
                    <a:lnTo>
                      <a:pt x="14" y="34"/>
                    </a:lnTo>
                    <a:lnTo>
                      <a:pt x="0" y="30"/>
                    </a:lnTo>
                    <a:lnTo>
                      <a:pt x="4" y="26"/>
                    </a:lnTo>
                    <a:lnTo>
                      <a:pt x="15" y="27"/>
                    </a:lnTo>
                    <a:lnTo>
                      <a:pt x="22" y="24"/>
                    </a:lnTo>
                    <a:lnTo>
                      <a:pt x="34" y="16"/>
                    </a:lnTo>
                    <a:lnTo>
                      <a:pt x="41" y="16"/>
                    </a:lnTo>
                    <a:lnTo>
                      <a:pt x="42" y="9"/>
                    </a:lnTo>
                    <a:lnTo>
                      <a:pt x="46" y="7"/>
                    </a:lnTo>
                    <a:lnTo>
                      <a:pt x="45" y="0"/>
                    </a:lnTo>
                    <a:lnTo>
                      <a:pt x="60" y="0"/>
                    </a:lnTo>
                    <a:lnTo>
                      <a:pt x="69" y="11"/>
                    </a:ln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sp>
            <p:nvSpPr>
              <p:cNvPr id="229" name="Freeform 139">
                <a:extLst>
                  <a:ext uri="{FF2B5EF4-FFF2-40B4-BE49-F238E27FC236}">
                    <a16:creationId xmlns:a16="http://schemas.microsoft.com/office/drawing/2014/main" id="{51B67E28-56EC-5AB8-5EC5-5B2843AE4C86}"/>
                  </a:ext>
                </a:extLst>
              </p:cNvPr>
              <p:cNvSpPr>
                <a:spLocks/>
              </p:cNvSpPr>
              <p:nvPr/>
            </p:nvSpPr>
            <p:spPr bwMode="auto">
              <a:xfrm>
                <a:off x="3255" y="1221"/>
                <a:ext cx="180" cy="130"/>
              </a:xfrm>
              <a:custGeom>
                <a:avLst/>
                <a:gdLst>
                  <a:gd name="T0" fmla="*/ 5313 w 81"/>
                  <a:gd name="T1" fmla="*/ 25930 h 61"/>
                  <a:gd name="T2" fmla="*/ 0 w 81"/>
                  <a:gd name="T3" fmla="*/ 20791 h 61"/>
                  <a:gd name="T4" fmla="*/ 0 w 81"/>
                  <a:gd name="T5" fmla="*/ 7608 h 61"/>
                  <a:gd name="T6" fmla="*/ 4829 w 81"/>
                  <a:gd name="T7" fmla="*/ 7608 h 61"/>
                  <a:gd name="T8" fmla="*/ 4829 w 81"/>
                  <a:gd name="T9" fmla="*/ 3389 h 61"/>
                  <a:gd name="T10" fmla="*/ 23847 w 81"/>
                  <a:gd name="T11" fmla="*/ 386 h 61"/>
                  <a:gd name="T12" fmla="*/ 48187 w 81"/>
                  <a:gd name="T13" fmla="*/ 3389 h 61"/>
                  <a:gd name="T14" fmla="*/ 42873 w 81"/>
                  <a:gd name="T15" fmla="*/ 17985 h 61"/>
                  <a:gd name="T16" fmla="*/ 38044 w 81"/>
                  <a:gd name="T17" fmla="*/ 17985 h 61"/>
                  <a:gd name="T18" fmla="*/ 38044 w 81"/>
                  <a:gd name="T19" fmla="*/ 22196 h 61"/>
                  <a:gd name="T20" fmla="*/ 26731 w 81"/>
                  <a:gd name="T21" fmla="*/ 22196 h 61"/>
                  <a:gd name="T22" fmla="*/ 21467 w 81"/>
                  <a:gd name="T23" fmla="*/ 25930 h 61"/>
                  <a:gd name="T24" fmla="*/ 5313 w 81"/>
                  <a:gd name="T25" fmla="*/ 2593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61"/>
                  <a:gd name="T41" fmla="*/ 81 w 81"/>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61">
                    <a:moveTo>
                      <a:pt x="9" y="61"/>
                    </a:moveTo>
                    <a:lnTo>
                      <a:pt x="0" y="49"/>
                    </a:lnTo>
                    <a:lnTo>
                      <a:pt x="0" y="18"/>
                    </a:lnTo>
                    <a:lnTo>
                      <a:pt x="8" y="18"/>
                    </a:lnTo>
                    <a:lnTo>
                      <a:pt x="8" y="8"/>
                    </a:lnTo>
                    <a:cubicBezTo>
                      <a:pt x="17" y="2"/>
                      <a:pt x="30" y="1"/>
                      <a:pt x="40" y="1"/>
                    </a:cubicBezTo>
                    <a:cubicBezTo>
                      <a:pt x="54" y="1"/>
                      <a:pt x="67" y="0"/>
                      <a:pt x="81" y="8"/>
                    </a:cubicBezTo>
                    <a:lnTo>
                      <a:pt x="72" y="42"/>
                    </a:lnTo>
                    <a:lnTo>
                      <a:pt x="64" y="42"/>
                    </a:lnTo>
                    <a:lnTo>
                      <a:pt x="64" y="52"/>
                    </a:lnTo>
                    <a:lnTo>
                      <a:pt x="45" y="52"/>
                    </a:lnTo>
                    <a:lnTo>
                      <a:pt x="36" y="61"/>
                    </a:lnTo>
                    <a:cubicBezTo>
                      <a:pt x="24" y="61"/>
                      <a:pt x="21" y="61"/>
                      <a:pt x="9" y="61"/>
                    </a:cubicBezTo>
                  </a:path>
                </a:pathLst>
              </a:cu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grpSp>
        <p:sp>
          <p:nvSpPr>
            <p:cNvPr id="171" name="Rectangle 170">
              <a:extLst>
                <a:ext uri="{FF2B5EF4-FFF2-40B4-BE49-F238E27FC236}">
                  <a16:creationId xmlns:a16="http://schemas.microsoft.com/office/drawing/2014/main" id="{D9B95798-DCF2-9DBF-7FEC-FDDC14E4A6E6}"/>
                </a:ext>
              </a:extLst>
            </p:cNvPr>
            <p:cNvSpPr/>
            <p:nvPr/>
          </p:nvSpPr>
          <p:spPr>
            <a:xfrm>
              <a:off x="3301011" y="3592390"/>
              <a:ext cx="64663" cy="46276"/>
            </a:xfrm>
            <a:prstGeom prst="rect">
              <a:avLst/>
            </a:prstGeom>
            <a:grpFill/>
            <a:ln w="3175">
              <a:solidFill>
                <a:sysClr val="window" lastClr="FFFFFF"/>
              </a:solidFill>
              <a:round/>
              <a:headEnd/>
              <a:tailEnd/>
            </a:ln>
          </p:spPr>
          <p:txBody>
            <a:bodyPr/>
            <a:lstStyle/>
            <a:p>
              <a:pPr algn="ctr" defTabSz="1071171">
                <a:lnSpc>
                  <a:spcPct val="95000"/>
                </a:lnSpc>
                <a:buClr>
                  <a:srgbClr val="FFFFFF"/>
                </a:buClr>
                <a:defRPr/>
              </a:pPr>
              <a:endParaRPr lang="pt-BR" sz="1600" kern="0" dirty="0">
                <a:solidFill>
                  <a:srgbClr val="404040"/>
                </a:solidFill>
              </a:endParaRPr>
            </a:p>
          </p:txBody>
        </p:sp>
      </p:grpSp>
      <p:sp>
        <p:nvSpPr>
          <p:cNvPr id="243" name="object 19">
            <a:extLst>
              <a:ext uri="{FF2B5EF4-FFF2-40B4-BE49-F238E27FC236}">
                <a16:creationId xmlns:a16="http://schemas.microsoft.com/office/drawing/2014/main" id="{389F6DFD-B26B-940E-D64B-B32936C88604}"/>
              </a:ext>
            </a:extLst>
          </p:cNvPr>
          <p:cNvSpPr txBox="1"/>
          <p:nvPr/>
        </p:nvSpPr>
        <p:spPr>
          <a:xfrm>
            <a:off x="2744360" y="4749695"/>
            <a:ext cx="492086" cy="195164"/>
          </a:xfrm>
          <a:prstGeom prst="rect">
            <a:avLst/>
          </a:prstGeom>
        </p:spPr>
        <p:txBody>
          <a:bodyPr vert="horz" wrap="square" lIns="0" tIns="10397" rIns="0" bIns="0" rtlCol="0">
            <a:spAutoFit/>
          </a:bodyPr>
          <a:lstStyle>
            <a:defPPr>
              <a:defRPr lang="en-US"/>
            </a:defPPr>
            <a:lvl1pPr marL="7701">
              <a:spcBef>
                <a:spcPts val="82"/>
              </a:spcBef>
              <a:defRPr sz="600">
                <a:latin typeface="+mj-lt"/>
                <a:cs typeface="Exo 2"/>
              </a:defRPr>
            </a:lvl1pPr>
          </a:lstStyle>
          <a:p>
            <a:r>
              <a:rPr lang="pt-BR" dirty="0"/>
              <a:t>São Gonçalo do Sapucaí</a:t>
            </a:r>
          </a:p>
        </p:txBody>
      </p:sp>
      <p:grpSp>
        <p:nvGrpSpPr>
          <p:cNvPr id="244" name="Group 243">
            <a:extLst>
              <a:ext uri="{FF2B5EF4-FFF2-40B4-BE49-F238E27FC236}">
                <a16:creationId xmlns:a16="http://schemas.microsoft.com/office/drawing/2014/main" id="{CAD7D4D9-36DF-1121-E801-1DEAADA84310}"/>
              </a:ext>
            </a:extLst>
          </p:cNvPr>
          <p:cNvGrpSpPr/>
          <p:nvPr/>
        </p:nvGrpSpPr>
        <p:grpSpPr>
          <a:xfrm>
            <a:off x="3134299" y="4802875"/>
            <a:ext cx="129573" cy="129573"/>
            <a:chOff x="6319769" y="2797239"/>
            <a:chExt cx="365882" cy="365882"/>
          </a:xfrm>
          <a:solidFill>
            <a:schemeClr val="accent2"/>
          </a:solidFill>
        </p:grpSpPr>
        <p:sp>
          <p:nvSpPr>
            <p:cNvPr id="245" name="Teardrop 244">
              <a:extLst>
                <a:ext uri="{FF2B5EF4-FFF2-40B4-BE49-F238E27FC236}">
                  <a16:creationId xmlns:a16="http://schemas.microsoft.com/office/drawing/2014/main" id="{A2C5C18F-2C5F-4821-8B50-F62AD7AF94AC}"/>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246" name="Rectangle 245">
              <a:extLst>
                <a:ext uri="{FF2B5EF4-FFF2-40B4-BE49-F238E27FC236}">
                  <a16:creationId xmlns:a16="http://schemas.microsoft.com/office/drawing/2014/main" id="{C208D9FC-F3E1-F737-3D67-892277A15B76}"/>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grpSp>
        <p:nvGrpSpPr>
          <p:cNvPr id="247" name="Group 246">
            <a:extLst>
              <a:ext uri="{FF2B5EF4-FFF2-40B4-BE49-F238E27FC236}">
                <a16:creationId xmlns:a16="http://schemas.microsoft.com/office/drawing/2014/main" id="{C41A55C2-4BE7-9BA3-513A-AA382AC11B57}"/>
              </a:ext>
            </a:extLst>
          </p:cNvPr>
          <p:cNvGrpSpPr/>
          <p:nvPr/>
        </p:nvGrpSpPr>
        <p:grpSpPr>
          <a:xfrm>
            <a:off x="3159287" y="4869284"/>
            <a:ext cx="129573" cy="129573"/>
            <a:chOff x="6319769" y="2797239"/>
            <a:chExt cx="365882" cy="365882"/>
          </a:xfrm>
          <a:solidFill>
            <a:schemeClr val="accent2"/>
          </a:solidFill>
        </p:grpSpPr>
        <p:sp>
          <p:nvSpPr>
            <p:cNvPr id="248" name="Teardrop 247">
              <a:extLst>
                <a:ext uri="{FF2B5EF4-FFF2-40B4-BE49-F238E27FC236}">
                  <a16:creationId xmlns:a16="http://schemas.microsoft.com/office/drawing/2014/main" id="{53218C56-6F58-BDA4-29A7-A80159C4ADF7}"/>
                </a:ext>
              </a:extLst>
            </p:cNvPr>
            <p:cNvSpPr/>
            <p:nvPr/>
          </p:nvSpPr>
          <p:spPr>
            <a:xfrm rot="8100000">
              <a:off x="6319769" y="2797239"/>
              <a:ext cx="365882" cy="365882"/>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249" name="Rectangle 248">
              <a:extLst>
                <a:ext uri="{FF2B5EF4-FFF2-40B4-BE49-F238E27FC236}">
                  <a16:creationId xmlns:a16="http://schemas.microsoft.com/office/drawing/2014/main" id="{B248EF55-B4F8-CDB2-E5E2-86164B7997BA}"/>
                </a:ext>
              </a:extLst>
            </p:cNvPr>
            <p:cNvSpPr/>
            <p:nvPr/>
          </p:nvSpPr>
          <p:spPr>
            <a:xfrm>
              <a:off x="6377752" y="2833591"/>
              <a:ext cx="231785" cy="268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solidFill>
                  <a:latin typeface="+mj-lt"/>
                </a:rPr>
                <a:t>1</a:t>
              </a:r>
            </a:p>
          </p:txBody>
        </p:sp>
      </p:grpSp>
      <p:sp>
        <p:nvSpPr>
          <p:cNvPr id="2" name="Retângulo 5">
            <a:extLst>
              <a:ext uri="{FF2B5EF4-FFF2-40B4-BE49-F238E27FC236}">
                <a16:creationId xmlns:a16="http://schemas.microsoft.com/office/drawing/2014/main" id="{AAA00C6A-3F20-6D1B-8A2A-6E6FDBB15A22}"/>
              </a:ext>
            </a:extLst>
          </p:cNvPr>
          <p:cNvSpPr/>
          <p:nvPr/>
        </p:nvSpPr>
        <p:spPr>
          <a:xfrm>
            <a:off x="0" y="5933719"/>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67" name="Text Placeholder 9">
            <a:extLst>
              <a:ext uri="{FF2B5EF4-FFF2-40B4-BE49-F238E27FC236}">
                <a16:creationId xmlns:a16="http://schemas.microsoft.com/office/drawing/2014/main" id="{278068A4-B88C-B261-0FF7-F1A2DF79B1C1}"/>
              </a:ext>
            </a:extLst>
          </p:cNvPr>
          <p:cNvSpPr txBox="1">
            <a:spLocks/>
          </p:cNvSpPr>
          <p:nvPr/>
        </p:nvSpPr>
        <p:spPr>
          <a:xfrm>
            <a:off x="91875" y="5943040"/>
            <a:ext cx="10652756" cy="10180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Nota: A destinação de recursos da Oferta do FIP-IE conside</a:t>
            </a:r>
            <a:r>
              <a:rPr lang="pt-BR" dirty="0">
                <a:solidFill>
                  <a:schemeClr val="tx1"/>
                </a:solidFill>
              </a:rPr>
              <a:t>ra apenas as Usinas Salitre (1A e 1B), Lavras (1A e 1B), </a:t>
            </a:r>
            <a:r>
              <a:rPr lang="pt-BR" dirty="0" err="1">
                <a:solidFill>
                  <a:schemeClr val="tx1"/>
                </a:solidFill>
              </a:rPr>
              <a:t>Iguatama</a:t>
            </a:r>
            <a:r>
              <a:rPr lang="pt-BR" dirty="0">
                <a:solidFill>
                  <a:schemeClr val="tx1"/>
                </a:solidFill>
              </a:rPr>
              <a:t> (1A), Itatiaiuçu (1A e 1B) e São Gonçalo (1A e 1B), sendo que os demais ativos identificados acima tratam-se de pipeline da Copérnico não objeto de aquisição pelo FIP-IE. Para mais informações, observar a seção “Destinação de Recursos” do Prospecto Definitivo, constante das páginas [</a:t>
            </a:r>
            <a:r>
              <a:rPr lang="pt-BR" dirty="0">
                <a:solidFill>
                  <a:schemeClr val="tx1"/>
                </a:solidFill>
                <a:highlight>
                  <a:srgbClr val="FFFF00"/>
                </a:highlight>
              </a:rPr>
              <a:t>=</a:t>
            </a:r>
            <a:r>
              <a:rPr lang="pt-BR" dirty="0">
                <a:solidFill>
                  <a:schemeClr val="tx1"/>
                </a:solidFill>
              </a:rPr>
              <a:t>] a [</a:t>
            </a:r>
            <a:r>
              <a:rPr lang="pt-BR" dirty="0">
                <a:solidFill>
                  <a:schemeClr val="tx1"/>
                </a:solidFill>
                <a:highlight>
                  <a:srgbClr val="FFFF00"/>
                </a:highlight>
              </a:rPr>
              <a:t>=</a:t>
            </a:r>
            <a:r>
              <a:rPr lang="pt-BR" dirty="0">
                <a:solidFill>
                  <a:schemeClr val="tx1"/>
                </a:solidFill>
              </a:rPr>
              <a:t>] do Prospecto  </a:t>
            </a:r>
          </a:p>
        </p:txBody>
      </p:sp>
      <p:sp>
        <p:nvSpPr>
          <p:cNvPr id="68" name="Text Placeholder 9">
            <a:extLst>
              <a:ext uri="{FF2B5EF4-FFF2-40B4-BE49-F238E27FC236}">
                <a16:creationId xmlns:a16="http://schemas.microsoft.com/office/drawing/2014/main" id="{104FEA78-3044-CACF-50F9-58B64529EC84}"/>
              </a:ext>
            </a:extLst>
          </p:cNvPr>
          <p:cNvSpPr txBox="1">
            <a:spLocks/>
          </p:cNvSpPr>
          <p:nvPr/>
        </p:nvSpPr>
        <p:spPr>
          <a:xfrm>
            <a:off x="91875" y="5684019"/>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 </a:t>
            </a:r>
          </a:p>
        </p:txBody>
      </p:sp>
    </p:spTree>
    <p:extLst>
      <p:ext uri="{BB962C8B-B14F-4D97-AF65-F5344CB8AC3E}">
        <p14:creationId xmlns:p14="http://schemas.microsoft.com/office/powerpoint/2010/main" val="419232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tângulo 5">
            <a:extLst>
              <a:ext uri="{FF2B5EF4-FFF2-40B4-BE49-F238E27FC236}">
                <a16:creationId xmlns:a16="http://schemas.microsoft.com/office/drawing/2014/main" id="{C6582384-2DDB-149B-C215-7796797B8EED}"/>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grpSp>
        <p:nvGrpSpPr>
          <p:cNvPr id="25" name="Group 24">
            <a:extLst>
              <a:ext uri="{FF2B5EF4-FFF2-40B4-BE49-F238E27FC236}">
                <a16:creationId xmlns:a16="http://schemas.microsoft.com/office/drawing/2014/main" id="{5022BBE4-5B16-3EAC-54FF-5E319677AEF3}"/>
              </a:ext>
            </a:extLst>
          </p:cNvPr>
          <p:cNvGrpSpPr/>
          <p:nvPr/>
        </p:nvGrpSpPr>
        <p:grpSpPr>
          <a:xfrm>
            <a:off x="307975" y="2563309"/>
            <a:ext cx="11504613" cy="2775670"/>
            <a:chOff x="1" y="2601409"/>
            <a:chExt cx="15294814" cy="2775670"/>
          </a:xfrm>
        </p:grpSpPr>
        <p:pic>
          <p:nvPicPr>
            <p:cNvPr id="35" name="object 27">
              <a:extLst>
                <a:ext uri="{FF2B5EF4-FFF2-40B4-BE49-F238E27FC236}">
                  <a16:creationId xmlns:a16="http://schemas.microsoft.com/office/drawing/2014/main" id="{46E81416-B343-9706-DC08-3DD07AE5CCBF}"/>
                </a:ext>
              </a:extLst>
            </p:cNvPr>
            <p:cNvPicPr>
              <a:picLocks/>
            </p:cNvPicPr>
            <p:nvPr/>
          </p:nvPicPr>
          <p:blipFill rotWithShape="1">
            <a:blip r:embed="rId2" cstate="print"/>
            <a:srcRect r="51362"/>
            <a:stretch/>
          </p:blipFill>
          <p:spPr>
            <a:xfrm>
              <a:off x="1" y="2601409"/>
              <a:ext cx="3067665" cy="2775670"/>
            </a:xfrm>
            <a:prstGeom prst="rect">
              <a:avLst/>
            </a:prstGeom>
          </p:spPr>
        </p:pic>
        <p:pic>
          <p:nvPicPr>
            <p:cNvPr id="36" name="object 26">
              <a:extLst>
                <a:ext uri="{FF2B5EF4-FFF2-40B4-BE49-F238E27FC236}">
                  <a16:creationId xmlns:a16="http://schemas.microsoft.com/office/drawing/2014/main" id="{55357B8D-AF0B-99A6-C014-3D84133D9DEC}"/>
                </a:ext>
              </a:extLst>
            </p:cNvPr>
            <p:cNvPicPr>
              <a:picLocks/>
            </p:cNvPicPr>
            <p:nvPr/>
          </p:nvPicPr>
          <p:blipFill>
            <a:blip r:embed="rId3" cstate="print"/>
            <a:stretch>
              <a:fillRect/>
            </a:stretch>
          </p:blipFill>
          <p:spPr>
            <a:xfrm>
              <a:off x="6091820" y="2601409"/>
              <a:ext cx="3067665" cy="2775670"/>
            </a:xfrm>
            <a:prstGeom prst="rect">
              <a:avLst/>
            </a:prstGeom>
          </p:spPr>
        </p:pic>
        <p:pic>
          <p:nvPicPr>
            <p:cNvPr id="32" name="object 28">
              <a:extLst>
                <a:ext uri="{FF2B5EF4-FFF2-40B4-BE49-F238E27FC236}">
                  <a16:creationId xmlns:a16="http://schemas.microsoft.com/office/drawing/2014/main" id="{FEF243FE-FBA5-2920-BEF8-DB721AF9AB67}"/>
                </a:ext>
              </a:extLst>
            </p:cNvPr>
            <p:cNvPicPr>
              <a:picLocks/>
            </p:cNvPicPr>
            <p:nvPr/>
          </p:nvPicPr>
          <p:blipFill rotWithShape="1">
            <a:blip r:embed="rId4" cstate="print"/>
            <a:srcRect l="66865" b="1556"/>
            <a:stretch/>
          </p:blipFill>
          <p:spPr>
            <a:xfrm>
              <a:off x="9159485" y="2601409"/>
              <a:ext cx="3067665" cy="2775670"/>
            </a:xfrm>
            <a:prstGeom prst="rect">
              <a:avLst/>
            </a:prstGeom>
          </p:spPr>
        </p:pic>
        <p:pic>
          <p:nvPicPr>
            <p:cNvPr id="16" name="Picture 15" descr="An aerial view of a field&#10;&#10;Description automatically generated">
              <a:extLst>
                <a:ext uri="{FF2B5EF4-FFF2-40B4-BE49-F238E27FC236}">
                  <a16:creationId xmlns:a16="http://schemas.microsoft.com/office/drawing/2014/main" id="{74ED582C-C417-3933-B6B9-ACAF49F74ED3}"/>
                </a:ext>
              </a:extLst>
            </p:cNvPr>
            <p:cNvPicPr>
              <a:picLocks/>
            </p:cNvPicPr>
            <p:nvPr/>
          </p:nvPicPr>
          <p:blipFill>
            <a:blip r:embed="rId5"/>
            <a:stretch>
              <a:fillRect/>
            </a:stretch>
          </p:blipFill>
          <p:spPr>
            <a:xfrm>
              <a:off x="3032515" y="2601409"/>
              <a:ext cx="3067665" cy="2775670"/>
            </a:xfrm>
            <a:prstGeom prst="rect">
              <a:avLst/>
            </a:prstGeom>
          </p:spPr>
        </p:pic>
        <p:pic>
          <p:nvPicPr>
            <p:cNvPr id="18" name="object 28">
              <a:extLst>
                <a:ext uri="{FF2B5EF4-FFF2-40B4-BE49-F238E27FC236}">
                  <a16:creationId xmlns:a16="http://schemas.microsoft.com/office/drawing/2014/main" id="{D9955ADD-7BA0-4F3A-4564-CED1EBBAF6DD}"/>
                </a:ext>
              </a:extLst>
            </p:cNvPr>
            <p:cNvPicPr>
              <a:picLocks/>
            </p:cNvPicPr>
            <p:nvPr/>
          </p:nvPicPr>
          <p:blipFill rotWithShape="1">
            <a:blip r:embed="rId4" cstate="print"/>
            <a:srcRect r="68053" b="1556"/>
            <a:stretch/>
          </p:blipFill>
          <p:spPr>
            <a:xfrm>
              <a:off x="12227150" y="2601409"/>
              <a:ext cx="3067665" cy="2775670"/>
            </a:xfrm>
            <a:prstGeom prst="rect">
              <a:avLst/>
            </a:prstGeom>
          </p:spPr>
        </p:pic>
      </p:grpSp>
      <p:sp>
        <p:nvSpPr>
          <p:cNvPr id="34" name="Rectangle 33">
            <a:extLst>
              <a:ext uri="{FF2B5EF4-FFF2-40B4-BE49-F238E27FC236}">
                <a16:creationId xmlns:a16="http://schemas.microsoft.com/office/drawing/2014/main" id="{6625FF10-ED4D-4341-7864-08DAF46C50E2}"/>
              </a:ext>
            </a:extLst>
          </p:cNvPr>
          <p:cNvSpPr/>
          <p:nvPr/>
        </p:nvSpPr>
        <p:spPr>
          <a:xfrm>
            <a:off x="307975" y="3684759"/>
            <a:ext cx="11504613" cy="1670125"/>
          </a:xfrm>
          <a:prstGeom prst="rect">
            <a:avLst/>
          </a:prstGeom>
          <a:gradFill>
            <a:gsLst>
              <a:gs pos="100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 name="Title 4">
            <a:extLst>
              <a:ext uri="{FF2B5EF4-FFF2-40B4-BE49-F238E27FC236}">
                <a16:creationId xmlns:a16="http://schemas.microsoft.com/office/drawing/2014/main" id="{545BDD8A-9375-B567-201B-99B6193AA6C3}"/>
              </a:ext>
            </a:extLst>
          </p:cNvPr>
          <p:cNvSpPr>
            <a:spLocks noGrp="1"/>
          </p:cNvSpPr>
          <p:nvPr>
            <p:ph type="title"/>
          </p:nvPr>
        </p:nvSpPr>
        <p:spPr>
          <a:xfrm>
            <a:off x="389994" y="350739"/>
            <a:ext cx="11422960" cy="397032"/>
          </a:xfrm>
        </p:spPr>
        <p:txBody>
          <a:bodyPr/>
          <a:lstStyle/>
          <a:p>
            <a:r>
              <a:rPr lang="pt-BR" dirty="0"/>
              <a:t>Ativos-Alvo da Oferta 100% Operacionais e Geradores de Caixa </a:t>
            </a:r>
          </a:p>
        </p:txBody>
      </p:sp>
      <p:pic>
        <p:nvPicPr>
          <p:cNvPr id="13" name="Picture 12">
            <a:extLst>
              <a:ext uri="{FF2B5EF4-FFF2-40B4-BE49-F238E27FC236}">
                <a16:creationId xmlns:a16="http://schemas.microsoft.com/office/drawing/2014/main" id="{AE268D53-C02F-D28B-AB09-FED1307B73A7}"/>
              </a:ext>
            </a:extLst>
          </p:cNvPr>
          <p:cNvPicPr>
            <a:picLocks noChangeAspect="1"/>
          </p:cNvPicPr>
          <p:nvPr/>
        </p:nvPicPr>
        <p:blipFill>
          <a:blip r:embed="rId6"/>
          <a:stretch>
            <a:fillRect/>
          </a:stretch>
        </p:blipFill>
        <p:spPr>
          <a:xfrm rot="16200000" flipV="1">
            <a:off x="5867538" y="1510393"/>
            <a:ext cx="590357" cy="8279341"/>
          </a:xfrm>
          <a:prstGeom prst="rect">
            <a:avLst/>
          </a:prstGeom>
        </p:spPr>
      </p:pic>
      <p:cxnSp>
        <p:nvCxnSpPr>
          <p:cNvPr id="19" name="Straight Connector 18">
            <a:extLst>
              <a:ext uri="{FF2B5EF4-FFF2-40B4-BE49-F238E27FC236}">
                <a16:creationId xmlns:a16="http://schemas.microsoft.com/office/drawing/2014/main" id="{C2EA3E66-1A26-6A33-CA9B-ACC7269CC90E}"/>
              </a:ext>
            </a:extLst>
          </p:cNvPr>
          <p:cNvCxnSpPr>
            <a:cxnSpLocks/>
          </p:cNvCxnSpPr>
          <p:nvPr/>
        </p:nvCxnSpPr>
        <p:spPr>
          <a:xfrm>
            <a:off x="264960" y="1269459"/>
            <a:ext cx="11588489" cy="0"/>
          </a:xfrm>
          <a:prstGeom prst="line">
            <a:avLst/>
          </a:prstGeom>
          <a:ln>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0" name="object 30">
            <a:extLst>
              <a:ext uri="{FF2B5EF4-FFF2-40B4-BE49-F238E27FC236}">
                <a16:creationId xmlns:a16="http://schemas.microsoft.com/office/drawing/2014/main" id="{615A6F74-D971-046C-F6F2-70530895325E}"/>
              </a:ext>
            </a:extLst>
          </p:cNvPr>
          <p:cNvSpPr txBox="1"/>
          <p:nvPr/>
        </p:nvSpPr>
        <p:spPr>
          <a:xfrm>
            <a:off x="2697018" y="1134428"/>
            <a:ext cx="6953976" cy="270063"/>
          </a:xfrm>
          <a:prstGeom prst="roundRect">
            <a:avLst>
              <a:gd name="adj" fmla="val 50000"/>
            </a:avLst>
          </a:prstGeom>
          <a:solidFill>
            <a:schemeClr val="accent1"/>
          </a:solidFill>
        </p:spPr>
        <p:txBody>
          <a:bodyPr vert="horz" wrap="square" lIns="0" tIns="7316" rIns="0" bIns="0" rtlCol="0" anchor="ctr">
            <a:spAutoFit/>
          </a:bodyPr>
          <a:lstStyle/>
          <a:p>
            <a:pPr marL="7701" algn="ctr">
              <a:spcBef>
                <a:spcPts val="58"/>
              </a:spcBef>
            </a:pPr>
            <a:r>
              <a:rPr lang="pt-BR" sz="1200" b="1" dirty="0">
                <a:solidFill>
                  <a:schemeClr val="bg1"/>
                </a:solidFill>
                <a:latin typeface="Arial"/>
                <a:cs typeface="Arial"/>
              </a:rPr>
              <a:t>Capacidade Total das Usinas Operantes – GD Compartilhada</a:t>
            </a:r>
            <a:endParaRPr lang="pt-BR" sz="1200" dirty="0">
              <a:solidFill>
                <a:schemeClr val="bg1"/>
              </a:solidFill>
              <a:latin typeface="Arial"/>
              <a:cs typeface="Arial"/>
            </a:endParaRPr>
          </a:p>
        </p:txBody>
      </p:sp>
      <p:grpSp>
        <p:nvGrpSpPr>
          <p:cNvPr id="3" name="Group 2">
            <a:extLst>
              <a:ext uri="{FF2B5EF4-FFF2-40B4-BE49-F238E27FC236}">
                <a16:creationId xmlns:a16="http://schemas.microsoft.com/office/drawing/2014/main" id="{44F9CCB9-ACC7-831E-E7DB-D9F342DCADC4}"/>
              </a:ext>
            </a:extLst>
          </p:cNvPr>
          <p:cNvGrpSpPr/>
          <p:nvPr/>
        </p:nvGrpSpPr>
        <p:grpSpPr>
          <a:xfrm>
            <a:off x="2697018" y="1549108"/>
            <a:ext cx="3304007" cy="642195"/>
            <a:chOff x="2821104" y="1549108"/>
            <a:chExt cx="3304007" cy="642195"/>
          </a:xfrm>
        </p:grpSpPr>
        <p:sp>
          <p:nvSpPr>
            <p:cNvPr id="17" name="Rectangle: Rounded Corners 16">
              <a:extLst>
                <a:ext uri="{FF2B5EF4-FFF2-40B4-BE49-F238E27FC236}">
                  <a16:creationId xmlns:a16="http://schemas.microsoft.com/office/drawing/2014/main" id="{45CE6152-D00B-605F-4CBD-78E1E5764FD3}"/>
                </a:ext>
              </a:extLst>
            </p:cNvPr>
            <p:cNvSpPr/>
            <p:nvPr/>
          </p:nvSpPr>
          <p:spPr>
            <a:xfrm rot="16200000">
              <a:off x="4152010" y="218202"/>
              <a:ext cx="642195" cy="330400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8" name="TextBox 27">
              <a:extLst>
                <a:ext uri="{FF2B5EF4-FFF2-40B4-BE49-F238E27FC236}">
                  <a16:creationId xmlns:a16="http://schemas.microsoft.com/office/drawing/2014/main" id="{6B554E5B-C8C6-50B5-FF27-985DAB77B8B5}"/>
                </a:ext>
              </a:extLst>
            </p:cNvPr>
            <p:cNvSpPr txBox="1">
              <a:spLocks/>
            </p:cNvSpPr>
            <p:nvPr/>
          </p:nvSpPr>
          <p:spPr>
            <a:xfrm>
              <a:off x="3450022" y="1639373"/>
              <a:ext cx="2046171" cy="461665"/>
            </a:xfrm>
            <a:prstGeom prst="rect">
              <a:avLst/>
            </a:prstGeom>
            <a:noFill/>
          </p:spPr>
          <p:txBody>
            <a:bodyPr wrap="square">
              <a:spAutoFit/>
            </a:bodyPr>
            <a:lstStyle/>
            <a:p>
              <a:pPr marL="7702" algn="ctr">
                <a:spcBef>
                  <a:spcPts val="904"/>
                </a:spcBef>
                <a:buClr>
                  <a:schemeClr val="accent1"/>
                </a:buClr>
                <a:tabLst>
                  <a:tab pos="215251" algn="l"/>
                </a:tabLst>
              </a:pPr>
              <a:r>
                <a:rPr lang="pt-BR" sz="1200" b="1" dirty="0">
                  <a:solidFill>
                    <a:schemeClr val="bg1"/>
                  </a:solidFill>
                  <a:latin typeface="Arial"/>
                  <a:cs typeface="Arial"/>
                </a:rPr>
                <a:t>31,63</a:t>
              </a:r>
              <a:r>
                <a:rPr lang="pt-BR" sz="1200" b="1" baseline="30000" dirty="0">
                  <a:solidFill>
                    <a:schemeClr val="bg1"/>
                  </a:solidFill>
                  <a:latin typeface="Arial"/>
                  <a:cs typeface="Arial"/>
                </a:rPr>
                <a:t>(1)</a:t>
              </a:r>
              <a:r>
                <a:rPr lang="pt-BR" sz="1200" b="1" dirty="0">
                  <a:solidFill>
                    <a:schemeClr val="bg1"/>
                  </a:solidFill>
                  <a:latin typeface="Arial"/>
                  <a:cs typeface="Arial"/>
                </a:rPr>
                <a:t> </a:t>
              </a:r>
              <a:r>
                <a:rPr lang="pt-BR" sz="1200" b="1" dirty="0" err="1">
                  <a:solidFill>
                    <a:schemeClr val="bg1"/>
                  </a:solidFill>
                  <a:latin typeface="Arial"/>
                  <a:cs typeface="Arial"/>
                </a:rPr>
                <a:t>MWp</a:t>
              </a:r>
              <a:r>
                <a:rPr lang="pt-BR" sz="1200" b="1" dirty="0">
                  <a:solidFill>
                    <a:schemeClr val="bg1"/>
                  </a:solidFill>
                  <a:latin typeface="Arial"/>
                  <a:cs typeface="Arial"/>
                </a:rPr>
                <a:t> </a:t>
              </a:r>
              <a:br>
                <a:rPr lang="pt-BR" sz="1200" dirty="0">
                  <a:solidFill>
                    <a:schemeClr val="bg1"/>
                  </a:solidFill>
                  <a:latin typeface="Arial"/>
                  <a:cs typeface="Arial"/>
                </a:rPr>
              </a:br>
              <a:r>
                <a:rPr lang="pt-BR" sz="1200" b="1" dirty="0">
                  <a:solidFill>
                    <a:schemeClr val="bg1"/>
                  </a:solidFill>
                  <a:latin typeface="Arial"/>
                  <a:cs typeface="Arial"/>
                </a:rPr>
                <a:t>em operação</a:t>
              </a:r>
              <a:endParaRPr lang="pt-BR" sz="1200" dirty="0">
                <a:solidFill>
                  <a:schemeClr val="bg1"/>
                </a:solidFill>
                <a:latin typeface="Arial"/>
                <a:cs typeface="Arial"/>
              </a:endParaRPr>
            </a:p>
          </p:txBody>
        </p:sp>
      </p:grpSp>
      <p:pic>
        <p:nvPicPr>
          <p:cNvPr id="12" name="Picture 11">
            <a:extLst>
              <a:ext uri="{FF2B5EF4-FFF2-40B4-BE49-F238E27FC236}">
                <a16:creationId xmlns:a16="http://schemas.microsoft.com/office/drawing/2014/main" id="{F9FCAB35-2E41-DB52-D31D-7BFCFD1E1251}"/>
              </a:ext>
            </a:extLst>
          </p:cNvPr>
          <p:cNvPicPr>
            <a:picLocks noChangeAspect="1"/>
          </p:cNvPicPr>
          <p:nvPr/>
        </p:nvPicPr>
        <p:blipFill>
          <a:blip r:embed="rId6"/>
          <a:stretch>
            <a:fillRect/>
          </a:stretch>
        </p:blipFill>
        <p:spPr>
          <a:xfrm rot="5400000" flipV="1">
            <a:off x="5867538" y="-1635939"/>
            <a:ext cx="590357" cy="8279341"/>
          </a:xfrm>
          <a:prstGeom prst="rect">
            <a:avLst/>
          </a:prstGeom>
        </p:spPr>
      </p:pic>
      <p:grpSp>
        <p:nvGrpSpPr>
          <p:cNvPr id="37" name="Group 36">
            <a:extLst>
              <a:ext uri="{FF2B5EF4-FFF2-40B4-BE49-F238E27FC236}">
                <a16:creationId xmlns:a16="http://schemas.microsoft.com/office/drawing/2014/main" id="{85707D35-A935-AF74-5DAC-015EE9455F4A}"/>
              </a:ext>
            </a:extLst>
          </p:cNvPr>
          <p:cNvGrpSpPr/>
          <p:nvPr/>
        </p:nvGrpSpPr>
        <p:grpSpPr>
          <a:xfrm>
            <a:off x="264960" y="3729459"/>
            <a:ext cx="2432058" cy="588841"/>
            <a:chOff x="264960" y="3729459"/>
            <a:chExt cx="2432058" cy="588841"/>
          </a:xfrm>
        </p:grpSpPr>
        <p:sp>
          <p:nvSpPr>
            <p:cNvPr id="4" name="Rectangle: Rounded Corners 3">
              <a:extLst>
                <a:ext uri="{FF2B5EF4-FFF2-40B4-BE49-F238E27FC236}">
                  <a16:creationId xmlns:a16="http://schemas.microsoft.com/office/drawing/2014/main" id="{EAE9F2FC-E186-A250-C0EF-D6C7F7AEA729}"/>
                </a:ext>
              </a:extLst>
            </p:cNvPr>
            <p:cNvSpPr/>
            <p:nvPr/>
          </p:nvSpPr>
          <p:spPr>
            <a:xfrm rot="16200000">
              <a:off x="1303377" y="3165420"/>
              <a:ext cx="334500" cy="196149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21" name="object 39">
              <a:extLst>
                <a:ext uri="{FF2B5EF4-FFF2-40B4-BE49-F238E27FC236}">
                  <a16:creationId xmlns:a16="http://schemas.microsoft.com/office/drawing/2014/main" id="{28D79CA4-D379-81AA-EACA-1C64ABE4E92A}"/>
                </a:ext>
              </a:extLst>
            </p:cNvPr>
            <p:cNvSpPr txBox="1">
              <a:spLocks/>
            </p:cNvSpPr>
            <p:nvPr/>
          </p:nvSpPr>
          <p:spPr>
            <a:xfrm>
              <a:off x="264960" y="3729459"/>
              <a:ext cx="2432058" cy="588841"/>
            </a:xfrm>
            <a:prstGeom prst="roundRect">
              <a:avLst/>
            </a:prstGeom>
            <a:noFill/>
          </p:spPr>
          <p:txBody>
            <a:bodyPr vert="horz" wrap="square" lIns="0" tIns="8086" rIns="0" bIns="0" rtlCol="0" anchor="t">
              <a:noAutofit/>
            </a:bodyPr>
            <a:lstStyle/>
            <a:p>
              <a:pPr marL="7701" algn="ctr">
                <a:spcBef>
                  <a:spcPts val="64"/>
                </a:spcBef>
              </a:pPr>
              <a:r>
                <a:rPr lang="pt-BR" sz="1200" dirty="0">
                  <a:solidFill>
                    <a:schemeClr val="bg1"/>
                  </a:solidFill>
                  <a:latin typeface="Arial"/>
                  <a:cs typeface="Arial"/>
                </a:rPr>
                <a:t>Salitre1A e 1B, MG</a:t>
              </a:r>
            </a:p>
            <a:p>
              <a:pPr marL="7701" algn="ctr">
                <a:spcBef>
                  <a:spcPts val="64"/>
                </a:spcBef>
              </a:pPr>
              <a:r>
                <a:rPr lang="pt-BR" sz="2000" b="1" dirty="0">
                  <a:solidFill>
                    <a:schemeClr val="bg1"/>
                  </a:solidFill>
                  <a:latin typeface="Arial"/>
                  <a:cs typeface="Arial"/>
                </a:rPr>
                <a:t>7,13MWp</a:t>
              </a:r>
            </a:p>
          </p:txBody>
        </p:sp>
      </p:grpSp>
      <p:grpSp>
        <p:nvGrpSpPr>
          <p:cNvPr id="33" name="Group 32">
            <a:extLst>
              <a:ext uri="{FF2B5EF4-FFF2-40B4-BE49-F238E27FC236}">
                <a16:creationId xmlns:a16="http://schemas.microsoft.com/office/drawing/2014/main" id="{12C12EE9-B789-72BD-D90D-CBBFAEF2E8CA}"/>
              </a:ext>
            </a:extLst>
          </p:cNvPr>
          <p:cNvGrpSpPr/>
          <p:nvPr/>
        </p:nvGrpSpPr>
        <p:grpSpPr>
          <a:xfrm>
            <a:off x="2611762" y="3729459"/>
            <a:ext cx="2382047" cy="588841"/>
            <a:chOff x="3379583" y="3729459"/>
            <a:chExt cx="2382047" cy="588841"/>
          </a:xfrm>
        </p:grpSpPr>
        <p:sp>
          <p:nvSpPr>
            <p:cNvPr id="8" name="Rectangle: Rounded Corners 7">
              <a:extLst>
                <a:ext uri="{FF2B5EF4-FFF2-40B4-BE49-F238E27FC236}">
                  <a16:creationId xmlns:a16="http://schemas.microsoft.com/office/drawing/2014/main" id="{15A26760-1259-3386-EBC4-66BEA0B59EBB}"/>
                </a:ext>
              </a:extLst>
            </p:cNvPr>
            <p:cNvSpPr/>
            <p:nvPr/>
          </p:nvSpPr>
          <p:spPr>
            <a:xfrm rot="16200000">
              <a:off x="4353722" y="3165420"/>
              <a:ext cx="334500" cy="196149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22" name="object 40">
              <a:extLst>
                <a:ext uri="{FF2B5EF4-FFF2-40B4-BE49-F238E27FC236}">
                  <a16:creationId xmlns:a16="http://schemas.microsoft.com/office/drawing/2014/main" id="{5BC1A2A3-017E-0F6E-3F18-B9790D79E011}"/>
                </a:ext>
              </a:extLst>
            </p:cNvPr>
            <p:cNvSpPr txBox="1">
              <a:spLocks/>
            </p:cNvSpPr>
            <p:nvPr/>
          </p:nvSpPr>
          <p:spPr>
            <a:xfrm>
              <a:off x="3379583" y="3729459"/>
              <a:ext cx="2382047" cy="588841"/>
            </a:xfrm>
            <a:prstGeom prst="roundRect">
              <a:avLst/>
            </a:prstGeom>
            <a:noFill/>
          </p:spPr>
          <p:txBody>
            <a:bodyPr vert="horz" wrap="square" lIns="0" tIns="8086" rIns="0" bIns="0" rtlCol="0" anchor="t">
              <a:noAutofit/>
            </a:bodyPr>
            <a:lstStyle/>
            <a:p>
              <a:pPr marL="7701" algn="ctr">
                <a:spcBef>
                  <a:spcPts val="64"/>
                </a:spcBef>
              </a:pPr>
              <a:r>
                <a:rPr lang="pt-BR" sz="1200" dirty="0">
                  <a:solidFill>
                    <a:schemeClr val="bg1"/>
                  </a:solidFill>
                  <a:latin typeface="Arial"/>
                  <a:cs typeface="Arial"/>
                </a:rPr>
                <a:t>Lavras 1A e 1B, MG</a:t>
              </a:r>
            </a:p>
            <a:p>
              <a:pPr marL="7701" algn="ctr">
                <a:spcBef>
                  <a:spcPts val="64"/>
                </a:spcBef>
              </a:pPr>
              <a:r>
                <a:rPr lang="pt-BR" sz="2000" b="1" dirty="0">
                  <a:solidFill>
                    <a:schemeClr val="bg1"/>
                  </a:solidFill>
                  <a:latin typeface="Arial"/>
                  <a:cs typeface="Arial"/>
                </a:rPr>
                <a:t>6,94MWp</a:t>
              </a:r>
            </a:p>
          </p:txBody>
        </p:sp>
      </p:grpSp>
      <p:grpSp>
        <p:nvGrpSpPr>
          <p:cNvPr id="30" name="Group 29">
            <a:extLst>
              <a:ext uri="{FF2B5EF4-FFF2-40B4-BE49-F238E27FC236}">
                <a16:creationId xmlns:a16="http://schemas.microsoft.com/office/drawing/2014/main" id="{38D439AC-A0B2-2EAF-07E3-521DA31BD774}"/>
              </a:ext>
            </a:extLst>
          </p:cNvPr>
          <p:cNvGrpSpPr/>
          <p:nvPr/>
        </p:nvGrpSpPr>
        <p:grpSpPr>
          <a:xfrm>
            <a:off x="5052754" y="3729459"/>
            <a:ext cx="1961497" cy="588841"/>
            <a:chOff x="6590568" y="3729459"/>
            <a:chExt cx="1961497" cy="588841"/>
          </a:xfrm>
        </p:grpSpPr>
        <p:sp>
          <p:nvSpPr>
            <p:cNvPr id="9" name="Rectangle: Rounded Corners 8">
              <a:extLst>
                <a:ext uri="{FF2B5EF4-FFF2-40B4-BE49-F238E27FC236}">
                  <a16:creationId xmlns:a16="http://schemas.microsoft.com/office/drawing/2014/main" id="{20E5CD95-987A-91A6-FCAB-40BD670F8C03}"/>
                </a:ext>
              </a:extLst>
            </p:cNvPr>
            <p:cNvSpPr/>
            <p:nvPr/>
          </p:nvSpPr>
          <p:spPr>
            <a:xfrm rot="16200000">
              <a:off x="7404067" y="3165420"/>
              <a:ext cx="334500" cy="196149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23" name="object 41">
              <a:extLst>
                <a:ext uri="{FF2B5EF4-FFF2-40B4-BE49-F238E27FC236}">
                  <a16:creationId xmlns:a16="http://schemas.microsoft.com/office/drawing/2014/main" id="{DB83B905-0D25-532E-59E2-B89667B2BB26}"/>
                </a:ext>
              </a:extLst>
            </p:cNvPr>
            <p:cNvSpPr txBox="1">
              <a:spLocks/>
            </p:cNvSpPr>
            <p:nvPr/>
          </p:nvSpPr>
          <p:spPr>
            <a:xfrm>
              <a:off x="6698451" y="3729459"/>
              <a:ext cx="1745733" cy="588841"/>
            </a:xfrm>
            <a:prstGeom prst="roundRect">
              <a:avLst/>
            </a:prstGeom>
            <a:noFill/>
          </p:spPr>
          <p:txBody>
            <a:bodyPr vert="horz" wrap="square" lIns="0" tIns="8086" rIns="0" bIns="0" rtlCol="0" anchor="t">
              <a:noAutofit/>
            </a:bodyPr>
            <a:lstStyle/>
            <a:p>
              <a:pPr marL="7701" algn="ctr">
                <a:spcBef>
                  <a:spcPts val="64"/>
                </a:spcBef>
              </a:pPr>
              <a:r>
                <a:rPr lang="pt-BR" sz="1200" dirty="0" err="1">
                  <a:solidFill>
                    <a:schemeClr val="bg1"/>
                  </a:solidFill>
                  <a:latin typeface="Arial"/>
                  <a:cs typeface="Arial"/>
                </a:rPr>
                <a:t>Iguatama</a:t>
              </a:r>
              <a:r>
                <a:rPr lang="pt-BR" sz="1200" dirty="0">
                  <a:solidFill>
                    <a:schemeClr val="bg1"/>
                  </a:solidFill>
                  <a:latin typeface="Arial"/>
                  <a:cs typeface="Arial"/>
                </a:rPr>
                <a:t> 1A, MG</a:t>
              </a:r>
            </a:p>
            <a:p>
              <a:pPr marL="7701" algn="ctr">
                <a:spcBef>
                  <a:spcPts val="64"/>
                </a:spcBef>
              </a:pPr>
              <a:r>
                <a:rPr lang="pt-BR" sz="2000" b="1" dirty="0">
                  <a:solidFill>
                    <a:schemeClr val="bg1"/>
                  </a:solidFill>
                  <a:latin typeface="Arial"/>
                  <a:cs typeface="Arial"/>
                </a:rPr>
                <a:t>3,47MWp</a:t>
              </a:r>
            </a:p>
          </p:txBody>
        </p:sp>
      </p:grpSp>
      <p:grpSp>
        <p:nvGrpSpPr>
          <p:cNvPr id="27" name="Group 26">
            <a:extLst>
              <a:ext uri="{FF2B5EF4-FFF2-40B4-BE49-F238E27FC236}">
                <a16:creationId xmlns:a16="http://schemas.microsoft.com/office/drawing/2014/main" id="{1C7A386A-C84F-FCBA-89FE-6348BE93ECCE}"/>
              </a:ext>
            </a:extLst>
          </p:cNvPr>
          <p:cNvGrpSpPr/>
          <p:nvPr/>
        </p:nvGrpSpPr>
        <p:grpSpPr>
          <a:xfrm>
            <a:off x="7171211" y="3729459"/>
            <a:ext cx="2442761" cy="588841"/>
            <a:chOff x="9410688" y="3729459"/>
            <a:chExt cx="2442761" cy="588841"/>
          </a:xfrm>
        </p:grpSpPr>
        <p:sp>
          <p:nvSpPr>
            <p:cNvPr id="10" name="Rectangle: Rounded Corners 9">
              <a:extLst>
                <a:ext uri="{FF2B5EF4-FFF2-40B4-BE49-F238E27FC236}">
                  <a16:creationId xmlns:a16="http://schemas.microsoft.com/office/drawing/2014/main" id="{6A029904-E3FB-2DA9-CCB8-74C084970C4C}"/>
                </a:ext>
              </a:extLst>
            </p:cNvPr>
            <p:cNvSpPr/>
            <p:nvPr/>
          </p:nvSpPr>
          <p:spPr>
            <a:xfrm rot="16200000">
              <a:off x="10454413" y="3165420"/>
              <a:ext cx="334500" cy="196149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24" name="object 42">
              <a:extLst>
                <a:ext uri="{FF2B5EF4-FFF2-40B4-BE49-F238E27FC236}">
                  <a16:creationId xmlns:a16="http://schemas.microsoft.com/office/drawing/2014/main" id="{32823AA9-3767-5EC9-1C40-1FC19F5490AF}"/>
                </a:ext>
              </a:extLst>
            </p:cNvPr>
            <p:cNvSpPr txBox="1">
              <a:spLocks/>
            </p:cNvSpPr>
            <p:nvPr/>
          </p:nvSpPr>
          <p:spPr>
            <a:xfrm>
              <a:off x="9410688" y="3729459"/>
              <a:ext cx="2442761" cy="588841"/>
            </a:xfrm>
            <a:prstGeom prst="roundRect">
              <a:avLst/>
            </a:prstGeom>
            <a:noFill/>
          </p:spPr>
          <p:txBody>
            <a:bodyPr vert="horz" wrap="square" lIns="0" tIns="8086" rIns="0" bIns="0" rtlCol="0" anchor="t">
              <a:noAutofit/>
            </a:bodyPr>
            <a:lstStyle/>
            <a:p>
              <a:pPr marL="7701" algn="ctr">
                <a:spcBef>
                  <a:spcPts val="64"/>
                </a:spcBef>
              </a:pPr>
              <a:r>
                <a:rPr lang="pt-BR" sz="1200" dirty="0">
                  <a:solidFill>
                    <a:schemeClr val="bg1"/>
                  </a:solidFill>
                  <a:latin typeface="Arial"/>
                  <a:cs typeface="Arial"/>
                </a:rPr>
                <a:t>Itatiaiuçu 1A e 1B, MG</a:t>
              </a:r>
            </a:p>
            <a:p>
              <a:pPr marL="7701" algn="ctr">
                <a:spcBef>
                  <a:spcPts val="64"/>
                </a:spcBef>
              </a:pPr>
              <a:r>
                <a:rPr lang="pt-BR" sz="2000" b="1" dirty="0">
                  <a:solidFill>
                    <a:schemeClr val="bg1"/>
                  </a:solidFill>
                  <a:latin typeface="Arial"/>
                  <a:cs typeface="Arial"/>
                </a:rPr>
                <a:t>7,13MWp</a:t>
              </a:r>
            </a:p>
          </p:txBody>
        </p:sp>
      </p:grpSp>
      <p:grpSp>
        <p:nvGrpSpPr>
          <p:cNvPr id="26" name="Group 25">
            <a:extLst>
              <a:ext uri="{FF2B5EF4-FFF2-40B4-BE49-F238E27FC236}">
                <a16:creationId xmlns:a16="http://schemas.microsoft.com/office/drawing/2014/main" id="{672C861F-AA78-C0CA-CF9D-8FED440B9E66}"/>
              </a:ext>
            </a:extLst>
          </p:cNvPr>
          <p:cNvGrpSpPr/>
          <p:nvPr/>
        </p:nvGrpSpPr>
        <p:grpSpPr>
          <a:xfrm>
            <a:off x="9390036" y="3729459"/>
            <a:ext cx="2555928" cy="588841"/>
            <a:chOff x="12305481" y="3729459"/>
            <a:chExt cx="2555928" cy="588841"/>
          </a:xfrm>
        </p:grpSpPr>
        <p:sp>
          <p:nvSpPr>
            <p:cNvPr id="11" name="Rectangle: Rounded Corners 10">
              <a:extLst>
                <a:ext uri="{FF2B5EF4-FFF2-40B4-BE49-F238E27FC236}">
                  <a16:creationId xmlns:a16="http://schemas.microsoft.com/office/drawing/2014/main" id="{E2FA7C43-9F24-CF41-7B65-EDE3BBEB72CF}"/>
                </a:ext>
              </a:extLst>
            </p:cNvPr>
            <p:cNvSpPr/>
            <p:nvPr/>
          </p:nvSpPr>
          <p:spPr>
            <a:xfrm rot="16200000">
              <a:off x="13416195" y="3165420"/>
              <a:ext cx="334500" cy="196149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dirty="0">
                <a:solidFill>
                  <a:schemeClr val="bg1"/>
                </a:solidFill>
                <a:latin typeface="+mj-lt"/>
              </a:endParaRPr>
            </a:p>
          </p:txBody>
        </p:sp>
        <p:sp>
          <p:nvSpPr>
            <p:cNvPr id="14" name="object 41">
              <a:extLst>
                <a:ext uri="{FF2B5EF4-FFF2-40B4-BE49-F238E27FC236}">
                  <a16:creationId xmlns:a16="http://schemas.microsoft.com/office/drawing/2014/main" id="{F983F672-5BB4-CE4F-DC65-CA868DD51995}"/>
                </a:ext>
              </a:extLst>
            </p:cNvPr>
            <p:cNvSpPr txBox="1">
              <a:spLocks/>
            </p:cNvSpPr>
            <p:nvPr/>
          </p:nvSpPr>
          <p:spPr>
            <a:xfrm>
              <a:off x="12305481" y="3729459"/>
              <a:ext cx="2555928" cy="588841"/>
            </a:xfrm>
            <a:prstGeom prst="roundRect">
              <a:avLst/>
            </a:prstGeom>
            <a:noFill/>
          </p:spPr>
          <p:txBody>
            <a:bodyPr vert="horz" wrap="square" lIns="0" tIns="8086" rIns="0" bIns="0" rtlCol="0" anchor="t">
              <a:noAutofit/>
            </a:bodyPr>
            <a:lstStyle/>
            <a:p>
              <a:pPr marL="7701" algn="ctr">
                <a:spcBef>
                  <a:spcPts val="64"/>
                </a:spcBef>
              </a:pPr>
              <a:r>
                <a:rPr lang="pt-BR" sz="1200" dirty="0">
                  <a:solidFill>
                    <a:schemeClr val="bg1"/>
                  </a:solidFill>
                  <a:latin typeface="Arial"/>
                  <a:cs typeface="Arial"/>
                </a:rPr>
                <a:t>São Gonçalo 1A e 1B, MG</a:t>
              </a:r>
            </a:p>
            <a:p>
              <a:pPr marL="7701" algn="ctr">
                <a:spcBef>
                  <a:spcPts val="64"/>
                </a:spcBef>
              </a:pPr>
              <a:r>
                <a:rPr lang="pt-BR" sz="2000" b="1" dirty="0">
                  <a:solidFill>
                    <a:schemeClr val="bg1"/>
                  </a:solidFill>
                  <a:latin typeface="Arial"/>
                  <a:cs typeface="Arial"/>
                </a:rPr>
                <a:t>6,94MWp</a:t>
              </a:r>
            </a:p>
          </p:txBody>
        </p:sp>
      </p:grpSp>
      <p:grpSp>
        <p:nvGrpSpPr>
          <p:cNvPr id="7" name="Group 6">
            <a:extLst>
              <a:ext uri="{FF2B5EF4-FFF2-40B4-BE49-F238E27FC236}">
                <a16:creationId xmlns:a16="http://schemas.microsoft.com/office/drawing/2014/main" id="{527CD712-7C62-A9DF-DA57-81C8B3D619A3}"/>
              </a:ext>
            </a:extLst>
          </p:cNvPr>
          <p:cNvGrpSpPr/>
          <p:nvPr/>
        </p:nvGrpSpPr>
        <p:grpSpPr>
          <a:xfrm>
            <a:off x="6346987" y="1549108"/>
            <a:ext cx="3304007" cy="642195"/>
            <a:chOff x="2821104" y="1549108"/>
            <a:chExt cx="3304007" cy="642195"/>
          </a:xfrm>
        </p:grpSpPr>
        <p:sp>
          <p:nvSpPr>
            <p:cNvPr id="15" name="Rectangle: Rounded Corners 14">
              <a:extLst>
                <a:ext uri="{FF2B5EF4-FFF2-40B4-BE49-F238E27FC236}">
                  <a16:creationId xmlns:a16="http://schemas.microsoft.com/office/drawing/2014/main" id="{6B2134F9-BDB0-A222-D46E-A74DCA267147}"/>
                </a:ext>
              </a:extLst>
            </p:cNvPr>
            <p:cNvSpPr/>
            <p:nvPr/>
          </p:nvSpPr>
          <p:spPr>
            <a:xfrm rot="16200000">
              <a:off x="4152010" y="218202"/>
              <a:ext cx="642195" cy="330400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9" name="TextBox 28">
              <a:extLst>
                <a:ext uri="{FF2B5EF4-FFF2-40B4-BE49-F238E27FC236}">
                  <a16:creationId xmlns:a16="http://schemas.microsoft.com/office/drawing/2014/main" id="{29ACD654-074C-0B3E-5D42-9FD7B9D3E192}"/>
                </a:ext>
              </a:extLst>
            </p:cNvPr>
            <p:cNvSpPr txBox="1">
              <a:spLocks/>
            </p:cNvSpPr>
            <p:nvPr/>
          </p:nvSpPr>
          <p:spPr>
            <a:xfrm>
              <a:off x="3450022" y="1639373"/>
              <a:ext cx="2046171" cy="461665"/>
            </a:xfrm>
            <a:prstGeom prst="rect">
              <a:avLst/>
            </a:prstGeom>
            <a:noFill/>
          </p:spPr>
          <p:txBody>
            <a:bodyPr wrap="square">
              <a:spAutoFit/>
            </a:bodyPr>
            <a:lstStyle/>
            <a:p>
              <a:pPr marL="7702" algn="ctr">
                <a:spcBef>
                  <a:spcPts val="904"/>
                </a:spcBef>
                <a:buClr>
                  <a:schemeClr val="accent1"/>
                </a:buClr>
                <a:tabLst>
                  <a:tab pos="215251" algn="l"/>
                </a:tabLst>
              </a:pPr>
              <a:r>
                <a:rPr lang="pt-BR" sz="1200" b="1" dirty="0">
                  <a:solidFill>
                    <a:schemeClr val="bg1"/>
                  </a:solidFill>
                  <a:latin typeface="Arial"/>
                  <a:cs typeface="Arial"/>
                </a:rPr>
                <a:t>~20 anos de prazo remanescente</a:t>
              </a:r>
              <a:endParaRPr lang="pt-BR" sz="1200" dirty="0">
                <a:solidFill>
                  <a:schemeClr val="bg1"/>
                </a:solidFill>
                <a:latin typeface="Arial"/>
                <a:cs typeface="Arial"/>
              </a:endParaRPr>
            </a:p>
          </p:txBody>
        </p:sp>
      </p:grpSp>
      <p:sp>
        <p:nvSpPr>
          <p:cNvPr id="31" name="Text Placeholder 9">
            <a:extLst>
              <a:ext uri="{FF2B5EF4-FFF2-40B4-BE49-F238E27FC236}">
                <a16:creationId xmlns:a16="http://schemas.microsoft.com/office/drawing/2014/main" id="{1175E83F-353E-E1B0-56AE-886DDF6429E3}"/>
              </a:ext>
            </a:extLst>
          </p:cNvPr>
          <p:cNvSpPr txBox="1">
            <a:spLocks/>
          </p:cNvSpPr>
          <p:nvPr/>
        </p:nvSpPr>
        <p:spPr>
          <a:xfrm>
            <a:off x="379413" y="6040538"/>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a:t>
            </a:r>
          </a:p>
          <a:p>
            <a:r>
              <a:rPr lang="pt-BR" dirty="0"/>
              <a:t>Nota: (1) Considera todos os ativos operacionais inclusos no perímetro do FIP-IE</a:t>
            </a:r>
          </a:p>
          <a:p>
            <a:r>
              <a:rPr lang="pt-BR" dirty="0"/>
              <a:t>Nota (2) </a:t>
            </a:r>
            <a:r>
              <a:rPr lang="pt-BR" dirty="0">
                <a:solidFill>
                  <a:schemeClr val="tx1"/>
                </a:solidFill>
              </a:rPr>
              <a:t>Para mais informações, observar a seção “Destinação de Recursos” do Prospecto Definitivo, constante das páginas </a:t>
            </a:r>
            <a:r>
              <a:rPr lang="pt-BR" dirty="0">
                <a:solidFill>
                  <a:schemeClr val="tx1"/>
                </a:solidFill>
                <a:highlight>
                  <a:srgbClr val="FFFF00"/>
                </a:highlight>
              </a:rPr>
              <a:t>[=]</a:t>
            </a:r>
            <a:r>
              <a:rPr lang="pt-BR" dirty="0">
                <a:solidFill>
                  <a:schemeClr val="tx1"/>
                </a:solidFill>
              </a:rPr>
              <a:t> a </a:t>
            </a:r>
            <a:r>
              <a:rPr lang="pt-BR" dirty="0">
                <a:solidFill>
                  <a:schemeClr val="tx1"/>
                </a:solidFill>
                <a:highlight>
                  <a:srgbClr val="FFFF00"/>
                </a:highlight>
              </a:rPr>
              <a:t>[=]</a:t>
            </a:r>
            <a:r>
              <a:rPr lang="pt-BR" dirty="0">
                <a:solidFill>
                  <a:schemeClr val="tx1"/>
                </a:solidFill>
              </a:rPr>
              <a:t> do Prospecto. </a:t>
            </a:r>
            <a:endParaRPr lang="pt-BR" dirty="0"/>
          </a:p>
          <a:p>
            <a:endParaRPr lang="pt-BR" dirty="0"/>
          </a:p>
        </p:txBody>
      </p:sp>
    </p:spTree>
    <p:extLst>
      <p:ext uri="{BB962C8B-B14F-4D97-AF65-F5344CB8AC3E}">
        <p14:creationId xmlns:p14="http://schemas.microsoft.com/office/powerpoint/2010/main" val="285407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5">
            <a:extLst>
              <a:ext uri="{FF2B5EF4-FFF2-40B4-BE49-F238E27FC236}">
                <a16:creationId xmlns:a16="http://schemas.microsoft.com/office/drawing/2014/main" id="{808F5BD1-EDE4-54F9-9DED-D1954AA53BE9}"/>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3" name="Text Placeholder 2">
            <a:extLst>
              <a:ext uri="{FF2B5EF4-FFF2-40B4-BE49-F238E27FC236}">
                <a16:creationId xmlns:a16="http://schemas.microsoft.com/office/drawing/2014/main" id="{F90B60AC-2330-33B1-CB12-D666DA9F4692}"/>
              </a:ext>
            </a:extLst>
          </p:cNvPr>
          <p:cNvSpPr>
            <a:spLocks noGrp="1"/>
          </p:cNvSpPr>
          <p:nvPr>
            <p:ph type="body" sz="quarter" idx="100"/>
          </p:nvPr>
        </p:nvSpPr>
        <p:spPr>
          <a:xfrm>
            <a:off x="391774" y="732751"/>
            <a:ext cx="11421136" cy="184666"/>
          </a:xfrm>
        </p:spPr>
        <p:txBody>
          <a:bodyPr/>
          <a:lstStyle/>
          <a:p>
            <a:r>
              <a:rPr lang="pt-BR" dirty="0"/>
              <a:t>O negócio de distribuição de energia da Sol Copérnico oferece a combinação perfeita para seus clientes: (i) fornecimento de energia com (</a:t>
            </a:r>
            <a:r>
              <a:rPr lang="pt-BR" dirty="0" err="1"/>
              <a:t>ii</a:t>
            </a:r>
            <a:r>
              <a:rPr lang="pt-BR" dirty="0"/>
              <a:t>) preços competitivos</a:t>
            </a:r>
          </a:p>
        </p:txBody>
      </p:sp>
      <p:sp>
        <p:nvSpPr>
          <p:cNvPr id="6" name="Retângulo: Cantos Arredondados 4">
            <a:extLst>
              <a:ext uri="{FF2B5EF4-FFF2-40B4-BE49-F238E27FC236}">
                <a16:creationId xmlns:a16="http://schemas.microsoft.com/office/drawing/2014/main" id="{39817DFC-0DB5-8D74-3F66-14361E648806}"/>
              </a:ext>
            </a:extLst>
          </p:cNvPr>
          <p:cNvSpPr/>
          <p:nvPr/>
        </p:nvSpPr>
        <p:spPr>
          <a:xfrm>
            <a:off x="6638147" y="1944892"/>
            <a:ext cx="1705021" cy="619386"/>
          </a:xfrm>
          <a:prstGeom prst="roundRect">
            <a:avLst>
              <a:gd name="adj" fmla="val 8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39D1E"/>
                </a:solidFill>
                <a:latin typeface="+mj-lt"/>
              </a:rPr>
              <a:t>849 kWh</a:t>
            </a:r>
          </a:p>
          <a:p>
            <a:pPr algn="ctr"/>
            <a:r>
              <a:rPr lang="pt-BR" sz="1000" dirty="0">
                <a:solidFill>
                  <a:schemeClr val="tx1"/>
                </a:solidFill>
                <a:latin typeface="+mj-lt"/>
              </a:rPr>
              <a:t>Compensação Média</a:t>
            </a:r>
          </a:p>
        </p:txBody>
      </p:sp>
      <p:sp>
        <p:nvSpPr>
          <p:cNvPr id="7" name="Retângulo: Cantos Arredondados 5">
            <a:extLst>
              <a:ext uri="{FF2B5EF4-FFF2-40B4-BE49-F238E27FC236}">
                <a16:creationId xmlns:a16="http://schemas.microsoft.com/office/drawing/2014/main" id="{BED7AF18-75EA-707E-A505-8194710EC0A8}"/>
              </a:ext>
            </a:extLst>
          </p:cNvPr>
          <p:cNvSpPr/>
          <p:nvPr/>
        </p:nvSpPr>
        <p:spPr>
          <a:xfrm>
            <a:off x="9740671" y="1944892"/>
            <a:ext cx="1705021" cy="619386"/>
          </a:xfrm>
          <a:prstGeom prst="roundRect">
            <a:avLst>
              <a:gd name="adj" fmla="val 8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39D1E"/>
                </a:solidFill>
                <a:latin typeface="+mj-lt"/>
              </a:rPr>
              <a:t>323 kWh</a:t>
            </a:r>
          </a:p>
          <a:p>
            <a:pPr algn="ctr"/>
            <a:r>
              <a:rPr lang="pt-BR" sz="1000" dirty="0">
                <a:solidFill>
                  <a:schemeClr val="tx1"/>
                </a:solidFill>
                <a:latin typeface="+mj-lt"/>
              </a:rPr>
              <a:t>Compensação Mediana</a:t>
            </a:r>
          </a:p>
        </p:txBody>
      </p:sp>
      <p:sp>
        <p:nvSpPr>
          <p:cNvPr id="8" name="Retângulo: Cantos Arredondados 6">
            <a:extLst>
              <a:ext uri="{FF2B5EF4-FFF2-40B4-BE49-F238E27FC236}">
                <a16:creationId xmlns:a16="http://schemas.microsoft.com/office/drawing/2014/main" id="{30906027-B844-E144-3631-87569AC473E5}"/>
              </a:ext>
            </a:extLst>
          </p:cNvPr>
          <p:cNvSpPr/>
          <p:nvPr/>
        </p:nvSpPr>
        <p:spPr>
          <a:xfrm>
            <a:off x="6638147" y="3180879"/>
            <a:ext cx="1705021" cy="619386"/>
          </a:xfrm>
          <a:prstGeom prst="roundRect">
            <a:avLst>
              <a:gd name="adj" fmla="val 8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39D1E"/>
                </a:solidFill>
                <a:latin typeface="+mj-lt"/>
              </a:rPr>
              <a:t>R$ 626</a:t>
            </a:r>
          </a:p>
          <a:p>
            <a:pPr algn="ctr"/>
            <a:r>
              <a:rPr lang="pt-BR" sz="1000" dirty="0">
                <a:solidFill>
                  <a:schemeClr val="tx1"/>
                </a:solidFill>
                <a:latin typeface="+mj-lt"/>
              </a:rPr>
              <a:t>Fatura Média Mensal</a:t>
            </a:r>
          </a:p>
        </p:txBody>
      </p:sp>
      <p:sp>
        <p:nvSpPr>
          <p:cNvPr id="9" name="Retângulo: Cantos Arredondados 7">
            <a:extLst>
              <a:ext uri="{FF2B5EF4-FFF2-40B4-BE49-F238E27FC236}">
                <a16:creationId xmlns:a16="http://schemas.microsoft.com/office/drawing/2014/main" id="{67758526-505D-228C-BF5B-992948D6DF2E}"/>
              </a:ext>
            </a:extLst>
          </p:cNvPr>
          <p:cNvSpPr/>
          <p:nvPr/>
        </p:nvSpPr>
        <p:spPr>
          <a:xfrm>
            <a:off x="9740671" y="3202916"/>
            <a:ext cx="1705021" cy="619386"/>
          </a:xfrm>
          <a:prstGeom prst="roundRect">
            <a:avLst>
              <a:gd name="adj" fmla="val 833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39D1E"/>
                </a:solidFill>
                <a:latin typeface="+mj-lt"/>
              </a:rPr>
              <a:t>16,80%</a:t>
            </a:r>
          </a:p>
          <a:p>
            <a:pPr algn="ctr"/>
            <a:r>
              <a:rPr lang="pt-BR" sz="1000" dirty="0">
                <a:solidFill>
                  <a:schemeClr val="tx1"/>
                </a:solidFill>
                <a:latin typeface="+mj-lt"/>
              </a:rPr>
              <a:t>Desconto Médio</a:t>
            </a:r>
          </a:p>
        </p:txBody>
      </p:sp>
      <p:graphicFrame>
        <p:nvGraphicFramePr>
          <p:cNvPr id="21" name="Gráfico 20">
            <a:extLst>
              <a:ext uri="{FF2B5EF4-FFF2-40B4-BE49-F238E27FC236}">
                <a16:creationId xmlns:a16="http://schemas.microsoft.com/office/drawing/2014/main" id="{FE388D3E-9C86-0727-5624-506052CCFB27}"/>
              </a:ext>
            </a:extLst>
          </p:cNvPr>
          <p:cNvGraphicFramePr>
            <a:graphicFrameLocks/>
          </p:cNvGraphicFramePr>
          <p:nvPr>
            <p:extLst>
              <p:ext uri="{D42A27DB-BD31-4B8C-83A1-F6EECF244321}">
                <p14:modId xmlns:p14="http://schemas.microsoft.com/office/powerpoint/2010/main" val="4196177656"/>
              </p:ext>
            </p:extLst>
          </p:nvPr>
        </p:nvGraphicFramePr>
        <p:xfrm>
          <a:off x="5793427" y="4302685"/>
          <a:ext cx="6019483" cy="1642109"/>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
            <a:extLst>
              <a:ext uri="{FF2B5EF4-FFF2-40B4-BE49-F238E27FC236}">
                <a16:creationId xmlns:a16="http://schemas.microsoft.com/office/drawing/2014/main" id="{27872F57-AF7A-BA07-A000-13748363776D}"/>
              </a:ext>
            </a:extLst>
          </p:cNvPr>
          <p:cNvSpPr txBox="1">
            <a:spLocks/>
          </p:cNvSpPr>
          <p:nvPr/>
        </p:nvSpPr>
        <p:spPr>
          <a:xfrm>
            <a:off x="391774" y="1340149"/>
            <a:ext cx="4776260" cy="215444"/>
          </a:xfrm>
          <a:prstGeom prst="rect">
            <a:avLst/>
          </a:prstGeom>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1100" b="1">
                <a:solidFill>
                  <a:schemeClr val="accent1"/>
                </a:solidFill>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pt-BR" sz="1400" dirty="0"/>
              <a:t>Visão Geral da Distribuição de Energia</a:t>
            </a:r>
          </a:p>
        </p:txBody>
      </p:sp>
      <p:grpSp>
        <p:nvGrpSpPr>
          <p:cNvPr id="36" name="Group 35">
            <a:extLst>
              <a:ext uri="{FF2B5EF4-FFF2-40B4-BE49-F238E27FC236}">
                <a16:creationId xmlns:a16="http://schemas.microsoft.com/office/drawing/2014/main" id="{9D43366B-DEB4-8B72-D86C-99D6B4645C61}"/>
              </a:ext>
            </a:extLst>
          </p:cNvPr>
          <p:cNvGrpSpPr/>
          <p:nvPr/>
        </p:nvGrpSpPr>
        <p:grpSpPr>
          <a:xfrm>
            <a:off x="6096000" y="4105776"/>
            <a:ext cx="2984626" cy="311522"/>
            <a:chOff x="-3590009" y="1340149"/>
            <a:chExt cx="3590009" cy="311522"/>
          </a:xfrm>
        </p:grpSpPr>
        <p:sp>
          <p:nvSpPr>
            <p:cNvPr id="37" name="Text Placeholder 1">
              <a:extLst>
                <a:ext uri="{FF2B5EF4-FFF2-40B4-BE49-F238E27FC236}">
                  <a16:creationId xmlns:a16="http://schemas.microsoft.com/office/drawing/2014/main" id="{AEEEDB9D-3032-96DA-9F9D-DD2751B3AB19}"/>
                </a:ext>
              </a:extLst>
            </p:cNvPr>
            <p:cNvSpPr txBox="1">
              <a:spLocks/>
            </p:cNvSpPr>
            <p:nvPr/>
          </p:nvSpPr>
          <p:spPr>
            <a:xfrm>
              <a:off x="-3590009" y="1340149"/>
              <a:ext cx="3590009" cy="215444"/>
            </a:xfrm>
            <a:prstGeom prst="rect">
              <a:avLst/>
            </a:prstGeom>
            <a:ln>
              <a:noFill/>
            </a:ln>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1100" b="1">
                  <a:solidFill>
                    <a:schemeClr val="accent1"/>
                  </a:solidFill>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pt-BR" sz="1400" dirty="0"/>
                <a:t>Unidades de Consumo Faturadas</a:t>
              </a:r>
            </a:p>
          </p:txBody>
        </p:sp>
        <p:sp>
          <p:nvSpPr>
            <p:cNvPr id="38" name="Text Placeholder 2">
              <a:extLst>
                <a:ext uri="{FF2B5EF4-FFF2-40B4-BE49-F238E27FC236}">
                  <a16:creationId xmlns:a16="http://schemas.microsoft.com/office/drawing/2014/main" id="{699F79B8-30AA-EE40-E4BC-0ECF9A731536}"/>
                </a:ext>
              </a:extLst>
            </p:cNvPr>
            <p:cNvSpPr txBox="1">
              <a:spLocks/>
            </p:cNvSpPr>
            <p:nvPr/>
          </p:nvSpPr>
          <p:spPr>
            <a:xfrm>
              <a:off x="-3590009" y="1528560"/>
              <a:ext cx="3590009" cy="123111"/>
            </a:xfrm>
            <a:prstGeom prst="rect">
              <a:avLst/>
            </a:prstGeom>
            <a:ln>
              <a:noFill/>
            </a:ln>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800">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endParaRPr lang="pt-BR" dirty="0">
                <a:highlight>
                  <a:srgbClr val="FFFF00"/>
                </a:highlight>
              </a:endParaRPr>
            </a:p>
          </p:txBody>
        </p:sp>
      </p:grpSp>
      <p:sp>
        <p:nvSpPr>
          <p:cNvPr id="40" name="Text Placeholder 1">
            <a:extLst>
              <a:ext uri="{FF2B5EF4-FFF2-40B4-BE49-F238E27FC236}">
                <a16:creationId xmlns:a16="http://schemas.microsoft.com/office/drawing/2014/main" id="{9C6F0D5B-3EA2-F4BF-9105-CF8923463D4E}"/>
              </a:ext>
            </a:extLst>
          </p:cNvPr>
          <p:cNvSpPr txBox="1">
            <a:spLocks/>
          </p:cNvSpPr>
          <p:nvPr/>
        </p:nvSpPr>
        <p:spPr>
          <a:xfrm>
            <a:off x="6089978" y="1340149"/>
            <a:ext cx="2378429" cy="215444"/>
          </a:xfrm>
          <a:prstGeom prst="rect">
            <a:avLst/>
          </a:prstGeom>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1100" b="1">
                <a:solidFill>
                  <a:schemeClr val="accent1"/>
                </a:solidFill>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pt-BR" sz="1400" dirty="0"/>
              <a:t>Principais Números</a:t>
            </a:r>
          </a:p>
        </p:txBody>
      </p:sp>
      <p:sp>
        <p:nvSpPr>
          <p:cNvPr id="41" name="Text Placeholder 2">
            <a:extLst>
              <a:ext uri="{FF2B5EF4-FFF2-40B4-BE49-F238E27FC236}">
                <a16:creationId xmlns:a16="http://schemas.microsoft.com/office/drawing/2014/main" id="{E8963127-4EBE-8BC4-CE59-F4C039499622}"/>
              </a:ext>
            </a:extLst>
          </p:cNvPr>
          <p:cNvSpPr txBox="1">
            <a:spLocks/>
          </p:cNvSpPr>
          <p:nvPr/>
        </p:nvSpPr>
        <p:spPr>
          <a:xfrm>
            <a:off x="6089978" y="1528560"/>
            <a:ext cx="2378429" cy="123111"/>
          </a:xfrm>
          <a:prstGeom prst="rect">
            <a:avLst/>
          </a:prstGeom>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800">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endParaRPr lang="pt-BR" dirty="0">
              <a:highlight>
                <a:srgbClr val="FFFF00"/>
              </a:highlight>
            </a:endParaRPr>
          </a:p>
        </p:txBody>
      </p:sp>
      <p:pic>
        <p:nvPicPr>
          <p:cNvPr id="60" name="Graphic 59">
            <a:extLst>
              <a:ext uri="{FF2B5EF4-FFF2-40B4-BE49-F238E27FC236}">
                <a16:creationId xmlns:a16="http://schemas.microsoft.com/office/drawing/2014/main" id="{9965C269-553D-4DF6-3BD7-745C4E34554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017887" y="1986433"/>
            <a:ext cx="573840" cy="536304"/>
          </a:xfrm>
          <a:prstGeom prst="rect">
            <a:avLst/>
          </a:prstGeom>
        </p:spPr>
      </p:pic>
      <p:pic>
        <p:nvPicPr>
          <p:cNvPr id="61" name="Graphic 60">
            <a:extLst>
              <a:ext uri="{FF2B5EF4-FFF2-40B4-BE49-F238E27FC236}">
                <a16:creationId xmlns:a16="http://schemas.microsoft.com/office/drawing/2014/main" id="{7CC7D779-B7FE-DE05-2A87-E026CBB266E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006173" y="1986433"/>
            <a:ext cx="573840" cy="536304"/>
          </a:xfrm>
          <a:prstGeom prst="rect">
            <a:avLst/>
          </a:prstGeom>
        </p:spPr>
      </p:pic>
      <p:pic>
        <p:nvPicPr>
          <p:cNvPr id="62" name="Graphic 61" descr="Document outline">
            <a:extLst>
              <a:ext uri="{FF2B5EF4-FFF2-40B4-BE49-F238E27FC236}">
                <a16:creationId xmlns:a16="http://schemas.microsoft.com/office/drawing/2014/main" id="{8B293213-980C-E75D-25E5-A8DFB21EA7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9188" y="3224953"/>
            <a:ext cx="595358" cy="595358"/>
          </a:xfrm>
          <a:prstGeom prst="rect">
            <a:avLst/>
          </a:prstGeom>
        </p:spPr>
      </p:pic>
      <p:sp>
        <p:nvSpPr>
          <p:cNvPr id="63" name="Freeform: Shape 62">
            <a:extLst>
              <a:ext uri="{FF2B5EF4-FFF2-40B4-BE49-F238E27FC236}">
                <a16:creationId xmlns:a16="http://schemas.microsoft.com/office/drawing/2014/main" id="{AAB92154-BCAE-1E3F-A27C-E6ACC4A529BC}"/>
              </a:ext>
            </a:extLst>
          </p:cNvPr>
          <p:cNvSpPr/>
          <p:nvPr/>
        </p:nvSpPr>
        <p:spPr>
          <a:xfrm>
            <a:off x="9158980" y="3222962"/>
            <a:ext cx="497828" cy="484842"/>
          </a:xfrm>
          <a:custGeom>
            <a:avLst/>
            <a:gdLst>
              <a:gd name="connsiteX0" fmla="*/ 276806 w 857472"/>
              <a:gd name="connsiteY0" fmla="*/ 246850 h 835104"/>
              <a:gd name="connsiteX1" fmla="*/ 286855 w 857472"/>
              <a:gd name="connsiteY1" fmla="*/ 236839 h 835104"/>
              <a:gd name="connsiteX2" fmla="*/ 286855 w 857472"/>
              <a:gd name="connsiteY2" fmla="*/ 236830 h 835104"/>
              <a:gd name="connsiteX3" fmla="*/ 286855 w 857472"/>
              <a:gd name="connsiteY3" fmla="*/ 97355 h 835104"/>
              <a:gd name="connsiteX4" fmla="*/ 334328 w 857472"/>
              <a:gd name="connsiteY4" fmla="*/ 97355 h 835104"/>
              <a:gd name="connsiteX5" fmla="*/ 334328 w 857472"/>
              <a:gd name="connsiteY5" fmla="*/ 236830 h 835104"/>
              <a:gd name="connsiteX6" fmla="*/ 344386 w 857472"/>
              <a:gd name="connsiteY6" fmla="*/ 246850 h 835104"/>
              <a:gd name="connsiteX7" fmla="*/ 379286 w 857472"/>
              <a:gd name="connsiteY7" fmla="*/ 246850 h 835104"/>
              <a:gd name="connsiteX8" fmla="*/ 310620 w 857472"/>
              <a:gd name="connsiteY8" fmla="*/ 334975 h 835104"/>
              <a:gd name="connsiteX9" fmla="*/ 241878 w 857472"/>
              <a:gd name="connsiteY9" fmla="*/ 246850 h 835104"/>
              <a:gd name="connsiteX10" fmla="*/ 212322 w 857472"/>
              <a:gd name="connsiteY10" fmla="*/ 232420 h 835104"/>
              <a:gd name="connsiteX11" fmla="*/ 213389 w 857472"/>
              <a:gd name="connsiteY11" fmla="*/ 243011 h 835104"/>
              <a:gd name="connsiteX12" fmla="*/ 302676 w 857472"/>
              <a:gd name="connsiteY12" fmla="*/ 357530 h 835104"/>
              <a:gd name="connsiteX13" fmla="*/ 316764 w 857472"/>
              <a:gd name="connsiteY13" fmla="*/ 359292 h 835104"/>
              <a:gd name="connsiteX14" fmla="*/ 318526 w 857472"/>
              <a:gd name="connsiteY14" fmla="*/ 357530 h 835104"/>
              <a:gd name="connsiteX15" fmla="*/ 407803 w 857472"/>
              <a:gd name="connsiteY15" fmla="*/ 243030 h 835104"/>
              <a:gd name="connsiteX16" fmla="*/ 406024 w 857472"/>
              <a:gd name="connsiteY16" fmla="*/ 228945 h 835104"/>
              <a:gd name="connsiteX17" fmla="*/ 399898 w 857472"/>
              <a:gd name="connsiteY17" fmla="*/ 226838 h 835104"/>
              <a:gd name="connsiteX18" fmla="*/ 354454 w 857472"/>
              <a:gd name="connsiteY18" fmla="*/ 226838 h 835104"/>
              <a:gd name="connsiteX19" fmla="*/ 354454 w 857472"/>
              <a:gd name="connsiteY19" fmla="*/ 87297 h 835104"/>
              <a:gd name="connsiteX20" fmla="*/ 344395 w 857472"/>
              <a:gd name="connsiteY20" fmla="*/ 77238 h 835104"/>
              <a:gd name="connsiteX21" fmla="*/ 276768 w 857472"/>
              <a:gd name="connsiteY21" fmla="*/ 77238 h 835104"/>
              <a:gd name="connsiteX22" fmla="*/ 266748 w 857472"/>
              <a:gd name="connsiteY22" fmla="*/ 87297 h 835104"/>
              <a:gd name="connsiteX23" fmla="*/ 266748 w 857472"/>
              <a:gd name="connsiteY23" fmla="*/ 226781 h 835104"/>
              <a:gd name="connsiteX24" fmla="*/ 221342 w 857472"/>
              <a:gd name="connsiteY24" fmla="*/ 226781 h 835104"/>
              <a:gd name="connsiteX25" fmla="*/ 212322 w 857472"/>
              <a:gd name="connsiteY25" fmla="*/ 232420 h 835104"/>
              <a:gd name="connsiteX26" fmla="*/ 154705 w 857472"/>
              <a:gd name="connsiteY26" fmla="*/ 103651 h 835104"/>
              <a:gd name="connsiteX27" fmla="*/ 223371 w 857472"/>
              <a:gd name="connsiteY27" fmla="*/ 191795 h 835104"/>
              <a:gd name="connsiteX28" fmla="*/ 188481 w 857472"/>
              <a:gd name="connsiteY28" fmla="*/ 191795 h 835104"/>
              <a:gd name="connsiteX29" fmla="*/ 178432 w 857472"/>
              <a:gd name="connsiteY29" fmla="*/ 201787 h 835104"/>
              <a:gd name="connsiteX30" fmla="*/ 178432 w 857472"/>
              <a:gd name="connsiteY30" fmla="*/ 201806 h 835104"/>
              <a:gd name="connsiteX31" fmla="*/ 178432 w 857472"/>
              <a:gd name="connsiteY31" fmla="*/ 341271 h 835104"/>
              <a:gd name="connsiteX32" fmla="*/ 130950 w 857472"/>
              <a:gd name="connsiteY32" fmla="*/ 341271 h 835104"/>
              <a:gd name="connsiteX33" fmla="*/ 130950 w 857472"/>
              <a:gd name="connsiteY33" fmla="*/ 201787 h 835104"/>
              <a:gd name="connsiteX34" fmla="*/ 120891 w 857472"/>
              <a:gd name="connsiteY34" fmla="*/ 191795 h 835104"/>
              <a:gd name="connsiteX35" fmla="*/ 85963 w 857472"/>
              <a:gd name="connsiteY35" fmla="*/ 191795 h 835104"/>
              <a:gd name="connsiteX36" fmla="*/ 154705 w 857472"/>
              <a:gd name="connsiteY36" fmla="*/ 103670 h 835104"/>
              <a:gd name="connsiteX37" fmla="*/ 65427 w 857472"/>
              <a:gd name="connsiteY37" fmla="*/ 211846 h 835104"/>
              <a:gd name="connsiteX38" fmla="*/ 110871 w 857472"/>
              <a:gd name="connsiteY38" fmla="*/ 211846 h 835104"/>
              <a:gd name="connsiteX39" fmla="*/ 110871 w 857472"/>
              <a:gd name="connsiteY39" fmla="*/ 351330 h 835104"/>
              <a:gd name="connsiteX40" fmla="*/ 120891 w 857472"/>
              <a:gd name="connsiteY40" fmla="*/ 361388 h 835104"/>
              <a:gd name="connsiteX41" fmla="*/ 188519 w 857472"/>
              <a:gd name="connsiteY41" fmla="*/ 361388 h 835104"/>
              <a:gd name="connsiteX42" fmla="*/ 198577 w 857472"/>
              <a:gd name="connsiteY42" fmla="*/ 351330 h 835104"/>
              <a:gd name="connsiteX43" fmla="*/ 198577 w 857472"/>
              <a:gd name="connsiteY43" fmla="*/ 211846 h 835104"/>
              <a:gd name="connsiteX44" fmla="*/ 243983 w 857472"/>
              <a:gd name="connsiteY44" fmla="*/ 211846 h 835104"/>
              <a:gd name="connsiteX45" fmla="*/ 254033 w 857472"/>
              <a:gd name="connsiteY45" fmla="*/ 201817 h 835104"/>
              <a:gd name="connsiteX46" fmla="*/ 251927 w 857472"/>
              <a:gd name="connsiteY46" fmla="*/ 195653 h 835104"/>
              <a:gd name="connsiteX47" fmla="*/ 162611 w 857472"/>
              <a:gd name="connsiteY47" fmla="*/ 81115 h 835104"/>
              <a:gd name="connsiteX48" fmla="*/ 148523 w 857472"/>
              <a:gd name="connsiteY48" fmla="*/ 79353 h 835104"/>
              <a:gd name="connsiteX49" fmla="*/ 146761 w 857472"/>
              <a:gd name="connsiteY49" fmla="*/ 81115 h 835104"/>
              <a:gd name="connsiteX50" fmla="*/ 57483 w 857472"/>
              <a:gd name="connsiteY50" fmla="*/ 195605 h 835104"/>
              <a:gd name="connsiteX51" fmla="*/ 59263 w 857472"/>
              <a:gd name="connsiteY51" fmla="*/ 209691 h 835104"/>
              <a:gd name="connsiteX52" fmla="*/ 65427 w 857472"/>
              <a:gd name="connsiteY52" fmla="*/ 211798 h 835104"/>
              <a:gd name="connsiteX53" fmla="*/ 660664 w 857472"/>
              <a:gd name="connsiteY53" fmla="*/ 557784 h 835104"/>
              <a:gd name="connsiteX54" fmla="*/ 627040 w 857472"/>
              <a:gd name="connsiteY54" fmla="*/ 589531 h 835104"/>
              <a:gd name="connsiteX55" fmla="*/ 627040 w 857472"/>
              <a:gd name="connsiteY55" fmla="*/ 526123 h 835104"/>
              <a:gd name="connsiteX56" fmla="*/ 660664 w 857472"/>
              <a:gd name="connsiteY56" fmla="*/ 557822 h 835104"/>
              <a:gd name="connsiteX57" fmla="*/ 573348 w 857472"/>
              <a:gd name="connsiteY57" fmla="*/ 472497 h 835104"/>
              <a:gd name="connsiteX58" fmla="*/ 606971 w 857472"/>
              <a:gd name="connsiteY58" fmla="*/ 440798 h 835104"/>
              <a:gd name="connsiteX59" fmla="*/ 606971 w 857472"/>
              <a:gd name="connsiteY59" fmla="*/ 504215 h 835104"/>
              <a:gd name="connsiteX60" fmla="*/ 573348 w 857472"/>
              <a:gd name="connsiteY60" fmla="*/ 472469 h 835104"/>
              <a:gd name="connsiteX61" fmla="*/ 660664 w 857472"/>
              <a:gd name="connsiteY61" fmla="*/ 472497 h 835104"/>
              <a:gd name="connsiteX62" fmla="*/ 670722 w 857472"/>
              <a:gd name="connsiteY62" fmla="*/ 482556 h 835104"/>
              <a:gd name="connsiteX63" fmla="*/ 680780 w 857472"/>
              <a:gd name="connsiteY63" fmla="*/ 472497 h 835104"/>
              <a:gd name="connsiteX64" fmla="*/ 627040 w 857472"/>
              <a:gd name="connsiteY64" fmla="*/ 420491 h 835104"/>
              <a:gd name="connsiteX65" fmla="*/ 627040 w 857472"/>
              <a:gd name="connsiteY65" fmla="*/ 411918 h 835104"/>
              <a:gd name="connsiteX66" fmla="*/ 617315 w 857472"/>
              <a:gd name="connsiteY66" fmla="*/ 401574 h 835104"/>
              <a:gd name="connsiteX67" fmla="*/ 606971 w 857472"/>
              <a:gd name="connsiteY67" fmla="*/ 411300 h 835104"/>
              <a:gd name="connsiteX68" fmla="*/ 606971 w 857472"/>
              <a:gd name="connsiteY68" fmla="*/ 411918 h 835104"/>
              <a:gd name="connsiteX69" fmla="*/ 606971 w 857472"/>
              <a:gd name="connsiteY69" fmla="*/ 420491 h 835104"/>
              <a:gd name="connsiteX70" fmla="*/ 553231 w 857472"/>
              <a:gd name="connsiteY70" fmla="*/ 472497 h 835104"/>
              <a:gd name="connsiteX71" fmla="*/ 606971 w 857472"/>
              <a:gd name="connsiteY71" fmla="*/ 524551 h 835104"/>
              <a:gd name="connsiteX72" fmla="*/ 606971 w 857472"/>
              <a:gd name="connsiteY72" fmla="*/ 589531 h 835104"/>
              <a:gd name="connsiteX73" fmla="*/ 573348 w 857472"/>
              <a:gd name="connsiteY73" fmla="*/ 557784 h 835104"/>
              <a:gd name="connsiteX74" fmla="*/ 563289 w 857472"/>
              <a:gd name="connsiteY74" fmla="*/ 547726 h 835104"/>
              <a:gd name="connsiteX75" fmla="*/ 553231 w 857472"/>
              <a:gd name="connsiteY75" fmla="*/ 557784 h 835104"/>
              <a:gd name="connsiteX76" fmla="*/ 606971 w 857472"/>
              <a:gd name="connsiteY76" fmla="*/ 609838 h 835104"/>
              <a:gd name="connsiteX77" fmla="*/ 606971 w 857472"/>
              <a:gd name="connsiteY77" fmla="*/ 618411 h 835104"/>
              <a:gd name="connsiteX78" fmla="*/ 616697 w 857472"/>
              <a:gd name="connsiteY78" fmla="*/ 628754 h 835104"/>
              <a:gd name="connsiteX79" fmla="*/ 627040 w 857472"/>
              <a:gd name="connsiteY79" fmla="*/ 619029 h 835104"/>
              <a:gd name="connsiteX80" fmla="*/ 627040 w 857472"/>
              <a:gd name="connsiteY80" fmla="*/ 618411 h 835104"/>
              <a:gd name="connsiteX81" fmla="*/ 627040 w 857472"/>
              <a:gd name="connsiteY81" fmla="*/ 609838 h 835104"/>
              <a:gd name="connsiteX82" fmla="*/ 680780 w 857472"/>
              <a:gd name="connsiteY82" fmla="*/ 557784 h 835104"/>
              <a:gd name="connsiteX83" fmla="*/ 627040 w 857472"/>
              <a:gd name="connsiteY83" fmla="*/ 505778 h 835104"/>
              <a:gd name="connsiteX84" fmla="*/ 627040 w 857472"/>
              <a:gd name="connsiteY84" fmla="*/ 440798 h 835104"/>
              <a:gd name="connsiteX85" fmla="*/ 660664 w 857472"/>
              <a:gd name="connsiteY85" fmla="*/ 472497 h 835104"/>
              <a:gd name="connsiteX86" fmla="*/ 616982 w 857472"/>
              <a:gd name="connsiteY86" fmla="*/ 649291 h 835104"/>
              <a:gd name="connsiteX87" fmla="*/ 751180 w 857472"/>
              <a:gd name="connsiteY87" fmla="*/ 515226 h 835104"/>
              <a:gd name="connsiteX88" fmla="*/ 617115 w 857472"/>
              <a:gd name="connsiteY88" fmla="*/ 381029 h 835104"/>
              <a:gd name="connsiteX89" fmla="*/ 482918 w 857472"/>
              <a:gd name="connsiteY89" fmla="*/ 515093 h 835104"/>
              <a:gd name="connsiteX90" fmla="*/ 482918 w 857472"/>
              <a:gd name="connsiteY90" fmla="*/ 515150 h 835104"/>
              <a:gd name="connsiteX91" fmla="*/ 616982 w 857472"/>
              <a:gd name="connsiteY91" fmla="*/ 649291 h 835104"/>
              <a:gd name="connsiteX92" fmla="*/ 616982 w 857472"/>
              <a:gd name="connsiteY92" fmla="*/ 360921 h 835104"/>
              <a:gd name="connsiteX93" fmla="*/ 462753 w 857472"/>
              <a:gd name="connsiteY93" fmla="*/ 515150 h 835104"/>
              <a:gd name="connsiteX94" fmla="*/ 616982 w 857472"/>
              <a:gd name="connsiteY94" fmla="*/ 669379 h 835104"/>
              <a:gd name="connsiteX95" fmla="*/ 771211 w 857472"/>
              <a:gd name="connsiteY95" fmla="*/ 515150 h 835104"/>
              <a:gd name="connsiteX96" fmla="*/ 616982 w 857472"/>
              <a:gd name="connsiteY96" fmla="*/ 360921 h 835104"/>
              <a:gd name="connsiteX97" fmla="*/ 20098 w 857472"/>
              <a:gd name="connsiteY97" fmla="*/ 34481 h 835104"/>
              <a:gd name="connsiteX98" fmla="*/ 20098 w 857472"/>
              <a:gd name="connsiteY98" fmla="*/ 800595 h 835104"/>
              <a:gd name="connsiteX99" fmla="*/ 34490 w 857472"/>
              <a:gd name="connsiteY99" fmla="*/ 815026 h 835104"/>
              <a:gd name="connsiteX100" fmla="*/ 592579 w 857472"/>
              <a:gd name="connsiteY100" fmla="*/ 815026 h 835104"/>
              <a:gd name="connsiteX101" fmla="*/ 606971 w 857472"/>
              <a:gd name="connsiteY101" fmla="*/ 800595 h 835104"/>
              <a:gd name="connsiteX102" fmla="*/ 606971 w 857472"/>
              <a:gd name="connsiteY102" fmla="*/ 755190 h 835104"/>
              <a:gd name="connsiteX103" fmla="*/ 498462 w 857472"/>
              <a:gd name="connsiteY103" fmla="*/ 724062 h 835104"/>
              <a:gd name="connsiteX104" fmla="*/ 496348 w 857472"/>
              <a:gd name="connsiteY104" fmla="*/ 724291 h 835104"/>
              <a:gd name="connsiteX105" fmla="*/ 111833 w 857472"/>
              <a:gd name="connsiteY105" fmla="*/ 724291 h 835104"/>
              <a:gd name="connsiteX106" fmla="*/ 101775 w 857472"/>
              <a:gd name="connsiteY106" fmla="*/ 714232 h 835104"/>
              <a:gd name="connsiteX107" fmla="*/ 111833 w 857472"/>
              <a:gd name="connsiteY107" fmla="*/ 704174 h 835104"/>
              <a:gd name="connsiteX108" fmla="*/ 468906 w 857472"/>
              <a:gd name="connsiteY108" fmla="*/ 704174 h 835104"/>
              <a:gd name="connsiteX109" fmla="*/ 384543 w 857472"/>
              <a:gd name="connsiteY109" fmla="*/ 575948 h 835104"/>
              <a:gd name="connsiteX110" fmla="*/ 111833 w 857472"/>
              <a:gd name="connsiteY110" fmla="*/ 575948 h 835104"/>
              <a:gd name="connsiteX111" fmla="*/ 101775 w 857472"/>
              <a:gd name="connsiteY111" fmla="*/ 565890 h 835104"/>
              <a:gd name="connsiteX112" fmla="*/ 111833 w 857472"/>
              <a:gd name="connsiteY112" fmla="*/ 555831 h 835104"/>
              <a:gd name="connsiteX113" fmla="*/ 380209 w 857472"/>
              <a:gd name="connsiteY113" fmla="*/ 555831 h 835104"/>
              <a:gd name="connsiteX114" fmla="*/ 376752 w 857472"/>
              <a:gd name="connsiteY114" fmla="*/ 515150 h 835104"/>
              <a:gd name="connsiteX115" fmla="*/ 393297 w 857472"/>
              <a:gd name="connsiteY115" fmla="*/ 427596 h 835104"/>
              <a:gd name="connsiteX116" fmla="*/ 111833 w 857472"/>
              <a:gd name="connsiteY116" fmla="*/ 427596 h 835104"/>
              <a:gd name="connsiteX117" fmla="*/ 101775 w 857472"/>
              <a:gd name="connsiteY117" fmla="*/ 417538 h 835104"/>
              <a:gd name="connsiteX118" fmla="*/ 111833 w 857472"/>
              <a:gd name="connsiteY118" fmla="*/ 407480 h 835104"/>
              <a:gd name="connsiteX119" fmla="*/ 402279 w 857472"/>
              <a:gd name="connsiteY119" fmla="*/ 407480 h 835104"/>
              <a:gd name="connsiteX120" fmla="*/ 606971 w 857472"/>
              <a:gd name="connsiteY120" fmla="*/ 275139 h 835104"/>
              <a:gd name="connsiteX121" fmla="*/ 606971 w 857472"/>
              <a:gd name="connsiteY121" fmla="*/ 216084 h 835104"/>
              <a:gd name="connsiteX122" fmla="*/ 445418 w 857472"/>
              <a:gd name="connsiteY122" fmla="*/ 216084 h 835104"/>
              <a:gd name="connsiteX123" fmla="*/ 410909 w 857472"/>
              <a:gd name="connsiteY123" fmla="*/ 181623 h 835104"/>
              <a:gd name="connsiteX124" fmla="*/ 410909 w 857472"/>
              <a:gd name="connsiteY124" fmla="*/ 20088 h 835104"/>
              <a:gd name="connsiteX125" fmla="*/ 34490 w 857472"/>
              <a:gd name="connsiteY125" fmla="*/ 20088 h 835104"/>
              <a:gd name="connsiteX126" fmla="*/ 20098 w 857472"/>
              <a:gd name="connsiteY126" fmla="*/ 34481 h 835104"/>
              <a:gd name="connsiteX127" fmla="*/ 430987 w 857472"/>
              <a:gd name="connsiteY127" fmla="*/ 35976 h 835104"/>
              <a:gd name="connsiteX128" fmla="*/ 593865 w 857472"/>
              <a:gd name="connsiteY128" fmla="*/ 195996 h 835104"/>
              <a:gd name="connsiteX129" fmla="*/ 445418 w 857472"/>
              <a:gd name="connsiteY129" fmla="*/ 195996 h 835104"/>
              <a:gd name="connsiteX130" fmla="*/ 430987 w 857472"/>
              <a:gd name="connsiteY130" fmla="*/ 181604 h 835104"/>
              <a:gd name="connsiteX131" fmla="*/ 430987 w 857472"/>
              <a:gd name="connsiteY131" fmla="*/ 35976 h 835104"/>
              <a:gd name="connsiteX132" fmla="*/ 836914 w 857472"/>
              <a:gd name="connsiteY132" fmla="*/ 505168 h 835104"/>
              <a:gd name="connsiteX133" fmla="*/ 803577 w 857472"/>
              <a:gd name="connsiteY133" fmla="*/ 505168 h 835104"/>
              <a:gd name="connsiteX134" fmla="*/ 793233 w 857472"/>
              <a:gd name="connsiteY134" fmla="*/ 514893 h 835104"/>
              <a:gd name="connsiteX135" fmla="*/ 802958 w 857472"/>
              <a:gd name="connsiteY135" fmla="*/ 525237 h 835104"/>
              <a:gd name="connsiteX136" fmla="*/ 803577 w 857472"/>
              <a:gd name="connsiteY136" fmla="*/ 525237 h 835104"/>
              <a:gd name="connsiteX137" fmla="*/ 836914 w 857472"/>
              <a:gd name="connsiteY137" fmla="*/ 525237 h 835104"/>
              <a:gd name="connsiteX138" fmla="*/ 779536 w 857472"/>
              <a:gd name="connsiteY138" fmla="*/ 663531 h 835104"/>
              <a:gd name="connsiteX139" fmla="*/ 756009 w 857472"/>
              <a:gd name="connsiteY139" fmla="*/ 640004 h 835104"/>
              <a:gd name="connsiteX140" fmla="*/ 741807 w 857472"/>
              <a:gd name="connsiteY140" fmla="*/ 640004 h 835104"/>
              <a:gd name="connsiteX141" fmla="*/ 741807 w 857472"/>
              <a:gd name="connsiteY141" fmla="*/ 654206 h 835104"/>
              <a:gd name="connsiteX142" fmla="*/ 765334 w 857472"/>
              <a:gd name="connsiteY142" fmla="*/ 677732 h 835104"/>
              <a:gd name="connsiteX143" fmla="*/ 627040 w 857472"/>
              <a:gd name="connsiteY143" fmla="*/ 735111 h 835104"/>
              <a:gd name="connsiteX144" fmla="*/ 627040 w 857472"/>
              <a:gd name="connsiteY144" fmla="*/ 701688 h 835104"/>
              <a:gd name="connsiteX145" fmla="*/ 616697 w 857472"/>
              <a:gd name="connsiteY145" fmla="*/ 691962 h 835104"/>
              <a:gd name="connsiteX146" fmla="*/ 606971 w 857472"/>
              <a:gd name="connsiteY146" fmla="*/ 701688 h 835104"/>
              <a:gd name="connsiteX147" fmla="*/ 606971 w 857472"/>
              <a:gd name="connsiteY147" fmla="*/ 735073 h 835104"/>
              <a:gd name="connsiteX148" fmla="*/ 468678 w 857472"/>
              <a:gd name="connsiteY148" fmla="*/ 677694 h 835104"/>
              <a:gd name="connsiteX149" fmla="*/ 492204 w 857472"/>
              <a:gd name="connsiteY149" fmla="*/ 654168 h 835104"/>
              <a:gd name="connsiteX150" fmla="*/ 492204 w 857472"/>
              <a:gd name="connsiteY150" fmla="*/ 639966 h 835104"/>
              <a:gd name="connsiteX151" fmla="*/ 478003 w 857472"/>
              <a:gd name="connsiteY151" fmla="*/ 639966 h 835104"/>
              <a:gd name="connsiteX152" fmla="*/ 454476 w 857472"/>
              <a:gd name="connsiteY152" fmla="*/ 663492 h 835104"/>
              <a:gd name="connsiteX153" fmla="*/ 397097 w 857472"/>
              <a:gd name="connsiteY153" fmla="*/ 525170 h 835104"/>
              <a:gd name="connsiteX154" fmla="*/ 430530 w 857472"/>
              <a:gd name="connsiteY154" fmla="*/ 525170 h 835104"/>
              <a:gd name="connsiteX155" fmla="*/ 440255 w 857472"/>
              <a:gd name="connsiteY155" fmla="*/ 514827 h 835104"/>
              <a:gd name="connsiteX156" fmla="*/ 430530 w 857472"/>
              <a:gd name="connsiteY156" fmla="*/ 505101 h 835104"/>
              <a:gd name="connsiteX157" fmla="*/ 397097 w 857472"/>
              <a:gd name="connsiteY157" fmla="*/ 505101 h 835104"/>
              <a:gd name="connsiteX158" fmla="*/ 454476 w 857472"/>
              <a:gd name="connsiteY158" fmla="*/ 366808 h 835104"/>
              <a:gd name="connsiteX159" fmla="*/ 478003 w 857472"/>
              <a:gd name="connsiteY159" fmla="*/ 390335 h 835104"/>
              <a:gd name="connsiteX160" fmla="*/ 492204 w 857472"/>
              <a:gd name="connsiteY160" fmla="*/ 390335 h 835104"/>
              <a:gd name="connsiteX161" fmla="*/ 492204 w 857472"/>
              <a:gd name="connsiteY161" fmla="*/ 376133 h 835104"/>
              <a:gd name="connsiteX162" fmla="*/ 468678 w 857472"/>
              <a:gd name="connsiteY162" fmla="*/ 352568 h 835104"/>
              <a:gd name="connsiteX163" fmla="*/ 606971 w 857472"/>
              <a:gd name="connsiteY163" fmla="*/ 295227 h 835104"/>
              <a:gd name="connsiteX164" fmla="*/ 606971 w 857472"/>
              <a:gd name="connsiteY164" fmla="*/ 328565 h 835104"/>
              <a:gd name="connsiteX165" fmla="*/ 616697 w 857472"/>
              <a:gd name="connsiteY165" fmla="*/ 338909 h 835104"/>
              <a:gd name="connsiteX166" fmla="*/ 627040 w 857472"/>
              <a:gd name="connsiteY166" fmla="*/ 329183 h 835104"/>
              <a:gd name="connsiteX167" fmla="*/ 627040 w 857472"/>
              <a:gd name="connsiteY167" fmla="*/ 328565 h 835104"/>
              <a:gd name="connsiteX168" fmla="*/ 627040 w 857472"/>
              <a:gd name="connsiteY168" fmla="*/ 295227 h 835104"/>
              <a:gd name="connsiteX169" fmla="*/ 765334 w 857472"/>
              <a:gd name="connsiteY169" fmla="*/ 352568 h 835104"/>
              <a:gd name="connsiteX170" fmla="*/ 741807 w 857472"/>
              <a:gd name="connsiteY170" fmla="*/ 376133 h 835104"/>
              <a:gd name="connsiteX171" fmla="*/ 741807 w 857472"/>
              <a:gd name="connsiteY171" fmla="*/ 390335 h 835104"/>
              <a:gd name="connsiteX172" fmla="*/ 756009 w 857472"/>
              <a:gd name="connsiteY172" fmla="*/ 390335 h 835104"/>
              <a:gd name="connsiteX173" fmla="*/ 779536 w 857472"/>
              <a:gd name="connsiteY173" fmla="*/ 366808 h 835104"/>
              <a:gd name="connsiteX174" fmla="*/ 836914 w 857472"/>
              <a:gd name="connsiteY174" fmla="*/ 505168 h 835104"/>
              <a:gd name="connsiteX175" fmla="*/ 34490 w 857472"/>
              <a:gd name="connsiteY175" fmla="*/ 835104 h 835104"/>
              <a:gd name="connsiteX176" fmla="*/ 592579 w 857472"/>
              <a:gd name="connsiteY176" fmla="*/ 835104 h 835104"/>
              <a:gd name="connsiteX177" fmla="*/ 627040 w 857472"/>
              <a:gd name="connsiteY177" fmla="*/ 800595 h 835104"/>
              <a:gd name="connsiteX178" fmla="*/ 627040 w 857472"/>
              <a:gd name="connsiteY178" fmla="*/ 755190 h 835104"/>
              <a:gd name="connsiteX179" fmla="*/ 857269 w 857472"/>
              <a:gd name="connsiteY179" fmla="*/ 505358 h 835104"/>
              <a:gd name="connsiteX180" fmla="*/ 627040 w 857472"/>
              <a:gd name="connsiteY180" fmla="*/ 275130 h 835104"/>
              <a:gd name="connsiteX181" fmla="*/ 627040 w 857472"/>
              <a:gd name="connsiteY181" fmla="*/ 204711 h 835104"/>
              <a:gd name="connsiteX182" fmla="*/ 624049 w 857472"/>
              <a:gd name="connsiteY182" fmla="*/ 197568 h 835104"/>
              <a:gd name="connsiteX183" fmla="*/ 425958 w 857472"/>
              <a:gd name="connsiteY183" fmla="*/ 2858 h 835104"/>
              <a:gd name="connsiteX184" fmla="*/ 418938 w 857472"/>
              <a:gd name="connsiteY184" fmla="*/ 0 h 835104"/>
              <a:gd name="connsiteX185" fmla="*/ 34490 w 857472"/>
              <a:gd name="connsiteY185" fmla="*/ 0 h 835104"/>
              <a:gd name="connsiteX186" fmla="*/ 0 w 857472"/>
              <a:gd name="connsiteY186" fmla="*/ 34481 h 835104"/>
              <a:gd name="connsiteX187" fmla="*/ 0 w 857472"/>
              <a:gd name="connsiteY187" fmla="*/ 800595 h 835104"/>
              <a:gd name="connsiteX188" fmla="*/ 34490 w 857472"/>
              <a:gd name="connsiteY188" fmla="*/ 835104 h 8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857472" h="835104">
                <a:moveTo>
                  <a:pt x="276806" y="246850"/>
                </a:moveTo>
                <a:cubicBezTo>
                  <a:pt x="282345" y="246860"/>
                  <a:pt x="286844" y="242378"/>
                  <a:pt x="286855" y="236839"/>
                </a:cubicBezTo>
                <a:cubicBezTo>
                  <a:pt x="286855" y="236836"/>
                  <a:pt x="286855" y="236833"/>
                  <a:pt x="286855" y="236830"/>
                </a:cubicBezTo>
                <a:lnTo>
                  <a:pt x="286855" y="97355"/>
                </a:lnTo>
                <a:lnTo>
                  <a:pt x="334328" y="97355"/>
                </a:lnTo>
                <a:lnTo>
                  <a:pt x="334328" y="236830"/>
                </a:lnTo>
                <a:cubicBezTo>
                  <a:pt x="334349" y="242370"/>
                  <a:pt x="338846" y="246850"/>
                  <a:pt x="344386" y="246850"/>
                </a:cubicBezTo>
                <a:lnTo>
                  <a:pt x="379286" y="246850"/>
                </a:lnTo>
                <a:lnTo>
                  <a:pt x="310620" y="334975"/>
                </a:lnTo>
                <a:lnTo>
                  <a:pt x="241878" y="246850"/>
                </a:lnTo>
                <a:close/>
                <a:moveTo>
                  <a:pt x="212322" y="232420"/>
                </a:moveTo>
                <a:cubicBezTo>
                  <a:pt x="210638" y="235866"/>
                  <a:pt x="211052" y="239969"/>
                  <a:pt x="213389" y="243011"/>
                </a:cubicBezTo>
                <a:lnTo>
                  <a:pt x="302676" y="357530"/>
                </a:lnTo>
                <a:cubicBezTo>
                  <a:pt x="306080" y="361907"/>
                  <a:pt x="312387" y="362696"/>
                  <a:pt x="316764" y="359292"/>
                </a:cubicBezTo>
                <a:cubicBezTo>
                  <a:pt x="317422" y="358780"/>
                  <a:pt x="318014" y="358188"/>
                  <a:pt x="318526" y="357530"/>
                </a:cubicBezTo>
                <a:lnTo>
                  <a:pt x="407803" y="243030"/>
                </a:lnTo>
                <a:cubicBezTo>
                  <a:pt x="411202" y="238649"/>
                  <a:pt x="410405" y="232343"/>
                  <a:pt x="406024" y="228945"/>
                </a:cubicBezTo>
                <a:cubicBezTo>
                  <a:pt x="404271" y="227585"/>
                  <a:pt x="402116" y="226844"/>
                  <a:pt x="399898" y="226838"/>
                </a:cubicBezTo>
                <a:lnTo>
                  <a:pt x="354454" y="226838"/>
                </a:lnTo>
                <a:lnTo>
                  <a:pt x="354454" y="87297"/>
                </a:lnTo>
                <a:cubicBezTo>
                  <a:pt x="354443" y="81746"/>
                  <a:pt x="349946" y="77249"/>
                  <a:pt x="344395" y="77238"/>
                </a:cubicBezTo>
                <a:lnTo>
                  <a:pt x="276768" y="77238"/>
                </a:lnTo>
                <a:cubicBezTo>
                  <a:pt x="271223" y="77249"/>
                  <a:pt x="266737" y="81752"/>
                  <a:pt x="266748" y="87297"/>
                </a:cubicBezTo>
                <a:lnTo>
                  <a:pt x="266748" y="226781"/>
                </a:lnTo>
                <a:lnTo>
                  <a:pt x="221342" y="226781"/>
                </a:lnTo>
                <a:cubicBezTo>
                  <a:pt x="217501" y="226768"/>
                  <a:pt x="213993" y="228961"/>
                  <a:pt x="212322" y="232420"/>
                </a:cubicBezTo>
                <a:close/>
                <a:moveTo>
                  <a:pt x="154705" y="103651"/>
                </a:moveTo>
                <a:lnTo>
                  <a:pt x="223371" y="191795"/>
                </a:lnTo>
                <a:lnTo>
                  <a:pt x="188481" y="191795"/>
                </a:lnTo>
                <a:cubicBezTo>
                  <a:pt x="182947" y="191780"/>
                  <a:pt x="178448" y="196253"/>
                  <a:pt x="178432" y="201787"/>
                </a:cubicBezTo>
                <a:cubicBezTo>
                  <a:pt x="178432" y="201793"/>
                  <a:pt x="178432" y="201800"/>
                  <a:pt x="178432" y="201806"/>
                </a:cubicBezTo>
                <a:lnTo>
                  <a:pt x="178432" y="341271"/>
                </a:lnTo>
                <a:lnTo>
                  <a:pt x="130950" y="341271"/>
                </a:lnTo>
                <a:lnTo>
                  <a:pt x="130950" y="201787"/>
                </a:lnTo>
                <a:cubicBezTo>
                  <a:pt x="130929" y="196252"/>
                  <a:pt x="126427" y="191780"/>
                  <a:pt x="120891" y="191795"/>
                </a:cubicBezTo>
                <a:lnTo>
                  <a:pt x="85963" y="191795"/>
                </a:lnTo>
                <a:lnTo>
                  <a:pt x="154705" y="103670"/>
                </a:lnTo>
                <a:close/>
                <a:moveTo>
                  <a:pt x="65427" y="211846"/>
                </a:moveTo>
                <a:lnTo>
                  <a:pt x="110871" y="211846"/>
                </a:lnTo>
                <a:lnTo>
                  <a:pt x="110871" y="351330"/>
                </a:lnTo>
                <a:cubicBezTo>
                  <a:pt x="110860" y="356874"/>
                  <a:pt x="115347" y="361378"/>
                  <a:pt x="120891" y="361388"/>
                </a:cubicBezTo>
                <a:lnTo>
                  <a:pt x="188519" y="361388"/>
                </a:lnTo>
                <a:cubicBezTo>
                  <a:pt x="194067" y="361372"/>
                  <a:pt x="198562" y="356878"/>
                  <a:pt x="198577" y="351330"/>
                </a:cubicBezTo>
                <a:lnTo>
                  <a:pt x="198577" y="211846"/>
                </a:lnTo>
                <a:lnTo>
                  <a:pt x="243983" y="211846"/>
                </a:lnTo>
                <a:cubicBezTo>
                  <a:pt x="249527" y="211852"/>
                  <a:pt x="254027" y="207362"/>
                  <a:pt x="254033" y="201817"/>
                </a:cubicBezTo>
                <a:cubicBezTo>
                  <a:pt x="254036" y="199586"/>
                  <a:pt x="253295" y="197417"/>
                  <a:pt x="251927" y="195653"/>
                </a:cubicBezTo>
                <a:lnTo>
                  <a:pt x="162611" y="81115"/>
                </a:lnTo>
                <a:cubicBezTo>
                  <a:pt x="159207" y="76738"/>
                  <a:pt x="152899" y="75950"/>
                  <a:pt x="148523" y="79353"/>
                </a:cubicBezTo>
                <a:cubicBezTo>
                  <a:pt x="147865" y="79865"/>
                  <a:pt x="147273" y="80457"/>
                  <a:pt x="146761" y="81115"/>
                </a:cubicBezTo>
                <a:lnTo>
                  <a:pt x="57483" y="195605"/>
                </a:lnTo>
                <a:cubicBezTo>
                  <a:pt x="54085" y="199987"/>
                  <a:pt x="54882" y="206293"/>
                  <a:pt x="59263" y="209691"/>
                </a:cubicBezTo>
                <a:cubicBezTo>
                  <a:pt x="61026" y="211059"/>
                  <a:pt x="63195" y="211800"/>
                  <a:pt x="65427" y="211798"/>
                </a:cubicBezTo>
                <a:close/>
                <a:moveTo>
                  <a:pt x="660664" y="557784"/>
                </a:moveTo>
                <a:cubicBezTo>
                  <a:pt x="660664" y="573176"/>
                  <a:pt x="646309" y="586111"/>
                  <a:pt x="627040" y="589531"/>
                </a:cubicBezTo>
                <a:lnTo>
                  <a:pt x="627040" y="526123"/>
                </a:lnTo>
                <a:cubicBezTo>
                  <a:pt x="646309" y="529495"/>
                  <a:pt x="660664" y="542439"/>
                  <a:pt x="660664" y="557822"/>
                </a:cubicBezTo>
                <a:close/>
                <a:moveTo>
                  <a:pt x="573348" y="472497"/>
                </a:moveTo>
                <a:cubicBezTo>
                  <a:pt x="573348" y="457114"/>
                  <a:pt x="587702" y="444217"/>
                  <a:pt x="606971" y="440798"/>
                </a:cubicBezTo>
                <a:lnTo>
                  <a:pt x="606971" y="504215"/>
                </a:lnTo>
                <a:cubicBezTo>
                  <a:pt x="587702" y="500796"/>
                  <a:pt x="573348" y="487871"/>
                  <a:pt x="573348" y="472469"/>
                </a:cubicBezTo>
                <a:close/>
                <a:moveTo>
                  <a:pt x="660664" y="472497"/>
                </a:moveTo>
                <a:cubicBezTo>
                  <a:pt x="660664" y="478052"/>
                  <a:pt x="665167" y="482556"/>
                  <a:pt x="670722" y="482556"/>
                </a:cubicBezTo>
                <a:cubicBezTo>
                  <a:pt x="676277" y="482556"/>
                  <a:pt x="680780" y="478052"/>
                  <a:pt x="680780" y="472497"/>
                </a:cubicBezTo>
                <a:cubicBezTo>
                  <a:pt x="680780" y="446284"/>
                  <a:pt x="657444" y="424482"/>
                  <a:pt x="627040" y="420491"/>
                </a:cubicBezTo>
                <a:lnTo>
                  <a:pt x="627040" y="411918"/>
                </a:lnTo>
                <a:cubicBezTo>
                  <a:pt x="627211" y="406376"/>
                  <a:pt x="622857" y="401745"/>
                  <a:pt x="617315" y="401574"/>
                </a:cubicBezTo>
                <a:cubicBezTo>
                  <a:pt x="611773" y="401404"/>
                  <a:pt x="607142" y="405758"/>
                  <a:pt x="606971" y="411300"/>
                </a:cubicBezTo>
                <a:cubicBezTo>
                  <a:pt x="606965" y="411506"/>
                  <a:pt x="606965" y="411712"/>
                  <a:pt x="606971" y="411918"/>
                </a:cubicBezTo>
                <a:lnTo>
                  <a:pt x="606971" y="420491"/>
                </a:lnTo>
                <a:cubicBezTo>
                  <a:pt x="576567" y="424482"/>
                  <a:pt x="553231" y="446284"/>
                  <a:pt x="553231" y="472497"/>
                </a:cubicBezTo>
                <a:cubicBezTo>
                  <a:pt x="553231" y="498710"/>
                  <a:pt x="576567" y="520560"/>
                  <a:pt x="606971" y="524551"/>
                </a:cubicBezTo>
                <a:lnTo>
                  <a:pt x="606971" y="589531"/>
                </a:lnTo>
                <a:cubicBezTo>
                  <a:pt x="587702" y="586111"/>
                  <a:pt x="573348" y="573176"/>
                  <a:pt x="573348" y="557784"/>
                </a:cubicBezTo>
                <a:cubicBezTo>
                  <a:pt x="573348" y="552229"/>
                  <a:pt x="568845" y="547726"/>
                  <a:pt x="563289" y="547726"/>
                </a:cubicBezTo>
                <a:cubicBezTo>
                  <a:pt x="557734" y="547726"/>
                  <a:pt x="553231" y="552229"/>
                  <a:pt x="553231" y="557784"/>
                </a:cubicBezTo>
                <a:cubicBezTo>
                  <a:pt x="553231" y="584044"/>
                  <a:pt x="576567" y="605847"/>
                  <a:pt x="606971" y="609838"/>
                </a:cubicBezTo>
                <a:lnTo>
                  <a:pt x="606971" y="618411"/>
                </a:lnTo>
                <a:cubicBezTo>
                  <a:pt x="606800" y="623953"/>
                  <a:pt x="611155" y="628584"/>
                  <a:pt x="616697" y="628754"/>
                </a:cubicBezTo>
                <a:cubicBezTo>
                  <a:pt x="622239" y="628925"/>
                  <a:pt x="626870" y="624571"/>
                  <a:pt x="627040" y="619029"/>
                </a:cubicBezTo>
                <a:cubicBezTo>
                  <a:pt x="627047" y="618823"/>
                  <a:pt x="627047" y="618617"/>
                  <a:pt x="627040" y="618411"/>
                </a:cubicBezTo>
                <a:lnTo>
                  <a:pt x="627040" y="609838"/>
                </a:lnTo>
                <a:cubicBezTo>
                  <a:pt x="657444" y="605847"/>
                  <a:pt x="680780" y="584044"/>
                  <a:pt x="680780" y="557784"/>
                </a:cubicBezTo>
                <a:cubicBezTo>
                  <a:pt x="680780" y="531524"/>
                  <a:pt x="657444" y="509768"/>
                  <a:pt x="627040" y="505778"/>
                </a:cubicBezTo>
                <a:lnTo>
                  <a:pt x="627040" y="440798"/>
                </a:lnTo>
                <a:cubicBezTo>
                  <a:pt x="646309" y="444217"/>
                  <a:pt x="660664" y="457114"/>
                  <a:pt x="660664" y="472497"/>
                </a:cubicBezTo>
                <a:close/>
                <a:moveTo>
                  <a:pt x="616982" y="649291"/>
                </a:moveTo>
                <a:cubicBezTo>
                  <a:pt x="691060" y="649328"/>
                  <a:pt x="751143" y="589305"/>
                  <a:pt x="751180" y="515226"/>
                </a:cubicBezTo>
                <a:cubicBezTo>
                  <a:pt x="751216" y="441148"/>
                  <a:pt x="691194" y="381065"/>
                  <a:pt x="617115" y="381029"/>
                </a:cubicBezTo>
                <a:cubicBezTo>
                  <a:pt x="543037" y="380992"/>
                  <a:pt x="482954" y="441015"/>
                  <a:pt x="482918" y="515093"/>
                </a:cubicBezTo>
                <a:cubicBezTo>
                  <a:pt x="482918" y="515112"/>
                  <a:pt x="482918" y="515131"/>
                  <a:pt x="482918" y="515150"/>
                </a:cubicBezTo>
                <a:cubicBezTo>
                  <a:pt x="483007" y="589167"/>
                  <a:pt x="542965" y="649160"/>
                  <a:pt x="616982" y="649291"/>
                </a:cubicBezTo>
                <a:close/>
                <a:moveTo>
                  <a:pt x="616982" y="360921"/>
                </a:moveTo>
                <a:cubicBezTo>
                  <a:pt x="531804" y="360921"/>
                  <a:pt x="462753" y="429972"/>
                  <a:pt x="462753" y="515150"/>
                </a:cubicBezTo>
                <a:cubicBezTo>
                  <a:pt x="462753" y="600328"/>
                  <a:pt x="531804" y="669379"/>
                  <a:pt x="616982" y="669379"/>
                </a:cubicBezTo>
                <a:cubicBezTo>
                  <a:pt x="702160" y="669379"/>
                  <a:pt x="771211" y="600328"/>
                  <a:pt x="771211" y="515150"/>
                </a:cubicBezTo>
                <a:cubicBezTo>
                  <a:pt x="771101" y="430018"/>
                  <a:pt x="702114" y="361032"/>
                  <a:pt x="616982" y="360921"/>
                </a:cubicBezTo>
                <a:close/>
                <a:moveTo>
                  <a:pt x="20098" y="34481"/>
                </a:moveTo>
                <a:lnTo>
                  <a:pt x="20098" y="800595"/>
                </a:lnTo>
                <a:cubicBezTo>
                  <a:pt x="20098" y="808550"/>
                  <a:pt x="26535" y="815005"/>
                  <a:pt x="34490" y="815026"/>
                </a:cubicBezTo>
                <a:lnTo>
                  <a:pt x="592579" y="815026"/>
                </a:lnTo>
                <a:cubicBezTo>
                  <a:pt x="600527" y="814989"/>
                  <a:pt x="606956" y="808544"/>
                  <a:pt x="606971" y="800595"/>
                </a:cubicBezTo>
                <a:lnTo>
                  <a:pt x="606971" y="755190"/>
                </a:lnTo>
                <a:cubicBezTo>
                  <a:pt x="568834" y="753633"/>
                  <a:pt x="531625" y="742959"/>
                  <a:pt x="498462" y="724062"/>
                </a:cubicBezTo>
                <a:cubicBezTo>
                  <a:pt x="497768" y="724215"/>
                  <a:pt x="497059" y="724292"/>
                  <a:pt x="496348" y="724291"/>
                </a:cubicBezTo>
                <a:lnTo>
                  <a:pt x="111833" y="724291"/>
                </a:lnTo>
                <a:cubicBezTo>
                  <a:pt x="106278" y="724291"/>
                  <a:pt x="101775" y="719787"/>
                  <a:pt x="101775" y="714232"/>
                </a:cubicBezTo>
                <a:cubicBezTo>
                  <a:pt x="101775" y="708677"/>
                  <a:pt x="106278" y="704174"/>
                  <a:pt x="111833" y="704174"/>
                </a:cubicBezTo>
                <a:lnTo>
                  <a:pt x="468906" y="704174"/>
                </a:lnTo>
                <a:cubicBezTo>
                  <a:pt x="427544" y="671785"/>
                  <a:pt x="397916" y="626752"/>
                  <a:pt x="384543" y="575948"/>
                </a:cubicBezTo>
                <a:lnTo>
                  <a:pt x="111833" y="575948"/>
                </a:lnTo>
                <a:cubicBezTo>
                  <a:pt x="106278" y="575948"/>
                  <a:pt x="101775" y="571445"/>
                  <a:pt x="101775" y="565890"/>
                </a:cubicBezTo>
                <a:cubicBezTo>
                  <a:pt x="101775" y="560335"/>
                  <a:pt x="106278" y="555831"/>
                  <a:pt x="111833" y="555831"/>
                </a:cubicBezTo>
                <a:lnTo>
                  <a:pt x="380209" y="555831"/>
                </a:lnTo>
                <a:cubicBezTo>
                  <a:pt x="377923" y="542391"/>
                  <a:pt x="376767" y="528783"/>
                  <a:pt x="376752" y="515150"/>
                </a:cubicBezTo>
                <a:cubicBezTo>
                  <a:pt x="376723" y="485186"/>
                  <a:pt x="382335" y="455484"/>
                  <a:pt x="393297" y="427596"/>
                </a:cubicBezTo>
                <a:lnTo>
                  <a:pt x="111833" y="427596"/>
                </a:lnTo>
                <a:cubicBezTo>
                  <a:pt x="106278" y="427596"/>
                  <a:pt x="101775" y="423093"/>
                  <a:pt x="101775" y="417538"/>
                </a:cubicBezTo>
                <a:cubicBezTo>
                  <a:pt x="101775" y="411983"/>
                  <a:pt x="106278" y="407480"/>
                  <a:pt x="111833" y="407480"/>
                </a:cubicBezTo>
                <a:lnTo>
                  <a:pt x="402279" y="407480"/>
                </a:lnTo>
                <a:cubicBezTo>
                  <a:pt x="441450" y="329500"/>
                  <a:pt x="519785" y="278854"/>
                  <a:pt x="606971" y="275139"/>
                </a:cubicBezTo>
                <a:lnTo>
                  <a:pt x="606971" y="216084"/>
                </a:lnTo>
                <a:lnTo>
                  <a:pt x="445418" y="216084"/>
                </a:lnTo>
                <a:cubicBezTo>
                  <a:pt x="426380" y="216079"/>
                  <a:pt x="410940" y="200661"/>
                  <a:pt x="410909" y="181623"/>
                </a:cubicBezTo>
                <a:lnTo>
                  <a:pt x="410909" y="20088"/>
                </a:lnTo>
                <a:lnTo>
                  <a:pt x="34490" y="20088"/>
                </a:lnTo>
                <a:cubicBezTo>
                  <a:pt x="26544" y="20093"/>
                  <a:pt x="20103" y="26534"/>
                  <a:pt x="20098" y="34481"/>
                </a:cubicBezTo>
                <a:close/>
                <a:moveTo>
                  <a:pt x="430987" y="35976"/>
                </a:moveTo>
                <a:lnTo>
                  <a:pt x="593865" y="195996"/>
                </a:lnTo>
                <a:lnTo>
                  <a:pt x="445418" y="195996"/>
                </a:lnTo>
                <a:cubicBezTo>
                  <a:pt x="437463" y="195996"/>
                  <a:pt x="431008" y="189558"/>
                  <a:pt x="430987" y="181604"/>
                </a:cubicBezTo>
                <a:lnTo>
                  <a:pt x="430987" y="35976"/>
                </a:lnTo>
                <a:close/>
                <a:moveTo>
                  <a:pt x="836914" y="505168"/>
                </a:moveTo>
                <a:lnTo>
                  <a:pt x="803577" y="505168"/>
                </a:lnTo>
                <a:cubicBezTo>
                  <a:pt x="798035" y="504997"/>
                  <a:pt x="793404" y="509351"/>
                  <a:pt x="793233" y="514893"/>
                </a:cubicBezTo>
                <a:cubicBezTo>
                  <a:pt x="793062" y="520435"/>
                  <a:pt x="797416" y="525066"/>
                  <a:pt x="802958" y="525237"/>
                </a:cubicBezTo>
                <a:cubicBezTo>
                  <a:pt x="803164" y="525243"/>
                  <a:pt x="803371" y="525243"/>
                  <a:pt x="803577" y="525237"/>
                </a:cubicBezTo>
                <a:lnTo>
                  <a:pt x="836914" y="525237"/>
                </a:lnTo>
                <a:cubicBezTo>
                  <a:pt x="834623" y="576643"/>
                  <a:pt x="814310" y="625602"/>
                  <a:pt x="779536" y="663531"/>
                </a:cubicBezTo>
                <a:lnTo>
                  <a:pt x="756009" y="640004"/>
                </a:lnTo>
                <a:cubicBezTo>
                  <a:pt x="752087" y="636082"/>
                  <a:pt x="745729" y="636082"/>
                  <a:pt x="741807" y="640004"/>
                </a:cubicBezTo>
                <a:cubicBezTo>
                  <a:pt x="737885" y="643926"/>
                  <a:pt x="737885" y="650284"/>
                  <a:pt x="741807" y="654206"/>
                </a:cubicBezTo>
                <a:lnTo>
                  <a:pt x="765334" y="677732"/>
                </a:lnTo>
                <a:cubicBezTo>
                  <a:pt x="727391" y="712485"/>
                  <a:pt x="678441" y="732795"/>
                  <a:pt x="627040" y="735111"/>
                </a:cubicBezTo>
                <a:lnTo>
                  <a:pt x="627040" y="701688"/>
                </a:lnTo>
                <a:cubicBezTo>
                  <a:pt x="626870" y="696146"/>
                  <a:pt x="622239" y="691792"/>
                  <a:pt x="616697" y="691962"/>
                </a:cubicBezTo>
                <a:cubicBezTo>
                  <a:pt x="611394" y="692126"/>
                  <a:pt x="607135" y="696386"/>
                  <a:pt x="606971" y="701688"/>
                </a:cubicBezTo>
                <a:lnTo>
                  <a:pt x="606971" y="735073"/>
                </a:lnTo>
                <a:cubicBezTo>
                  <a:pt x="555571" y="732755"/>
                  <a:pt x="506621" y="712445"/>
                  <a:pt x="468678" y="677694"/>
                </a:cubicBezTo>
                <a:lnTo>
                  <a:pt x="492204" y="654168"/>
                </a:lnTo>
                <a:cubicBezTo>
                  <a:pt x="496126" y="650246"/>
                  <a:pt x="496126" y="643887"/>
                  <a:pt x="492204" y="639966"/>
                </a:cubicBezTo>
                <a:cubicBezTo>
                  <a:pt x="488283" y="636044"/>
                  <a:pt x="481924" y="636044"/>
                  <a:pt x="478003" y="639966"/>
                </a:cubicBezTo>
                <a:lnTo>
                  <a:pt x="454476" y="663492"/>
                </a:lnTo>
                <a:cubicBezTo>
                  <a:pt x="419717" y="625543"/>
                  <a:pt x="399407" y="576581"/>
                  <a:pt x="397097" y="525170"/>
                </a:cubicBezTo>
                <a:lnTo>
                  <a:pt x="430530" y="525170"/>
                </a:lnTo>
                <a:cubicBezTo>
                  <a:pt x="436072" y="525000"/>
                  <a:pt x="440426" y="520369"/>
                  <a:pt x="440255" y="514827"/>
                </a:cubicBezTo>
                <a:cubicBezTo>
                  <a:pt x="440092" y="509525"/>
                  <a:pt x="435832" y="505265"/>
                  <a:pt x="430530" y="505101"/>
                </a:cubicBezTo>
                <a:lnTo>
                  <a:pt x="397097" y="505101"/>
                </a:lnTo>
                <a:cubicBezTo>
                  <a:pt x="399414" y="453701"/>
                  <a:pt x="419723" y="404750"/>
                  <a:pt x="454476" y="366808"/>
                </a:cubicBezTo>
                <a:lnTo>
                  <a:pt x="478003" y="390335"/>
                </a:lnTo>
                <a:cubicBezTo>
                  <a:pt x="481924" y="394256"/>
                  <a:pt x="488283" y="394256"/>
                  <a:pt x="492204" y="390335"/>
                </a:cubicBezTo>
                <a:cubicBezTo>
                  <a:pt x="496126" y="386413"/>
                  <a:pt x="496126" y="380054"/>
                  <a:pt x="492204" y="376133"/>
                </a:cubicBezTo>
                <a:lnTo>
                  <a:pt x="468678" y="352568"/>
                </a:lnTo>
                <a:cubicBezTo>
                  <a:pt x="506622" y="317824"/>
                  <a:pt x="555574" y="297528"/>
                  <a:pt x="606971" y="295227"/>
                </a:cubicBezTo>
                <a:lnTo>
                  <a:pt x="606971" y="328565"/>
                </a:lnTo>
                <a:cubicBezTo>
                  <a:pt x="606800" y="334107"/>
                  <a:pt x="611155" y="338738"/>
                  <a:pt x="616697" y="338909"/>
                </a:cubicBezTo>
                <a:cubicBezTo>
                  <a:pt x="622239" y="339079"/>
                  <a:pt x="626870" y="334725"/>
                  <a:pt x="627040" y="329183"/>
                </a:cubicBezTo>
                <a:cubicBezTo>
                  <a:pt x="627047" y="328977"/>
                  <a:pt x="627047" y="328771"/>
                  <a:pt x="627040" y="328565"/>
                </a:cubicBezTo>
                <a:lnTo>
                  <a:pt x="627040" y="295227"/>
                </a:lnTo>
                <a:cubicBezTo>
                  <a:pt x="678438" y="297525"/>
                  <a:pt x="727390" y="317822"/>
                  <a:pt x="765334" y="352568"/>
                </a:cubicBezTo>
                <a:lnTo>
                  <a:pt x="741807" y="376133"/>
                </a:lnTo>
                <a:cubicBezTo>
                  <a:pt x="737885" y="380054"/>
                  <a:pt x="737885" y="386413"/>
                  <a:pt x="741807" y="390335"/>
                </a:cubicBezTo>
                <a:cubicBezTo>
                  <a:pt x="745729" y="394256"/>
                  <a:pt x="752087" y="394256"/>
                  <a:pt x="756009" y="390335"/>
                </a:cubicBezTo>
                <a:lnTo>
                  <a:pt x="779536" y="366808"/>
                </a:lnTo>
                <a:cubicBezTo>
                  <a:pt x="814324" y="404754"/>
                  <a:pt x="834638" y="453739"/>
                  <a:pt x="836914" y="505168"/>
                </a:cubicBezTo>
                <a:close/>
                <a:moveTo>
                  <a:pt x="34490" y="835104"/>
                </a:moveTo>
                <a:lnTo>
                  <a:pt x="592579" y="835104"/>
                </a:lnTo>
                <a:cubicBezTo>
                  <a:pt x="611617" y="835073"/>
                  <a:pt x="627035" y="819633"/>
                  <a:pt x="627040" y="800595"/>
                </a:cubicBezTo>
                <a:lnTo>
                  <a:pt x="627040" y="755190"/>
                </a:lnTo>
                <a:cubicBezTo>
                  <a:pt x="759605" y="749777"/>
                  <a:pt x="862682" y="637923"/>
                  <a:pt x="857269" y="505358"/>
                </a:cubicBezTo>
                <a:cubicBezTo>
                  <a:pt x="852166" y="380381"/>
                  <a:pt x="752017" y="280233"/>
                  <a:pt x="627040" y="275130"/>
                </a:cubicBezTo>
                <a:lnTo>
                  <a:pt x="627040" y="204711"/>
                </a:lnTo>
                <a:cubicBezTo>
                  <a:pt x="627046" y="202024"/>
                  <a:pt x="625968" y="199449"/>
                  <a:pt x="624049" y="197568"/>
                </a:cubicBezTo>
                <a:lnTo>
                  <a:pt x="425958" y="2858"/>
                </a:lnTo>
                <a:cubicBezTo>
                  <a:pt x="424082" y="1024"/>
                  <a:pt x="421562" y="-2"/>
                  <a:pt x="418938" y="0"/>
                </a:cubicBezTo>
                <a:lnTo>
                  <a:pt x="34490" y="0"/>
                </a:lnTo>
                <a:cubicBezTo>
                  <a:pt x="15461" y="37"/>
                  <a:pt x="42" y="15451"/>
                  <a:pt x="0" y="34481"/>
                </a:cubicBezTo>
                <a:lnTo>
                  <a:pt x="0" y="800595"/>
                </a:lnTo>
                <a:cubicBezTo>
                  <a:pt x="26" y="819636"/>
                  <a:pt x="15450" y="835068"/>
                  <a:pt x="34490" y="835104"/>
                </a:cubicBezTo>
                <a:close/>
              </a:path>
            </a:pathLst>
          </a:custGeom>
          <a:solidFill>
            <a:schemeClr val="accent1"/>
          </a:solidFill>
          <a:ln w="1488" cap="flat">
            <a:noFill/>
            <a:prstDash val="solid"/>
            <a:miter/>
          </a:ln>
        </p:spPr>
        <p:txBody>
          <a:bodyPr rtlCol="0" anchor="ctr"/>
          <a:lstStyle/>
          <a:p>
            <a:endParaRPr lang="pt-BR" dirty="0"/>
          </a:p>
        </p:txBody>
      </p:sp>
      <p:cxnSp>
        <p:nvCxnSpPr>
          <p:cNvPr id="65" name="Straight Connector 64">
            <a:extLst>
              <a:ext uri="{FF2B5EF4-FFF2-40B4-BE49-F238E27FC236}">
                <a16:creationId xmlns:a16="http://schemas.microsoft.com/office/drawing/2014/main" id="{A6344639-60F5-A13A-37A2-85ED3D6FA1C0}"/>
              </a:ext>
            </a:extLst>
          </p:cNvPr>
          <p:cNvCxnSpPr/>
          <p:nvPr/>
        </p:nvCxnSpPr>
        <p:spPr>
          <a:xfrm>
            <a:off x="5776323" y="2933077"/>
            <a:ext cx="278374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86D7FDA-1E7C-6A5C-57F9-F3B70CF5D160}"/>
              </a:ext>
            </a:extLst>
          </p:cNvPr>
          <p:cNvCxnSpPr/>
          <p:nvPr/>
        </p:nvCxnSpPr>
        <p:spPr>
          <a:xfrm>
            <a:off x="8840948" y="2933077"/>
            <a:ext cx="278374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BFBE965-BC1F-AAF3-6AA5-E0F0DB94E2D4}"/>
              </a:ext>
            </a:extLst>
          </p:cNvPr>
          <p:cNvCxnSpPr>
            <a:cxnSpLocks/>
          </p:cNvCxnSpPr>
          <p:nvPr/>
        </p:nvCxnSpPr>
        <p:spPr>
          <a:xfrm flipV="1">
            <a:off x="8700506" y="1756309"/>
            <a:ext cx="0" cy="99655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F73E64-CE42-E379-58C4-9F0EF0121E2D}"/>
              </a:ext>
            </a:extLst>
          </p:cNvPr>
          <p:cNvCxnSpPr>
            <a:cxnSpLocks/>
          </p:cNvCxnSpPr>
          <p:nvPr/>
        </p:nvCxnSpPr>
        <p:spPr>
          <a:xfrm flipV="1">
            <a:off x="8700506" y="3110455"/>
            <a:ext cx="0" cy="99655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D7ACB651-E1B7-D434-6A1C-52876A979627}"/>
              </a:ext>
            </a:extLst>
          </p:cNvPr>
          <p:cNvSpPr/>
          <p:nvPr/>
        </p:nvSpPr>
        <p:spPr>
          <a:xfrm>
            <a:off x="690664" y="1760006"/>
            <a:ext cx="4328114" cy="124284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34" name="Rectangle: Rounded Corners 33">
            <a:extLst>
              <a:ext uri="{FF2B5EF4-FFF2-40B4-BE49-F238E27FC236}">
                <a16:creationId xmlns:a16="http://schemas.microsoft.com/office/drawing/2014/main" id="{BC5CC561-AE27-4D92-D7DC-FE05966208B0}"/>
              </a:ext>
            </a:extLst>
          </p:cNvPr>
          <p:cNvSpPr/>
          <p:nvPr/>
        </p:nvSpPr>
        <p:spPr>
          <a:xfrm>
            <a:off x="690664" y="3138025"/>
            <a:ext cx="4328114" cy="124284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35" name="Rectangle: Rounded Corners 34">
            <a:extLst>
              <a:ext uri="{FF2B5EF4-FFF2-40B4-BE49-F238E27FC236}">
                <a16:creationId xmlns:a16="http://schemas.microsoft.com/office/drawing/2014/main" id="{E1AA27DE-F923-B259-5030-002EA86424E3}"/>
              </a:ext>
            </a:extLst>
          </p:cNvPr>
          <p:cNvSpPr/>
          <p:nvPr/>
        </p:nvSpPr>
        <p:spPr>
          <a:xfrm>
            <a:off x="690664" y="4516044"/>
            <a:ext cx="4328114" cy="124284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6" name="Text Placeholder 2">
            <a:extLst>
              <a:ext uri="{FF2B5EF4-FFF2-40B4-BE49-F238E27FC236}">
                <a16:creationId xmlns:a16="http://schemas.microsoft.com/office/drawing/2014/main" id="{5E8C295B-02B4-3C7A-2632-5FFA2B535C6A}"/>
              </a:ext>
            </a:extLst>
          </p:cNvPr>
          <p:cNvSpPr txBox="1">
            <a:spLocks/>
          </p:cNvSpPr>
          <p:nvPr/>
        </p:nvSpPr>
        <p:spPr>
          <a:xfrm>
            <a:off x="391774" y="1528560"/>
            <a:ext cx="2378429" cy="123111"/>
          </a:xfrm>
          <a:prstGeom prst="rect">
            <a:avLst/>
          </a:prstGeom>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800">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endParaRPr lang="pt-BR" dirty="0"/>
          </a:p>
        </p:txBody>
      </p:sp>
      <p:graphicFrame>
        <p:nvGraphicFramePr>
          <p:cNvPr id="10" name="Gráfico 9">
            <a:extLst>
              <a:ext uri="{FF2B5EF4-FFF2-40B4-BE49-F238E27FC236}">
                <a16:creationId xmlns:a16="http://schemas.microsoft.com/office/drawing/2014/main" id="{70787364-1990-1C0F-1185-273FB338FFF6}"/>
              </a:ext>
            </a:extLst>
          </p:cNvPr>
          <p:cNvGraphicFramePr>
            <a:graphicFrameLocks/>
          </p:cNvGraphicFramePr>
          <p:nvPr>
            <p:extLst>
              <p:ext uri="{D42A27DB-BD31-4B8C-83A1-F6EECF244321}">
                <p14:modId xmlns:p14="http://schemas.microsoft.com/office/powerpoint/2010/main" val="1613930972"/>
              </p:ext>
            </p:extLst>
          </p:nvPr>
        </p:nvGraphicFramePr>
        <p:xfrm>
          <a:off x="370937" y="1772309"/>
          <a:ext cx="4328114" cy="1218244"/>
        </p:xfrm>
        <a:graphic>
          <a:graphicData uri="http://schemas.openxmlformats.org/drawingml/2006/chart">
            <c:chart xmlns:c="http://schemas.openxmlformats.org/drawingml/2006/chart" xmlns:r="http://schemas.openxmlformats.org/officeDocument/2006/relationships" r:id="rId7"/>
          </a:graphicData>
        </a:graphic>
      </p:graphicFrame>
      <p:sp>
        <p:nvSpPr>
          <p:cNvPr id="25" name="Rectangle: Top Corners Rounded 24">
            <a:extLst>
              <a:ext uri="{FF2B5EF4-FFF2-40B4-BE49-F238E27FC236}">
                <a16:creationId xmlns:a16="http://schemas.microsoft.com/office/drawing/2014/main" id="{28D0D3DD-71E2-354D-5211-1D0F6CD998F7}"/>
              </a:ext>
            </a:extLst>
          </p:cNvPr>
          <p:cNvSpPr/>
          <p:nvPr/>
        </p:nvSpPr>
        <p:spPr>
          <a:xfrm rot="16200000">
            <a:off x="-184664" y="2252648"/>
            <a:ext cx="1242848" cy="257566"/>
          </a:xfrm>
          <a:prstGeom prst="round2SameRect">
            <a:avLst>
              <a:gd name="adj1" fmla="val 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b="1" dirty="0">
                <a:solidFill>
                  <a:schemeClr val="bg1"/>
                </a:solidFill>
                <a:latin typeface="+mj-lt"/>
              </a:rPr>
              <a:t>  Por Segmento</a:t>
            </a:r>
          </a:p>
        </p:txBody>
      </p:sp>
      <p:graphicFrame>
        <p:nvGraphicFramePr>
          <p:cNvPr id="11" name="Gráfico 10">
            <a:extLst>
              <a:ext uri="{FF2B5EF4-FFF2-40B4-BE49-F238E27FC236}">
                <a16:creationId xmlns:a16="http://schemas.microsoft.com/office/drawing/2014/main" id="{BDEB349B-4DA1-DC7C-36AC-CD7601F7BC10}"/>
              </a:ext>
            </a:extLst>
          </p:cNvPr>
          <p:cNvGraphicFramePr>
            <a:graphicFrameLocks/>
          </p:cNvGraphicFramePr>
          <p:nvPr>
            <p:extLst>
              <p:ext uri="{D42A27DB-BD31-4B8C-83A1-F6EECF244321}">
                <p14:modId xmlns:p14="http://schemas.microsoft.com/office/powerpoint/2010/main" val="3372365782"/>
              </p:ext>
            </p:extLst>
          </p:nvPr>
        </p:nvGraphicFramePr>
        <p:xfrm>
          <a:off x="370937" y="3126023"/>
          <a:ext cx="4328114" cy="1218244"/>
        </p:xfrm>
        <a:graphic>
          <a:graphicData uri="http://schemas.openxmlformats.org/drawingml/2006/chart">
            <c:chart xmlns:c="http://schemas.openxmlformats.org/drawingml/2006/chart" xmlns:r="http://schemas.openxmlformats.org/officeDocument/2006/relationships" r:id="rId8"/>
          </a:graphicData>
        </a:graphic>
      </p:graphicFrame>
      <p:sp>
        <p:nvSpPr>
          <p:cNvPr id="26" name="Rectangle: Top Corners Rounded 25">
            <a:extLst>
              <a:ext uri="{FF2B5EF4-FFF2-40B4-BE49-F238E27FC236}">
                <a16:creationId xmlns:a16="http://schemas.microsoft.com/office/drawing/2014/main" id="{EABFB007-A5EA-0729-5C05-A7040642DC46}"/>
              </a:ext>
            </a:extLst>
          </p:cNvPr>
          <p:cNvSpPr/>
          <p:nvPr/>
        </p:nvSpPr>
        <p:spPr>
          <a:xfrm rot="16200000">
            <a:off x="-184664" y="3606362"/>
            <a:ext cx="1242848" cy="257566"/>
          </a:xfrm>
          <a:prstGeom prst="round2SameRect">
            <a:avLst>
              <a:gd name="adj1" fmla="val 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b="1" dirty="0">
                <a:solidFill>
                  <a:schemeClr val="bg1"/>
                </a:solidFill>
                <a:latin typeface="+mj-lt"/>
              </a:rPr>
              <a:t>Por Tipo</a:t>
            </a:r>
            <a:endParaRPr lang="pt-BR" sz="1200" dirty="0">
              <a:solidFill>
                <a:schemeClr val="bg1"/>
              </a:solidFill>
              <a:latin typeface="+mj-lt"/>
            </a:endParaRPr>
          </a:p>
        </p:txBody>
      </p:sp>
      <p:graphicFrame>
        <p:nvGraphicFramePr>
          <p:cNvPr id="17" name="Gráfico 16">
            <a:extLst>
              <a:ext uri="{FF2B5EF4-FFF2-40B4-BE49-F238E27FC236}">
                <a16:creationId xmlns:a16="http://schemas.microsoft.com/office/drawing/2014/main" id="{57363ECD-6ED9-30D6-CCC8-DF96AB8B6864}"/>
              </a:ext>
            </a:extLst>
          </p:cNvPr>
          <p:cNvGraphicFramePr>
            <a:graphicFrameLocks/>
          </p:cNvGraphicFramePr>
          <p:nvPr>
            <p:extLst>
              <p:ext uri="{D42A27DB-BD31-4B8C-83A1-F6EECF244321}">
                <p14:modId xmlns:p14="http://schemas.microsoft.com/office/powerpoint/2010/main" val="870377317"/>
              </p:ext>
            </p:extLst>
          </p:nvPr>
        </p:nvGraphicFramePr>
        <p:xfrm>
          <a:off x="370937" y="4479737"/>
          <a:ext cx="4328114" cy="1218244"/>
        </p:xfrm>
        <a:graphic>
          <a:graphicData uri="http://schemas.openxmlformats.org/drawingml/2006/chart">
            <c:chart xmlns:c="http://schemas.openxmlformats.org/drawingml/2006/chart" xmlns:r="http://schemas.openxmlformats.org/officeDocument/2006/relationships" r:id="rId9"/>
          </a:graphicData>
        </a:graphic>
      </p:graphicFrame>
      <p:sp>
        <p:nvSpPr>
          <p:cNvPr id="27" name="Rectangle: Top Corners Rounded 26">
            <a:extLst>
              <a:ext uri="{FF2B5EF4-FFF2-40B4-BE49-F238E27FC236}">
                <a16:creationId xmlns:a16="http://schemas.microsoft.com/office/drawing/2014/main" id="{6850488F-4C78-5BB9-B693-6BDDBDA92339}"/>
              </a:ext>
            </a:extLst>
          </p:cNvPr>
          <p:cNvSpPr/>
          <p:nvPr/>
        </p:nvSpPr>
        <p:spPr>
          <a:xfrm rot="16200000">
            <a:off x="-184664" y="4960076"/>
            <a:ext cx="1242848" cy="257566"/>
          </a:xfrm>
          <a:prstGeom prst="round2SameRect">
            <a:avLst>
              <a:gd name="adj1" fmla="val 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b="1" dirty="0">
                <a:solidFill>
                  <a:schemeClr val="bg1"/>
                </a:solidFill>
                <a:latin typeface="+mj-lt"/>
              </a:rPr>
              <a:t>Por Canal</a:t>
            </a:r>
            <a:endParaRPr lang="pt-BR" sz="1200" dirty="0">
              <a:solidFill>
                <a:schemeClr val="bg1"/>
              </a:solidFill>
              <a:latin typeface="+mj-lt"/>
            </a:endParaRPr>
          </a:p>
        </p:txBody>
      </p:sp>
      <p:sp>
        <p:nvSpPr>
          <p:cNvPr id="5" name="TextBox 4">
            <a:extLst>
              <a:ext uri="{FF2B5EF4-FFF2-40B4-BE49-F238E27FC236}">
                <a16:creationId xmlns:a16="http://schemas.microsoft.com/office/drawing/2014/main" id="{3DF0E2CB-7663-D01E-CF2B-772F1F94BDBC}"/>
              </a:ext>
            </a:extLst>
          </p:cNvPr>
          <p:cNvSpPr txBox="1"/>
          <p:nvPr/>
        </p:nvSpPr>
        <p:spPr>
          <a:xfrm>
            <a:off x="3370799" y="4776779"/>
            <a:ext cx="807209" cy="276999"/>
          </a:xfrm>
          <a:prstGeom prst="rect">
            <a:avLst/>
          </a:prstGeom>
          <a:noFill/>
        </p:spPr>
        <p:txBody>
          <a:bodyPr wrap="none" rtlCol="0">
            <a:spAutoFit/>
          </a:bodyPr>
          <a:lstStyle/>
          <a:p>
            <a:pPr algn="l">
              <a:buClr>
                <a:schemeClr val="accent1"/>
              </a:buClr>
            </a:pPr>
            <a:r>
              <a:rPr lang="pt-BR" sz="1200" dirty="0"/>
              <a:t>Terceiros</a:t>
            </a:r>
          </a:p>
        </p:txBody>
      </p:sp>
      <p:sp>
        <p:nvSpPr>
          <p:cNvPr id="12" name="Title 4">
            <a:extLst>
              <a:ext uri="{FF2B5EF4-FFF2-40B4-BE49-F238E27FC236}">
                <a16:creationId xmlns:a16="http://schemas.microsoft.com/office/drawing/2014/main" id="{F2585EB8-4503-E3D4-D72E-51063108D1B9}"/>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r>
              <a:rPr lang="pt-BR" dirty="0"/>
              <a:t>Sol Copérnico Constrói Confiança entre seus Clientes</a:t>
            </a:r>
          </a:p>
        </p:txBody>
      </p:sp>
      <p:sp>
        <p:nvSpPr>
          <p:cNvPr id="19" name="Text Placeholder 9">
            <a:extLst>
              <a:ext uri="{FF2B5EF4-FFF2-40B4-BE49-F238E27FC236}">
                <a16:creationId xmlns:a16="http://schemas.microsoft.com/office/drawing/2014/main" id="{1B9D56BB-FD65-4831-B5C0-22D8FEBE4976}"/>
              </a:ext>
            </a:extLst>
          </p:cNvPr>
          <p:cNvSpPr txBox="1">
            <a:spLocks/>
          </p:cNvSpPr>
          <p:nvPr/>
        </p:nvSpPr>
        <p:spPr>
          <a:xfrm>
            <a:off x="284400" y="5978523"/>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 24/maio</a:t>
            </a:r>
          </a:p>
        </p:txBody>
      </p:sp>
    </p:spTree>
    <p:extLst>
      <p:ext uri="{BB962C8B-B14F-4D97-AF65-F5344CB8AC3E}">
        <p14:creationId xmlns:p14="http://schemas.microsoft.com/office/powerpoint/2010/main" val="83422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6EBE-001E-6BE8-9F68-A22EEAFF17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3FB51DE-54DD-82AA-B964-D33F4FA247C4}"/>
              </a:ext>
            </a:extLst>
          </p:cNvPr>
          <p:cNvSpPr>
            <a:spLocks noGrp="1"/>
          </p:cNvSpPr>
          <p:nvPr>
            <p:ph type="title"/>
          </p:nvPr>
        </p:nvSpPr>
        <p:spPr/>
        <p:txBody>
          <a:bodyPr/>
          <a:lstStyle/>
          <a:p>
            <a:r>
              <a:rPr lang="pt-BR" sz="2400" dirty="0">
                <a:solidFill>
                  <a:schemeClr val="accent1"/>
                </a:solidFill>
                <a:latin typeface="+mj-lt"/>
                <a:sym typeface="Verdana"/>
              </a:rPr>
              <a:t>DISCLAIMER</a:t>
            </a:r>
            <a:endParaRPr lang="pt-BR" dirty="0"/>
          </a:p>
        </p:txBody>
      </p:sp>
      <p:sp>
        <p:nvSpPr>
          <p:cNvPr id="2" name="TextBox 1">
            <a:extLst>
              <a:ext uri="{FF2B5EF4-FFF2-40B4-BE49-F238E27FC236}">
                <a16:creationId xmlns:a16="http://schemas.microsoft.com/office/drawing/2014/main" id="{CB5322F2-F6EB-4F7D-73FC-9122F4F88557}"/>
              </a:ext>
            </a:extLst>
          </p:cNvPr>
          <p:cNvSpPr txBox="1"/>
          <p:nvPr/>
        </p:nvSpPr>
        <p:spPr>
          <a:xfrm>
            <a:off x="307783" y="799604"/>
            <a:ext cx="11535372" cy="4739759"/>
          </a:xfrm>
          <a:prstGeom prst="rect">
            <a:avLst/>
          </a:prstGeom>
          <a:noFill/>
        </p:spPr>
        <p:txBody>
          <a:bodyPr wrap="square">
            <a:spAutoFit/>
          </a:bodyPr>
          <a:lstStyle/>
          <a:p>
            <a:pPr algn="just">
              <a:spcBef>
                <a:spcPts val="200"/>
              </a:spcBef>
              <a:spcAft>
                <a:spcPts val="200"/>
              </a:spcAft>
            </a:pPr>
            <a:r>
              <a:rPr lang="pt-BR" sz="800" dirty="0">
                <a:solidFill>
                  <a:schemeClr val="tx1">
                    <a:lumMod val="95000"/>
                    <a:lumOff val="5000"/>
                  </a:schemeClr>
                </a:solidFill>
                <a:cs typeface="Calibri" pitchFamily="34" charset="0"/>
              </a:rPr>
              <a:t>Este material publicitário (“Material Publicitário”) foi preparado com base nas informações constantes no regulamento do COPÉRNICO FUNDO DE INVESTIMENTO EM PARTICIPAÇÕES EM INFRAESTRUTURA (“Fundo”) e no Prospecto (conforme abaixo definido) pela Safra Asset Management Ltda. (“Gestor”), na qualidade de gestor do Fundo, nos termos da Resolução da CVM nº 160, de 13 de julho de 2022 (“Resolução CVM 160”), com finalidade exclusivamente informativa para fins de suporte às apresentações relacionadas à distribuição primária de cotas subclasse A da Classe A Infraestrutura Responsabilidade Limitada da primeira emissão do Fundo (“Oferta”, “Cotas Subclasse A”, “Classe” e “Emissão”, respectivamente), a ser distribuída pelo Banco Safra S.A (“Coordenador Líder”) e pela Guide Investimentos S.A Corretora de Valores (“Coordenador Contratado” e, em conjunto com o Coordenador Líder, “Coordenadores” ou individualmente, “Coordenador“).</a:t>
            </a:r>
          </a:p>
          <a:p>
            <a:pPr algn="just">
              <a:spcBef>
                <a:spcPts val="200"/>
              </a:spcBef>
              <a:spcAft>
                <a:spcPts val="200"/>
              </a:spcAft>
            </a:pPr>
            <a:r>
              <a:rPr lang="pt-BR" sz="800" dirty="0">
                <a:solidFill>
                  <a:schemeClr val="tx1">
                    <a:lumMod val="95000"/>
                    <a:lumOff val="5000"/>
                  </a:schemeClr>
                </a:solidFill>
                <a:cs typeface="Calibri" pitchFamily="34" charset="0"/>
              </a:rPr>
              <a:t>Exceto quando especificamente definidos neste Material Publicitário, os termos e expressões iniciados em maiúscula, em sua forma singular ou plural, utilizados no presente Material Publicitário e nele não definidos terão o significado a eles atribuído no “Prospecto Definitivo de Distribuição Pública de Cotas da 1ª Emissão da Subclasse A da Classe A Infraestrutura Responsabilidade Limitada do Copérnico Fundo de Investimento em Participações em Infraestrutura” (“Prospecto Definitivo”), no regulamento do Fundo (“Regulamento”) e/ou nos demais documentos da Oferta.</a:t>
            </a:r>
          </a:p>
          <a:p>
            <a:pPr algn="just">
              <a:spcBef>
                <a:spcPts val="200"/>
              </a:spcBef>
              <a:spcAft>
                <a:spcPts val="200"/>
              </a:spcAft>
            </a:pPr>
            <a:r>
              <a:rPr lang="pt-BR" sz="800" dirty="0">
                <a:solidFill>
                  <a:schemeClr val="tx1">
                    <a:lumMod val="95000"/>
                    <a:lumOff val="5000"/>
                  </a:schemeClr>
                </a:solidFill>
                <a:cs typeface="Calibri" pitchFamily="34" charset="0"/>
              </a:rPr>
              <a:t>O Material Publicitário foi elaborado com base em informações prestadas pelo Gestor, </a:t>
            </a:r>
            <a:r>
              <a:rPr lang="pt-BR" sz="800" dirty="0"/>
              <a:t>pela Copérnico Energias Renováveis S.A (“Consultor Especializado”) e </a:t>
            </a:r>
            <a:r>
              <a:rPr lang="pt-BR" sz="800" dirty="0">
                <a:solidFill>
                  <a:schemeClr val="tx1">
                    <a:lumMod val="95000"/>
                    <a:lumOff val="5000"/>
                  </a:schemeClr>
                </a:solidFill>
                <a:cs typeface="Calibri" pitchFamily="34" charset="0"/>
              </a:rPr>
              <a:t>pelo Fundo e não implica, por parte dos Coordenadores, qualquer declaração ou garantia com relação às informações contidas neste Material Publicitário ou julgamento sobre a qualidade do Fundo, da Oferta ou das Cotas Subclasse A. Este Material Publicitário não deve ser interpretado como uma solicitação ou oferta para compra ou venda de quaisquer valores mobiliários e não deve ser tratado como uma recomendação de investimento. Os Coordenadores não atualizarão quaisquer das informações contidas neste Material Publicitário, as quais estão sujeitas a alterações sem aviso prévio aos destinatários deste Material Publicitário. Ainda, o desempenho passado do Fundo não é indicativo de resultados futuros.</a:t>
            </a:r>
          </a:p>
          <a:p>
            <a:pPr algn="just">
              <a:spcBef>
                <a:spcPts val="200"/>
              </a:spcBef>
              <a:spcAft>
                <a:spcPts val="200"/>
              </a:spcAft>
            </a:pPr>
            <a:r>
              <a:rPr lang="pt-BR" sz="800" dirty="0">
                <a:solidFill>
                  <a:schemeClr val="tx1">
                    <a:lumMod val="95000"/>
                    <a:lumOff val="5000"/>
                  </a:schemeClr>
                </a:solidFill>
                <a:cs typeface="Calibri" pitchFamily="34" charset="0"/>
              </a:rPr>
              <a:t>Este Material Publicitário apresenta informações resumidas e não é um documento completo, de modo que potenciais investidores (“Investidores”) devem ler o Prospecto Definitivo, incluindo seus anexos e documentos incorporados por referência, dentre os quais o Regulamento, em especial a seção “Fatores de Risco” constante das páginas [</a:t>
            </a:r>
            <a:r>
              <a:rPr lang="pt-BR" sz="800" dirty="0">
                <a:solidFill>
                  <a:schemeClr val="tx1">
                    <a:lumMod val="95000"/>
                    <a:lumOff val="5000"/>
                  </a:schemeClr>
                </a:solidFill>
                <a:highlight>
                  <a:srgbClr val="FFFF00"/>
                </a:highlight>
                <a:cs typeface="Calibri" pitchFamily="34" charset="0"/>
              </a:rPr>
              <a:t>=</a:t>
            </a:r>
            <a:r>
              <a:rPr lang="pt-BR" sz="800" dirty="0">
                <a:solidFill>
                  <a:schemeClr val="tx1">
                    <a:lumMod val="95000"/>
                    <a:lumOff val="5000"/>
                  </a:schemeClr>
                </a:solidFill>
                <a:cs typeface="Calibri" pitchFamily="34" charset="0"/>
              </a:rPr>
              <a:t>] a [</a:t>
            </a:r>
            <a:r>
              <a:rPr lang="pt-BR" sz="800" dirty="0">
                <a:solidFill>
                  <a:schemeClr val="tx1">
                    <a:lumMod val="95000"/>
                    <a:lumOff val="5000"/>
                  </a:schemeClr>
                </a:solidFill>
                <a:highlight>
                  <a:srgbClr val="FFFF00"/>
                </a:highlight>
                <a:cs typeface="Calibri" pitchFamily="34" charset="0"/>
              </a:rPr>
              <a:t>=</a:t>
            </a:r>
            <a:r>
              <a:rPr lang="pt-BR" sz="800" dirty="0">
                <a:solidFill>
                  <a:schemeClr val="tx1">
                    <a:lumMod val="95000"/>
                    <a:lumOff val="5000"/>
                  </a:schemeClr>
                </a:solidFill>
                <a:cs typeface="Calibri" pitchFamily="34" charset="0"/>
              </a:rPr>
              <a:t>] do Prospecto, para avaliação dos principais riscos a que o Fundo está exposto, bem como aqueles relacionados à Emissão, à Oferta e às Cotas Subclasse A, os quais devem ser considerados para o investimento nas Cotas Subclasse A. Ainda, é recomendada a leitura cuidadosa do Regulamento do Fundo pelo potencial investidor ao formar seu julgamento para o investimento nas Cotas Subclasse A do Fundo. Os investimentos do Fundo sujeitam-se, sem limitação, aos riscos inerentes ao mercado dos ativos que serão objeto de investimento pela Classe. Eventuais estimativas e declarações futuras presentes neste Material Publicitário, incluindo informações sobre o setor de energia e infraestrutura e a potencial carteira do Fundo, poderão não se concretizar, no todo ou em parte. </a:t>
            </a:r>
          </a:p>
          <a:p>
            <a:pPr algn="just">
              <a:spcBef>
                <a:spcPts val="200"/>
              </a:spcBef>
              <a:spcAft>
                <a:spcPts val="200"/>
              </a:spcAft>
            </a:pPr>
            <a:r>
              <a:rPr lang="pt-BR" sz="800" dirty="0">
                <a:solidFill>
                  <a:schemeClr val="tx1">
                    <a:lumMod val="95000"/>
                    <a:lumOff val="5000"/>
                  </a:schemeClr>
                </a:solidFill>
                <a:cs typeface="Calibri" pitchFamily="34" charset="0"/>
              </a:rPr>
              <a:t>O investimento em cotas de fundos de investimento em participação em infraestrutura não é adequado a investidores que necessitem de liquidez imediata, tendo em vista a possibilidade de serem pequenas ou inexistentes as negociações das Cotas Subclasse A no mercado secundário. Além disso, as classes de fundos de investimento em participações em infraestrutura têm a forma de condomínio fechado, ou seja, não admitem a possibilidade de resgate de suas cotas, salvo nas hipóteses de sua liquidação. Dessa forma, seus cotistas podem ter dificuldades em realizar a venda de suas cotas no mercado secundário.</a:t>
            </a:r>
          </a:p>
          <a:p>
            <a:pPr algn="just">
              <a:spcBef>
                <a:spcPts val="200"/>
              </a:spcBef>
              <a:spcAft>
                <a:spcPts val="200"/>
              </a:spcAft>
            </a:pPr>
            <a:r>
              <a:rPr lang="pt-BR" sz="800" dirty="0">
                <a:solidFill>
                  <a:schemeClr val="tx1">
                    <a:lumMod val="95000"/>
                    <a:lumOff val="5000"/>
                  </a:schemeClr>
                </a:solidFill>
                <a:cs typeface="Calibri" pitchFamily="34" charset="0"/>
              </a:rPr>
              <a:t>As premissas e projeções neste material de divulgação não representam e nem devem ser consideradas, a qualquer momento ou sob qualquer hipótese, promessa, garantia ou sugestão de rentabilidade futura ou de isenção de riscos aos cotistas. As informações presentes neste material de divulgação são baseadas em simulações e os resultados reais poderão ser significativamente diferentes.</a:t>
            </a:r>
          </a:p>
          <a:p>
            <a:pPr algn="just">
              <a:spcBef>
                <a:spcPts val="200"/>
              </a:spcBef>
              <a:spcAft>
                <a:spcPts val="200"/>
              </a:spcAft>
            </a:pPr>
            <a:r>
              <a:rPr lang="pt-BR" sz="800" dirty="0">
                <a:solidFill>
                  <a:schemeClr val="tx1">
                    <a:lumMod val="95000"/>
                    <a:lumOff val="5000"/>
                  </a:schemeClr>
                </a:solidFill>
                <a:cs typeface="Calibri" pitchFamily="34" charset="0"/>
              </a:rPr>
              <a:t>Este Material Publicitário é de uso restrito de seu destinatário e não deve ser reproduzido, distribuído, publicado, transmitido ou divulgado a terceiros. A entrega deste Material Publicitário para qualquer pessoa que não o seu destinatário ou quaisquer pessoas contratadas para auxiliar o destinatário é proibida, e qualquer divulgação de seu conteúdo sem autorização prévia dos Coordenadores é expressamente vedada. Cada Investidor que aceitar a entrega deste Material Publicitário concorda com os termos acima e concorda em não produzir cópias deste Material Publicitário no todo ou em parte.</a:t>
            </a:r>
          </a:p>
          <a:p>
            <a:pPr algn="just">
              <a:spcBef>
                <a:spcPts val="200"/>
              </a:spcBef>
              <a:spcAft>
                <a:spcPts val="200"/>
              </a:spcAft>
            </a:pPr>
            <a:r>
              <a:rPr lang="pt-BR" sz="800" dirty="0">
                <a:solidFill>
                  <a:schemeClr val="tx1">
                    <a:lumMod val="95000"/>
                    <a:lumOff val="5000"/>
                  </a:schemeClr>
                </a:solidFill>
                <a:cs typeface="Calibri" pitchFamily="34" charset="0"/>
              </a:rPr>
              <a:t>Qualquer decisão de investimento pelos Investidores deverá basear-se única e exclusivamente nas informações contidas no Prospecto, que contém informações detalhadas a respeito da Emissão, da Oferta, das Cotas, do Fundo, suas atividades, situação econômico-financeira e demonstrações financeiras e dos riscos relacionados a fatores macroeconômicos, aos setores de atuação e às atividades do Fundo. As informações contidas neste Material Publicitário não foram conferidas de forma independente pelos Coordenadores. O Prospecto Definitivo poderá ser obtido nos websites dos Coordenadores, do Safra Serviços de Administração Fiduciária Ltda., na qualidade de administrador do Fundo (“Administradora”), da Gestora, da Comissão de Valores Mobiliários (“CVM”) e/ou da B3 S.A. – Brasil, Bolsa, Balcão (“B3”).</a:t>
            </a:r>
          </a:p>
          <a:p>
            <a:pPr algn="just">
              <a:spcBef>
                <a:spcPts val="200"/>
              </a:spcBef>
              <a:spcAft>
                <a:spcPts val="200"/>
              </a:spcAft>
            </a:pPr>
            <a:r>
              <a:rPr lang="pt-BR" sz="800" dirty="0">
                <a:solidFill>
                  <a:schemeClr val="tx1">
                    <a:lumMod val="95000"/>
                    <a:lumOff val="5000"/>
                  </a:schemeClr>
                </a:solidFill>
                <a:cs typeface="Calibri" pitchFamily="34" charset="0"/>
              </a:rPr>
              <a:t>O presente Material Publicitário não constitui oferta e/ou recomendação e/ou solicitação para subscrição ou compra de quaisquer valores mobiliários. As informações nele contidas não devem ser utilizadas como base para a decisão de investimento em valores mobiliários. Recomenda-se que os potenciais investidores consultem, para considerar a tomada de decisão relativa à aquisição de Cotas Subclasse A no âmbito da Oferta, as informações contidas no prospecto, seus próprios objetivos de investimento e seus próprios consultores e assessores antes da tomada de decisão de investimento.</a:t>
            </a:r>
            <a:endParaRPr lang="pt-BR" sz="900" dirty="0">
              <a:solidFill>
                <a:schemeClr val="tx1">
                  <a:lumMod val="95000"/>
                  <a:lumOff val="5000"/>
                </a:schemeClr>
              </a:solidFill>
              <a:cs typeface="Calibri" pitchFamily="34" charset="0"/>
            </a:endParaRPr>
          </a:p>
          <a:p>
            <a:pPr algn="just">
              <a:spcBef>
                <a:spcPts val="200"/>
              </a:spcBef>
              <a:spcAft>
                <a:spcPts val="200"/>
              </a:spcAft>
            </a:pPr>
            <a:r>
              <a:rPr lang="pt-BR" sz="800" dirty="0">
                <a:solidFill>
                  <a:schemeClr val="tx1">
                    <a:lumMod val="95000"/>
                    <a:lumOff val="5000"/>
                  </a:schemeClr>
                </a:solidFill>
                <a:cs typeface="Calibri" pitchFamily="34" charset="0"/>
              </a:rPr>
              <a:t>O registro da Oferta não implica, por parte da CVM, garantia de veracidade das informações prestadas ou julgamento sobre a qualidade das Cotas Subclasse A, do Fundo e das demais instituições prestadoras de serviços. </a:t>
            </a:r>
            <a:r>
              <a:rPr lang="pt-BR" sz="800" dirty="0"/>
              <a:t>A rentabilidade indicada não representa e nem deve ser considerada, sob qualquer hipótese, como promessa, garantia ou sugestão de rentabilidade, tratando-se somente de projeções elaboradas sob as premissas indicadas pelo Consultor Especializado constante do Prospecto Definitivo, as quais podem não se realizar.</a:t>
            </a:r>
            <a:endParaRPr lang="pt-BR" sz="800" dirty="0">
              <a:solidFill>
                <a:schemeClr val="tx1">
                  <a:lumMod val="95000"/>
                  <a:lumOff val="5000"/>
                </a:schemeClr>
              </a:solidFill>
              <a:cs typeface="Calibri" pitchFamily="34" charset="0"/>
            </a:endParaRPr>
          </a:p>
        </p:txBody>
      </p:sp>
      <p:sp>
        <p:nvSpPr>
          <p:cNvPr id="3" name="Retângulo 5">
            <a:extLst>
              <a:ext uri="{FF2B5EF4-FFF2-40B4-BE49-F238E27FC236}">
                <a16:creationId xmlns:a16="http://schemas.microsoft.com/office/drawing/2014/main" id="{A50C728A-D88F-BCBB-3973-54871B7B62AB}"/>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357913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5">
            <a:extLst>
              <a:ext uri="{FF2B5EF4-FFF2-40B4-BE49-F238E27FC236}">
                <a16:creationId xmlns:a16="http://schemas.microsoft.com/office/drawing/2014/main" id="{2531F048-C43C-4EF8-0C04-BEC4D14DA6B7}"/>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
        <p:nvSpPr>
          <p:cNvPr id="4" name="Rectangle 3">
            <a:extLst>
              <a:ext uri="{FF2B5EF4-FFF2-40B4-BE49-F238E27FC236}">
                <a16:creationId xmlns:a16="http://schemas.microsoft.com/office/drawing/2014/main" id="{DB4D14A0-072D-235A-7ED0-52CC4579FBDA}"/>
              </a:ext>
            </a:extLst>
          </p:cNvPr>
          <p:cNvSpPr/>
          <p:nvPr/>
        </p:nvSpPr>
        <p:spPr>
          <a:xfrm>
            <a:off x="0" y="1608992"/>
            <a:ext cx="12192000" cy="3472962"/>
          </a:xfrm>
          <a:prstGeom prst="rect">
            <a:avLst/>
          </a:prstGeom>
          <a:gradFill flip="none" rotWithShape="1">
            <a:gsLst>
              <a:gs pos="0">
                <a:schemeClr val="accent5">
                  <a:lumMod val="20000"/>
                  <a:lumOff val="80000"/>
                  <a:alpha val="0"/>
                </a:schemeClr>
              </a:gs>
              <a:gs pos="52300">
                <a:srgbClr val="FCEDD0"/>
              </a:gs>
              <a:gs pos="100000">
                <a:schemeClr val="accent5">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34" name="Arc 33">
            <a:extLst>
              <a:ext uri="{FF2B5EF4-FFF2-40B4-BE49-F238E27FC236}">
                <a16:creationId xmlns:a16="http://schemas.microsoft.com/office/drawing/2014/main" id="{DC50A91A-09AC-4D8A-B2F1-77F3C56F2645}"/>
              </a:ext>
            </a:extLst>
          </p:cNvPr>
          <p:cNvSpPr/>
          <p:nvPr/>
        </p:nvSpPr>
        <p:spPr>
          <a:xfrm>
            <a:off x="3810048" y="2019415"/>
            <a:ext cx="1752600" cy="1752600"/>
          </a:xfrm>
          <a:prstGeom prst="arc">
            <a:avLst>
              <a:gd name="adj1" fmla="val 666676"/>
              <a:gd name="adj2" fmla="val 18091331"/>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8" name="Arc 57">
            <a:extLst>
              <a:ext uri="{FF2B5EF4-FFF2-40B4-BE49-F238E27FC236}">
                <a16:creationId xmlns:a16="http://schemas.microsoft.com/office/drawing/2014/main" id="{4D77A941-819A-432B-8DE4-8773C837C34C}"/>
              </a:ext>
            </a:extLst>
          </p:cNvPr>
          <p:cNvSpPr/>
          <p:nvPr/>
        </p:nvSpPr>
        <p:spPr>
          <a:xfrm>
            <a:off x="6572391" y="2019415"/>
            <a:ext cx="1752600" cy="1752600"/>
          </a:xfrm>
          <a:prstGeom prst="arc">
            <a:avLst>
              <a:gd name="adj1" fmla="val 666676"/>
              <a:gd name="adj2" fmla="val 18091331"/>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60" name="Arc 59">
            <a:extLst>
              <a:ext uri="{FF2B5EF4-FFF2-40B4-BE49-F238E27FC236}">
                <a16:creationId xmlns:a16="http://schemas.microsoft.com/office/drawing/2014/main" id="{D17DC83C-88C9-4E2D-9DDF-9C9BD5A5D848}"/>
              </a:ext>
            </a:extLst>
          </p:cNvPr>
          <p:cNvSpPr/>
          <p:nvPr/>
        </p:nvSpPr>
        <p:spPr>
          <a:xfrm>
            <a:off x="9262193" y="2019415"/>
            <a:ext cx="1752600" cy="1752600"/>
          </a:xfrm>
          <a:prstGeom prst="arc">
            <a:avLst>
              <a:gd name="adj1" fmla="val 20857412"/>
              <a:gd name="adj2" fmla="val 18091331"/>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 name="Title 4">
            <a:extLst>
              <a:ext uri="{FF2B5EF4-FFF2-40B4-BE49-F238E27FC236}">
                <a16:creationId xmlns:a16="http://schemas.microsoft.com/office/drawing/2014/main" id="{DD72C4F0-46AC-6EF0-F8E4-F1347D400602}"/>
              </a:ext>
            </a:extLst>
          </p:cNvPr>
          <p:cNvSpPr>
            <a:spLocks noGrp="1"/>
          </p:cNvSpPr>
          <p:nvPr>
            <p:ph type="title"/>
          </p:nvPr>
        </p:nvSpPr>
        <p:spPr>
          <a:xfrm>
            <a:off x="389994" y="348616"/>
            <a:ext cx="11422960" cy="397032"/>
          </a:xfrm>
        </p:spPr>
        <p:txBody>
          <a:bodyPr/>
          <a:lstStyle/>
          <a:p>
            <a:r>
              <a:rPr lang="pt-BR" dirty="0"/>
              <a:t>Funcionamento dos Ativos Totais de Geração Distribuída Compartilhada</a:t>
            </a:r>
          </a:p>
        </p:txBody>
      </p:sp>
      <p:pic>
        <p:nvPicPr>
          <p:cNvPr id="37" name="object 11">
            <a:extLst>
              <a:ext uri="{FF2B5EF4-FFF2-40B4-BE49-F238E27FC236}">
                <a16:creationId xmlns:a16="http://schemas.microsoft.com/office/drawing/2014/main" id="{63CB1BDC-4204-1EC9-0810-C568551E7BDD}"/>
              </a:ext>
            </a:extLst>
          </p:cNvPr>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390362" y="2280891"/>
            <a:ext cx="1240106" cy="1240105"/>
          </a:xfrm>
          <a:prstGeom prst="rect">
            <a:avLst/>
          </a:prstGeom>
        </p:spPr>
      </p:pic>
      <p:pic>
        <p:nvPicPr>
          <p:cNvPr id="38" name="object 12">
            <a:extLst>
              <a:ext uri="{FF2B5EF4-FFF2-40B4-BE49-F238E27FC236}">
                <a16:creationId xmlns:a16="http://schemas.microsoft.com/office/drawing/2014/main" id="{F2D78659-381D-AC63-479F-DF864FC465F4}"/>
              </a:ext>
            </a:extLst>
          </p:cNvPr>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427437" y="2590876"/>
            <a:ext cx="585257" cy="652974"/>
          </a:xfrm>
          <a:prstGeom prst="rect">
            <a:avLst/>
          </a:prstGeom>
        </p:spPr>
      </p:pic>
      <p:sp>
        <p:nvSpPr>
          <p:cNvPr id="39" name="object 13">
            <a:extLst>
              <a:ext uri="{FF2B5EF4-FFF2-40B4-BE49-F238E27FC236}">
                <a16:creationId xmlns:a16="http://schemas.microsoft.com/office/drawing/2014/main" id="{D8FEB147-FDC7-1034-D18E-86363549885E}"/>
              </a:ext>
            </a:extLst>
          </p:cNvPr>
          <p:cNvSpPr/>
          <p:nvPr/>
        </p:nvSpPr>
        <p:spPr>
          <a:xfrm>
            <a:off x="4111785" y="2309083"/>
            <a:ext cx="1216804" cy="1216804"/>
          </a:xfrm>
          <a:custGeom>
            <a:avLst/>
            <a:gdLst/>
            <a:ahLst/>
            <a:cxnLst/>
            <a:rect l="l" t="t" r="r" b="b"/>
            <a:pathLst>
              <a:path w="2006600" h="2006600">
                <a:moveTo>
                  <a:pt x="1003100" y="2006200"/>
                </a:moveTo>
                <a:lnTo>
                  <a:pt x="1051701" y="2005043"/>
                </a:lnTo>
                <a:lnTo>
                  <a:pt x="1099705" y="2001608"/>
                </a:lnTo>
                <a:lnTo>
                  <a:pt x="1147059" y="1995947"/>
                </a:lnTo>
                <a:lnTo>
                  <a:pt x="1193711" y="1988113"/>
                </a:lnTo>
                <a:lnTo>
                  <a:pt x="1239609" y="1978157"/>
                </a:lnTo>
                <a:lnTo>
                  <a:pt x="1284700" y="1966134"/>
                </a:lnTo>
                <a:lnTo>
                  <a:pt x="1328931" y="1952095"/>
                </a:lnTo>
                <a:lnTo>
                  <a:pt x="1372249" y="1936092"/>
                </a:lnTo>
                <a:lnTo>
                  <a:pt x="1414603" y="1918179"/>
                </a:lnTo>
                <a:lnTo>
                  <a:pt x="1455940" y="1898408"/>
                </a:lnTo>
                <a:lnTo>
                  <a:pt x="1496207" y="1876831"/>
                </a:lnTo>
                <a:lnTo>
                  <a:pt x="1535351" y="1853502"/>
                </a:lnTo>
                <a:lnTo>
                  <a:pt x="1573321" y="1828471"/>
                </a:lnTo>
                <a:lnTo>
                  <a:pt x="1610062" y="1801793"/>
                </a:lnTo>
                <a:lnTo>
                  <a:pt x="1645524" y="1773520"/>
                </a:lnTo>
                <a:lnTo>
                  <a:pt x="1679654" y="1743704"/>
                </a:lnTo>
                <a:lnTo>
                  <a:pt x="1712398" y="1712398"/>
                </a:lnTo>
                <a:lnTo>
                  <a:pt x="1743704" y="1679654"/>
                </a:lnTo>
                <a:lnTo>
                  <a:pt x="1773520" y="1645524"/>
                </a:lnTo>
                <a:lnTo>
                  <a:pt x="1801793" y="1610062"/>
                </a:lnTo>
                <a:lnTo>
                  <a:pt x="1828471" y="1573321"/>
                </a:lnTo>
                <a:lnTo>
                  <a:pt x="1853502" y="1535351"/>
                </a:lnTo>
                <a:lnTo>
                  <a:pt x="1876831" y="1496207"/>
                </a:lnTo>
                <a:lnTo>
                  <a:pt x="1898408" y="1455940"/>
                </a:lnTo>
                <a:lnTo>
                  <a:pt x="1918179" y="1414603"/>
                </a:lnTo>
                <a:lnTo>
                  <a:pt x="1936092" y="1372249"/>
                </a:lnTo>
                <a:lnTo>
                  <a:pt x="1952095" y="1328931"/>
                </a:lnTo>
                <a:lnTo>
                  <a:pt x="1966134" y="1284700"/>
                </a:lnTo>
                <a:lnTo>
                  <a:pt x="1978157" y="1239609"/>
                </a:lnTo>
                <a:lnTo>
                  <a:pt x="1988113" y="1193711"/>
                </a:lnTo>
                <a:lnTo>
                  <a:pt x="1995947" y="1147059"/>
                </a:lnTo>
                <a:lnTo>
                  <a:pt x="2001608" y="1099705"/>
                </a:lnTo>
                <a:lnTo>
                  <a:pt x="2005043" y="1051701"/>
                </a:lnTo>
                <a:lnTo>
                  <a:pt x="2006200" y="1003100"/>
                </a:lnTo>
                <a:lnTo>
                  <a:pt x="2005043" y="954499"/>
                </a:lnTo>
                <a:lnTo>
                  <a:pt x="2001608" y="906495"/>
                </a:lnTo>
                <a:lnTo>
                  <a:pt x="1995947" y="859141"/>
                </a:lnTo>
                <a:lnTo>
                  <a:pt x="1988113" y="812488"/>
                </a:lnTo>
                <a:lnTo>
                  <a:pt x="1978157" y="766591"/>
                </a:lnTo>
                <a:lnTo>
                  <a:pt x="1966134" y="721500"/>
                </a:lnTo>
                <a:lnTo>
                  <a:pt x="1952095" y="677269"/>
                </a:lnTo>
                <a:lnTo>
                  <a:pt x="1936092" y="633950"/>
                </a:lnTo>
                <a:lnTo>
                  <a:pt x="1918179" y="591596"/>
                </a:lnTo>
                <a:lnTo>
                  <a:pt x="1898408" y="550260"/>
                </a:lnTo>
                <a:lnTo>
                  <a:pt x="1876831" y="509993"/>
                </a:lnTo>
                <a:lnTo>
                  <a:pt x="1853502" y="470848"/>
                </a:lnTo>
                <a:lnTo>
                  <a:pt x="1828471" y="432879"/>
                </a:lnTo>
                <a:lnTo>
                  <a:pt x="1801793" y="396137"/>
                </a:lnTo>
                <a:lnTo>
                  <a:pt x="1773520" y="360675"/>
                </a:lnTo>
                <a:lnTo>
                  <a:pt x="1743704" y="326546"/>
                </a:lnTo>
                <a:lnTo>
                  <a:pt x="1712398" y="293802"/>
                </a:lnTo>
                <a:lnTo>
                  <a:pt x="1679654" y="262496"/>
                </a:lnTo>
                <a:lnTo>
                  <a:pt x="1645524" y="232680"/>
                </a:lnTo>
                <a:lnTo>
                  <a:pt x="1610062" y="204406"/>
                </a:lnTo>
                <a:lnTo>
                  <a:pt x="1573321" y="177728"/>
                </a:lnTo>
                <a:lnTo>
                  <a:pt x="1535351" y="152698"/>
                </a:lnTo>
                <a:lnTo>
                  <a:pt x="1496207" y="129368"/>
                </a:lnTo>
                <a:lnTo>
                  <a:pt x="1455940" y="107792"/>
                </a:lnTo>
                <a:lnTo>
                  <a:pt x="1414603" y="88021"/>
                </a:lnTo>
                <a:lnTo>
                  <a:pt x="1372249" y="70108"/>
                </a:lnTo>
                <a:lnTo>
                  <a:pt x="1328931" y="54105"/>
                </a:lnTo>
                <a:lnTo>
                  <a:pt x="1284700" y="40066"/>
                </a:lnTo>
                <a:lnTo>
                  <a:pt x="1239609" y="28042"/>
                </a:lnTo>
                <a:lnTo>
                  <a:pt x="1193711" y="18087"/>
                </a:lnTo>
                <a:lnTo>
                  <a:pt x="1147059" y="10253"/>
                </a:lnTo>
                <a:lnTo>
                  <a:pt x="1099705" y="4591"/>
                </a:lnTo>
                <a:lnTo>
                  <a:pt x="1051701" y="1156"/>
                </a:lnTo>
                <a:lnTo>
                  <a:pt x="1003100" y="0"/>
                </a:lnTo>
                <a:lnTo>
                  <a:pt x="954499" y="1156"/>
                </a:lnTo>
                <a:lnTo>
                  <a:pt x="906495" y="4591"/>
                </a:lnTo>
                <a:lnTo>
                  <a:pt x="859141" y="10253"/>
                </a:lnTo>
                <a:lnTo>
                  <a:pt x="812488" y="18087"/>
                </a:lnTo>
                <a:lnTo>
                  <a:pt x="766591" y="28042"/>
                </a:lnTo>
                <a:lnTo>
                  <a:pt x="721500" y="40066"/>
                </a:lnTo>
                <a:lnTo>
                  <a:pt x="677269" y="54105"/>
                </a:lnTo>
                <a:lnTo>
                  <a:pt x="633950" y="70108"/>
                </a:lnTo>
                <a:lnTo>
                  <a:pt x="591596" y="88021"/>
                </a:lnTo>
                <a:lnTo>
                  <a:pt x="550260" y="107792"/>
                </a:lnTo>
                <a:lnTo>
                  <a:pt x="509993" y="129368"/>
                </a:lnTo>
                <a:lnTo>
                  <a:pt x="470848" y="152698"/>
                </a:lnTo>
                <a:lnTo>
                  <a:pt x="432879" y="177728"/>
                </a:lnTo>
                <a:lnTo>
                  <a:pt x="396137" y="204406"/>
                </a:lnTo>
                <a:lnTo>
                  <a:pt x="360675" y="232680"/>
                </a:lnTo>
                <a:lnTo>
                  <a:pt x="326546" y="262496"/>
                </a:lnTo>
                <a:lnTo>
                  <a:pt x="293802" y="293802"/>
                </a:lnTo>
                <a:lnTo>
                  <a:pt x="262496" y="326546"/>
                </a:lnTo>
                <a:lnTo>
                  <a:pt x="232680" y="360675"/>
                </a:lnTo>
                <a:lnTo>
                  <a:pt x="204406" y="396137"/>
                </a:lnTo>
                <a:lnTo>
                  <a:pt x="177728" y="432879"/>
                </a:lnTo>
                <a:lnTo>
                  <a:pt x="152698" y="470848"/>
                </a:lnTo>
                <a:lnTo>
                  <a:pt x="129368" y="509993"/>
                </a:lnTo>
                <a:lnTo>
                  <a:pt x="107792" y="550260"/>
                </a:lnTo>
                <a:lnTo>
                  <a:pt x="88021" y="591596"/>
                </a:lnTo>
                <a:lnTo>
                  <a:pt x="70108" y="633950"/>
                </a:lnTo>
                <a:lnTo>
                  <a:pt x="54105" y="677269"/>
                </a:lnTo>
                <a:lnTo>
                  <a:pt x="40066" y="721500"/>
                </a:lnTo>
                <a:lnTo>
                  <a:pt x="28042" y="766591"/>
                </a:lnTo>
                <a:lnTo>
                  <a:pt x="18087" y="812488"/>
                </a:lnTo>
                <a:lnTo>
                  <a:pt x="10253" y="859141"/>
                </a:lnTo>
                <a:lnTo>
                  <a:pt x="4591" y="906495"/>
                </a:lnTo>
                <a:lnTo>
                  <a:pt x="1156" y="954499"/>
                </a:lnTo>
                <a:lnTo>
                  <a:pt x="0" y="1003100"/>
                </a:lnTo>
                <a:lnTo>
                  <a:pt x="1156" y="1051701"/>
                </a:lnTo>
                <a:lnTo>
                  <a:pt x="4591" y="1099705"/>
                </a:lnTo>
                <a:lnTo>
                  <a:pt x="10253" y="1147059"/>
                </a:lnTo>
                <a:lnTo>
                  <a:pt x="18087" y="1193711"/>
                </a:lnTo>
                <a:lnTo>
                  <a:pt x="28042" y="1239609"/>
                </a:lnTo>
                <a:lnTo>
                  <a:pt x="40066" y="1284700"/>
                </a:lnTo>
                <a:lnTo>
                  <a:pt x="54105" y="1328931"/>
                </a:lnTo>
                <a:lnTo>
                  <a:pt x="70108" y="1372249"/>
                </a:lnTo>
                <a:lnTo>
                  <a:pt x="88021" y="1414603"/>
                </a:lnTo>
                <a:lnTo>
                  <a:pt x="107792" y="1455940"/>
                </a:lnTo>
                <a:lnTo>
                  <a:pt x="129368" y="1496207"/>
                </a:lnTo>
                <a:lnTo>
                  <a:pt x="152698" y="1535351"/>
                </a:lnTo>
                <a:lnTo>
                  <a:pt x="177728" y="1573321"/>
                </a:lnTo>
                <a:lnTo>
                  <a:pt x="204406" y="1610062"/>
                </a:lnTo>
                <a:lnTo>
                  <a:pt x="232680" y="1645524"/>
                </a:lnTo>
                <a:lnTo>
                  <a:pt x="262496" y="1679654"/>
                </a:lnTo>
                <a:lnTo>
                  <a:pt x="293802" y="1712398"/>
                </a:lnTo>
                <a:lnTo>
                  <a:pt x="326546" y="1743704"/>
                </a:lnTo>
                <a:lnTo>
                  <a:pt x="360675" y="1773520"/>
                </a:lnTo>
                <a:lnTo>
                  <a:pt x="396137" y="1801793"/>
                </a:lnTo>
                <a:lnTo>
                  <a:pt x="432879" y="1828471"/>
                </a:lnTo>
                <a:lnTo>
                  <a:pt x="470848" y="1853502"/>
                </a:lnTo>
                <a:lnTo>
                  <a:pt x="509993" y="1876831"/>
                </a:lnTo>
                <a:lnTo>
                  <a:pt x="550260" y="1898408"/>
                </a:lnTo>
                <a:lnTo>
                  <a:pt x="591596" y="1918179"/>
                </a:lnTo>
                <a:lnTo>
                  <a:pt x="633950" y="1936092"/>
                </a:lnTo>
                <a:lnTo>
                  <a:pt x="677269" y="1952095"/>
                </a:lnTo>
                <a:lnTo>
                  <a:pt x="721500" y="1966134"/>
                </a:lnTo>
                <a:lnTo>
                  <a:pt x="766591" y="1978157"/>
                </a:lnTo>
                <a:lnTo>
                  <a:pt x="812488" y="1988113"/>
                </a:lnTo>
                <a:lnTo>
                  <a:pt x="859141" y="1995947"/>
                </a:lnTo>
                <a:lnTo>
                  <a:pt x="906495" y="2001608"/>
                </a:lnTo>
                <a:lnTo>
                  <a:pt x="954499" y="2005043"/>
                </a:lnTo>
                <a:lnTo>
                  <a:pt x="1003100" y="2006200"/>
                </a:lnTo>
                <a:close/>
              </a:path>
            </a:pathLst>
          </a:custGeom>
          <a:ln w="19050">
            <a:solidFill>
              <a:srgbClr val="CC0908"/>
            </a:solidFill>
          </a:ln>
        </p:spPr>
        <p:txBody>
          <a:bodyPr wrap="square" lIns="0" tIns="0" rIns="0" bIns="0" rtlCol="0"/>
          <a:lstStyle/>
          <a:p>
            <a:endParaRPr lang="pt-BR" sz="1092" dirty="0">
              <a:solidFill>
                <a:schemeClr val="tx2"/>
              </a:solidFill>
            </a:endParaRPr>
          </a:p>
        </p:txBody>
      </p:sp>
      <p:pic>
        <p:nvPicPr>
          <p:cNvPr id="40" name="object 14">
            <a:extLst>
              <a:ext uri="{FF2B5EF4-FFF2-40B4-BE49-F238E27FC236}">
                <a16:creationId xmlns:a16="http://schemas.microsoft.com/office/drawing/2014/main" id="{6454EF1B-68DB-61E9-C720-658F874B327C}"/>
              </a:ext>
            </a:extLst>
          </p:cNvPr>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6809665" y="2297311"/>
            <a:ext cx="1240106" cy="1240105"/>
          </a:xfrm>
          <a:prstGeom prst="rect">
            <a:avLst/>
          </a:prstGeom>
        </p:spPr>
      </p:pic>
      <p:sp>
        <p:nvSpPr>
          <p:cNvPr id="41" name="object 15">
            <a:extLst>
              <a:ext uri="{FF2B5EF4-FFF2-40B4-BE49-F238E27FC236}">
                <a16:creationId xmlns:a16="http://schemas.microsoft.com/office/drawing/2014/main" id="{20C5EED5-F01B-572F-2FDF-D57DC81B3F3E}"/>
              </a:ext>
            </a:extLst>
          </p:cNvPr>
          <p:cNvSpPr/>
          <p:nvPr/>
        </p:nvSpPr>
        <p:spPr>
          <a:xfrm>
            <a:off x="2613035" y="2900945"/>
            <a:ext cx="1506758" cy="0"/>
          </a:xfrm>
          <a:custGeom>
            <a:avLst/>
            <a:gdLst/>
            <a:ahLst/>
            <a:cxnLst/>
            <a:rect l="l" t="t" r="r" b="b"/>
            <a:pathLst>
              <a:path w="2484754">
                <a:moveTo>
                  <a:pt x="0" y="0"/>
                </a:moveTo>
                <a:lnTo>
                  <a:pt x="2484175" y="0"/>
                </a:lnTo>
              </a:path>
            </a:pathLst>
          </a:custGeom>
          <a:ln w="38826">
            <a:solidFill>
              <a:srgbClr val="CC0908"/>
            </a:solidFill>
          </a:ln>
        </p:spPr>
        <p:txBody>
          <a:bodyPr wrap="square" lIns="0" tIns="0" rIns="0" bIns="0" rtlCol="0"/>
          <a:lstStyle/>
          <a:p>
            <a:endParaRPr lang="pt-BR" sz="1092" dirty="0">
              <a:solidFill>
                <a:schemeClr val="tx2"/>
              </a:solidFill>
            </a:endParaRPr>
          </a:p>
        </p:txBody>
      </p:sp>
      <p:sp>
        <p:nvSpPr>
          <p:cNvPr id="42" name="object 16">
            <a:extLst>
              <a:ext uri="{FF2B5EF4-FFF2-40B4-BE49-F238E27FC236}">
                <a16:creationId xmlns:a16="http://schemas.microsoft.com/office/drawing/2014/main" id="{40312F7B-4148-291C-568F-B40070EB430C}"/>
              </a:ext>
            </a:extLst>
          </p:cNvPr>
          <p:cNvSpPr/>
          <p:nvPr/>
        </p:nvSpPr>
        <p:spPr>
          <a:xfrm>
            <a:off x="5325534" y="2917365"/>
            <a:ext cx="1506758" cy="0"/>
          </a:xfrm>
          <a:custGeom>
            <a:avLst/>
            <a:gdLst/>
            <a:ahLst/>
            <a:cxnLst/>
            <a:rect l="l" t="t" r="r" b="b"/>
            <a:pathLst>
              <a:path w="2484754">
                <a:moveTo>
                  <a:pt x="0" y="0"/>
                </a:moveTo>
                <a:lnTo>
                  <a:pt x="2484175" y="0"/>
                </a:lnTo>
              </a:path>
            </a:pathLst>
          </a:custGeom>
          <a:ln w="38826">
            <a:solidFill>
              <a:srgbClr val="CC0908"/>
            </a:solidFill>
          </a:ln>
        </p:spPr>
        <p:txBody>
          <a:bodyPr wrap="square" lIns="0" tIns="0" rIns="0" bIns="0" rtlCol="0"/>
          <a:lstStyle/>
          <a:p>
            <a:endParaRPr lang="pt-BR" sz="1092" dirty="0">
              <a:solidFill>
                <a:schemeClr val="tx2"/>
              </a:solidFill>
            </a:endParaRPr>
          </a:p>
        </p:txBody>
      </p:sp>
      <p:sp>
        <p:nvSpPr>
          <p:cNvPr id="43" name="object 17">
            <a:extLst>
              <a:ext uri="{FF2B5EF4-FFF2-40B4-BE49-F238E27FC236}">
                <a16:creationId xmlns:a16="http://schemas.microsoft.com/office/drawing/2014/main" id="{EFE7E8F2-57B5-7D64-DA92-96231F5E81A1}"/>
              </a:ext>
            </a:extLst>
          </p:cNvPr>
          <p:cNvSpPr/>
          <p:nvPr/>
        </p:nvSpPr>
        <p:spPr>
          <a:xfrm>
            <a:off x="9542470" y="2309083"/>
            <a:ext cx="1216804" cy="1216804"/>
          </a:xfrm>
          <a:custGeom>
            <a:avLst/>
            <a:gdLst/>
            <a:ahLst/>
            <a:cxnLst/>
            <a:rect l="l" t="t" r="r" b="b"/>
            <a:pathLst>
              <a:path w="2006600" h="2006600">
                <a:moveTo>
                  <a:pt x="1003100" y="2006200"/>
                </a:moveTo>
                <a:lnTo>
                  <a:pt x="1051701" y="2005043"/>
                </a:lnTo>
                <a:lnTo>
                  <a:pt x="1099705" y="2001608"/>
                </a:lnTo>
                <a:lnTo>
                  <a:pt x="1147059" y="1995947"/>
                </a:lnTo>
                <a:lnTo>
                  <a:pt x="1193711" y="1988113"/>
                </a:lnTo>
                <a:lnTo>
                  <a:pt x="1239609" y="1978157"/>
                </a:lnTo>
                <a:lnTo>
                  <a:pt x="1284700" y="1966134"/>
                </a:lnTo>
                <a:lnTo>
                  <a:pt x="1328931" y="1952095"/>
                </a:lnTo>
                <a:lnTo>
                  <a:pt x="1372249" y="1936092"/>
                </a:lnTo>
                <a:lnTo>
                  <a:pt x="1414603" y="1918179"/>
                </a:lnTo>
                <a:lnTo>
                  <a:pt x="1455940" y="1898408"/>
                </a:lnTo>
                <a:lnTo>
                  <a:pt x="1496207" y="1876831"/>
                </a:lnTo>
                <a:lnTo>
                  <a:pt x="1535351" y="1853502"/>
                </a:lnTo>
                <a:lnTo>
                  <a:pt x="1573321" y="1828471"/>
                </a:lnTo>
                <a:lnTo>
                  <a:pt x="1610062" y="1801793"/>
                </a:lnTo>
                <a:lnTo>
                  <a:pt x="1645524" y="1773520"/>
                </a:lnTo>
                <a:lnTo>
                  <a:pt x="1679654" y="1743704"/>
                </a:lnTo>
                <a:lnTo>
                  <a:pt x="1712398" y="1712398"/>
                </a:lnTo>
                <a:lnTo>
                  <a:pt x="1743704" y="1679654"/>
                </a:lnTo>
                <a:lnTo>
                  <a:pt x="1773520" y="1645524"/>
                </a:lnTo>
                <a:lnTo>
                  <a:pt x="1801793" y="1610062"/>
                </a:lnTo>
                <a:lnTo>
                  <a:pt x="1828471" y="1573321"/>
                </a:lnTo>
                <a:lnTo>
                  <a:pt x="1853502" y="1535351"/>
                </a:lnTo>
                <a:lnTo>
                  <a:pt x="1876831" y="1496207"/>
                </a:lnTo>
                <a:lnTo>
                  <a:pt x="1898408" y="1455940"/>
                </a:lnTo>
                <a:lnTo>
                  <a:pt x="1918179" y="1414603"/>
                </a:lnTo>
                <a:lnTo>
                  <a:pt x="1936092" y="1372249"/>
                </a:lnTo>
                <a:lnTo>
                  <a:pt x="1952095" y="1328931"/>
                </a:lnTo>
                <a:lnTo>
                  <a:pt x="1966134" y="1284700"/>
                </a:lnTo>
                <a:lnTo>
                  <a:pt x="1978157" y="1239609"/>
                </a:lnTo>
                <a:lnTo>
                  <a:pt x="1988113" y="1193711"/>
                </a:lnTo>
                <a:lnTo>
                  <a:pt x="1995947" y="1147059"/>
                </a:lnTo>
                <a:lnTo>
                  <a:pt x="2001608" y="1099705"/>
                </a:lnTo>
                <a:lnTo>
                  <a:pt x="2005043" y="1051701"/>
                </a:lnTo>
                <a:lnTo>
                  <a:pt x="2006200" y="1003100"/>
                </a:lnTo>
                <a:lnTo>
                  <a:pt x="2005043" y="954499"/>
                </a:lnTo>
                <a:lnTo>
                  <a:pt x="2001608" y="906495"/>
                </a:lnTo>
                <a:lnTo>
                  <a:pt x="1995947" y="859141"/>
                </a:lnTo>
                <a:lnTo>
                  <a:pt x="1988113" y="812488"/>
                </a:lnTo>
                <a:lnTo>
                  <a:pt x="1978157" y="766591"/>
                </a:lnTo>
                <a:lnTo>
                  <a:pt x="1966134" y="721500"/>
                </a:lnTo>
                <a:lnTo>
                  <a:pt x="1952095" y="677269"/>
                </a:lnTo>
                <a:lnTo>
                  <a:pt x="1936092" y="633950"/>
                </a:lnTo>
                <a:lnTo>
                  <a:pt x="1918179" y="591596"/>
                </a:lnTo>
                <a:lnTo>
                  <a:pt x="1898408" y="550260"/>
                </a:lnTo>
                <a:lnTo>
                  <a:pt x="1876831" y="509993"/>
                </a:lnTo>
                <a:lnTo>
                  <a:pt x="1853502" y="470848"/>
                </a:lnTo>
                <a:lnTo>
                  <a:pt x="1828471" y="432879"/>
                </a:lnTo>
                <a:lnTo>
                  <a:pt x="1801793" y="396137"/>
                </a:lnTo>
                <a:lnTo>
                  <a:pt x="1773520" y="360675"/>
                </a:lnTo>
                <a:lnTo>
                  <a:pt x="1743704" y="326546"/>
                </a:lnTo>
                <a:lnTo>
                  <a:pt x="1712398" y="293802"/>
                </a:lnTo>
                <a:lnTo>
                  <a:pt x="1679654" y="262496"/>
                </a:lnTo>
                <a:lnTo>
                  <a:pt x="1645524" y="232680"/>
                </a:lnTo>
                <a:lnTo>
                  <a:pt x="1610062" y="204406"/>
                </a:lnTo>
                <a:lnTo>
                  <a:pt x="1573321" y="177728"/>
                </a:lnTo>
                <a:lnTo>
                  <a:pt x="1535351" y="152698"/>
                </a:lnTo>
                <a:lnTo>
                  <a:pt x="1496207" y="129368"/>
                </a:lnTo>
                <a:lnTo>
                  <a:pt x="1455940" y="107792"/>
                </a:lnTo>
                <a:lnTo>
                  <a:pt x="1414603" y="88021"/>
                </a:lnTo>
                <a:lnTo>
                  <a:pt x="1372249" y="70108"/>
                </a:lnTo>
                <a:lnTo>
                  <a:pt x="1328931" y="54105"/>
                </a:lnTo>
                <a:lnTo>
                  <a:pt x="1284700" y="40066"/>
                </a:lnTo>
                <a:lnTo>
                  <a:pt x="1239609" y="28042"/>
                </a:lnTo>
                <a:lnTo>
                  <a:pt x="1193711" y="18087"/>
                </a:lnTo>
                <a:lnTo>
                  <a:pt x="1147059" y="10253"/>
                </a:lnTo>
                <a:lnTo>
                  <a:pt x="1099705" y="4591"/>
                </a:lnTo>
                <a:lnTo>
                  <a:pt x="1051701" y="1156"/>
                </a:lnTo>
                <a:lnTo>
                  <a:pt x="1003100" y="0"/>
                </a:lnTo>
                <a:lnTo>
                  <a:pt x="954499" y="1156"/>
                </a:lnTo>
                <a:lnTo>
                  <a:pt x="906495" y="4591"/>
                </a:lnTo>
                <a:lnTo>
                  <a:pt x="859141" y="10253"/>
                </a:lnTo>
                <a:lnTo>
                  <a:pt x="812488" y="18087"/>
                </a:lnTo>
                <a:lnTo>
                  <a:pt x="766591" y="28042"/>
                </a:lnTo>
                <a:lnTo>
                  <a:pt x="721500" y="40066"/>
                </a:lnTo>
                <a:lnTo>
                  <a:pt x="677269" y="54105"/>
                </a:lnTo>
                <a:lnTo>
                  <a:pt x="633950" y="70108"/>
                </a:lnTo>
                <a:lnTo>
                  <a:pt x="591596" y="88021"/>
                </a:lnTo>
                <a:lnTo>
                  <a:pt x="550260" y="107792"/>
                </a:lnTo>
                <a:lnTo>
                  <a:pt x="509993" y="129368"/>
                </a:lnTo>
                <a:lnTo>
                  <a:pt x="470848" y="152698"/>
                </a:lnTo>
                <a:lnTo>
                  <a:pt x="432879" y="177728"/>
                </a:lnTo>
                <a:lnTo>
                  <a:pt x="396137" y="204406"/>
                </a:lnTo>
                <a:lnTo>
                  <a:pt x="360675" y="232680"/>
                </a:lnTo>
                <a:lnTo>
                  <a:pt x="326546" y="262496"/>
                </a:lnTo>
                <a:lnTo>
                  <a:pt x="293802" y="293802"/>
                </a:lnTo>
                <a:lnTo>
                  <a:pt x="262496" y="326546"/>
                </a:lnTo>
                <a:lnTo>
                  <a:pt x="232680" y="360675"/>
                </a:lnTo>
                <a:lnTo>
                  <a:pt x="204406" y="396137"/>
                </a:lnTo>
                <a:lnTo>
                  <a:pt x="177728" y="432879"/>
                </a:lnTo>
                <a:lnTo>
                  <a:pt x="152698" y="470848"/>
                </a:lnTo>
                <a:lnTo>
                  <a:pt x="129368" y="509993"/>
                </a:lnTo>
                <a:lnTo>
                  <a:pt x="107792" y="550260"/>
                </a:lnTo>
                <a:lnTo>
                  <a:pt x="88021" y="591596"/>
                </a:lnTo>
                <a:lnTo>
                  <a:pt x="70108" y="633950"/>
                </a:lnTo>
                <a:lnTo>
                  <a:pt x="54105" y="677269"/>
                </a:lnTo>
                <a:lnTo>
                  <a:pt x="40066" y="721500"/>
                </a:lnTo>
                <a:lnTo>
                  <a:pt x="28042" y="766591"/>
                </a:lnTo>
                <a:lnTo>
                  <a:pt x="18087" y="812488"/>
                </a:lnTo>
                <a:lnTo>
                  <a:pt x="10253" y="859141"/>
                </a:lnTo>
                <a:lnTo>
                  <a:pt x="4591" y="906495"/>
                </a:lnTo>
                <a:lnTo>
                  <a:pt x="1156" y="954499"/>
                </a:lnTo>
                <a:lnTo>
                  <a:pt x="0" y="1003100"/>
                </a:lnTo>
                <a:lnTo>
                  <a:pt x="1156" y="1051701"/>
                </a:lnTo>
                <a:lnTo>
                  <a:pt x="4591" y="1099705"/>
                </a:lnTo>
                <a:lnTo>
                  <a:pt x="10253" y="1147059"/>
                </a:lnTo>
                <a:lnTo>
                  <a:pt x="18087" y="1193711"/>
                </a:lnTo>
                <a:lnTo>
                  <a:pt x="28042" y="1239609"/>
                </a:lnTo>
                <a:lnTo>
                  <a:pt x="40066" y="1284700"/>
                </a:lnTo>
                <a:lnTo>
                  <a:pt x="54105" y="1328931"/>
                </a:lnTo>
                <a:lnTo>
                  <a:pt x="70108" y="1372249"/>
                </a:lnTo>
                <a:lnTo>
                  <a:pt x="88021" y="1414603"/>
                </a:lnTo>
                <a:lnTo>
                  <a:pt x="107792" y="1455940"/>
                </a:lnTo>
                <a:lnTo>
                  <a:pt x="129368" y="1496207"/>
                </a:lnTo>
                <a:lnTo>
                  <a:pt x="152698" y="1535351"/>
                </a:lnTo>
                <a:lnTo>
                  <a:pt x="177728" y="1573321"/>
                </a:lnTo>
                <a:lnTo>
                  <a:pt x="204406" y="1610062"/>
                </a:lnTo>
                <a:lnTo>
                  <a:pt x="232680" y="1645524"/>
                </a:lnTo>
                <a:lnTo>
                  <a:pt x="262496" y="1679654"/>
                </a:lnTo>
                <a:lnTo>
                  <a:pt x="293802" y="1712398"/>
                </a:lnTo>
                <a:lnTo>
                  <a:pt x="326546" y="1743704"/>
                </a:lnTo>
                <a:lnTo>
                  <a:pt x="360675" y="1773520"/>
                </a:lnTo>
                <a:lnTo>
                  <a:pt x="396137" y="1801793"/>
                </a:lnTo>
                <a:lnTo>
                  <a:pt x="432879" y="1828471"/>
                </a:lnTo>
                <a:lnTo>
                  <a:pt x="470848" y="1853502"/>
                </a:lnTo>
                <a:lnTo>
                  <a:pt x="509993" y="1876831"/>
                </a:lnTo>
                <a:lnTo>
                  <a:pt x="550260" y="1898408"/>
                </a:lnTo>
                <a:lnTo>
                  <a:pt x="591596" y="1918179"/>
                </a:lnTo>
                <a:lnTo>
                  <a:pt x="633950" y="1936092"/>
                </a:lnTo>
                <a:lnTo>
                  <a:pt x="677269" y="1952095"/>
                </a:lnTo>
                <a:lnTo>
                  <a:pt x="721500" y="1966134"/>
                </a:lnTo>
                <a:lnTo>
                  <a:pt x="766591" y="1978157"/>
                </a:lnTo>
                <a:lnTo>
                  <a:pt x="812488" y="1988113"/>
                </a:lnTo>
                <a:lnTo>
                  <a:pt x="859141" y="1995947"/>
                </a:lnTo>
                <a:lnTo>
                  <a:pt x="906495" y="2001608"/>
                </a:lnTo>
                <a:lnTo>
                  <a:pt x="954499" y="2005043"/>
                </a:lnTo>
                <a:lnTo>
                  <a:pt x="1003100" y="2006200"/>
                </a:lnTo>
                <a:close/>
              </a:path>
            </a:pathLst>
          </a:custGeom>
          <a:ln w="19050">
            <a:solidFill>
              <a:srgbClr val="CC0908"/>
            </a:solidFill>
          </a:ln>
        </p:spPr>
        <p:txBody>
          <a:bodyPr wrap="square" lIns="0" tIns="0" rIns="0" bIns="0" rtlCol="0"/>
          <a:lstStyle/>
          <a:p>
            <a:endParaRPr lang="pt-BR" sz="1092" dirty="0">
              <a:solidFill>
                <a:schemeClr val="tx2"/>
              </a:solidFill>
            </a:endParaRPr>
          </a:p>
        </p:txBody>
      </p:sp>
      <p:sp>
        <p:nvSpPr>
          <p:cNvPr id="44" name="object 18">
            <a:extLst>
              <a:ext uri="{FF2B5EF4-FFF2-40B4-BE49-F238E27FC236}">
                <a16:creationId xmlns:a16="http://schemas.microsoft.com/office/drawing/2014/main" id="{C310E758-1DC4-1F94-0A7C-8A72965D761C}"/>
              </a:ext>
            </a:extLst>
          </p:cNvPr>
          <p:cNvSpPr/>
          <p:nvPr/>
        </p:nvSpPr>
        <p:spPr>
          <a:xfrm>
            <a:off x="8046567" y="2917485"/>
            <a:ext cx="1506758" cy="0"/>
          </a:xfrm>
          <a:custGeom>
            <a:avLst/>
            <a:gdLst/>
            <a:ahLst/>
            <a:cxnLst/>
            <a:rect l="l" t="t" r="r" b="b"/>
            <a:pathLst>
              <a:path w="2484755">
                <a:moveTo>
                  <a:pt x="0" y="0"/>
                </a:moveTo>
                <a:lnTo>
                  <a:pt x="2484175" y="0"/>
                </a:lnTo>
              </a:path>
            </a:pathLst>
          </a:custGeom>
          <a:ln w="38826">
            <a:solidFill>
              <a:srgbClr val="CC0908"/>
            </a:solidFill>
          </a:ln>
        </p:spPr>
        <p:txBody>
          <a:bodyPr wrap="square" lIns="0" tIns="0" rIns="0" bIns="0" rtlCol="0"/>
          <a:lstStyle/>
          <a:p>
            <a:endParaRPr lang="pt-BR" sz="1092" dirty="0">
              <a:solidFill>
                <a:schemeClr val="tx2"/>
              </a:solidFill>
            </a:endParaRPr>
          </a:p>
        </p:txBody>
      </p:sp>
      <p:sp>
        <p:nvSpPr>
          <p:cNvPr id="45" name="object 20">
            <a:extLst>
              <a:ext uri="{FF2B5EF4-FFF2-40B4-BE49-F238E27FC236}">
                <a16:creationId xmlns:a16="http://schemas.microsoft.com/office/drawing/2014/main" id="{F4183E30-5E78-9CA4-8179-79ABD603FD2C}"/>
              </a:ext>
            </a:extLst>
          </p:cNvPr>
          <p:cNvSpPr txBox="1"/>
          <p:nvPr/>
        </p:nvSpPr>
        <p:spPr>
          <a:xfrm>
            <a:off x="910944" y="3991204"/>
            <a:ext cx="2223522" cy="806937"/>
          </a:xfrm>
          <a:prstGeom prst="rect">
            <a:avLst/>
          </a:prstGeom>
        </p:spPr>
        <p:txBody>
          <a:bodyPr vert="horz" wrap="square" lIns="0" tIns="34656" rIns="0" bIns="0" rtlCol="0">
            <a:spAutoFit/>
          </a:bodyPr>
          <a:lstStyle/>
          <a:p>
            <a:pPr marR="211785" algn="ctr">
              <a:spcBef>
                <a:spcPts val="273"/>
              </a:spcBef>
            </a:pPr>
            <a:r>
              <a:rPr lang="pt-BR" sz="1400" b="1" dirty="0">
                <a:solidFill>
                  <a:srgbClr val="CC0908"/>
                </a:solidFill>
                <a:latin typeface="+mj-lt"/>
              </a:rPr>
              <a:t>USINAS SOLARES</a:t>
            </a:r>
          </a:p>
          <a:p>
            <a:pPr marR="211785" algn="ctr">
              <a:spcBef>
                <a:spcPts val="273"/>
              </a:spcBef>
            </a:pPr>
            <a:r>
              <a:rPr lang="pt-BR" sz="1122" spc="18" dirty="0">
                <a:solidFill>
                  <a:schemeClr val="tx2"/>
                </a:solidFill>
                <a:latin typeface="+mj-lt"/>
              </a:rPr>
              <a:t>As usinas solares espalhadas em Minas Gerais geram energia solar</a:t>
            </a:r>
          </a:p>
        </p:txBody>
      </p:sp>
      <p:sp>
        <p:nvSpPr>
          <p:cNvPr id="46" name="object 21">
            <a:extLst>
              <a:ext uri="{FF2B5EF4-FFF2-40B4-BE49-F238E27FC236}">
                <a16:creationId xmlns:a16="http://schemas.microsoft.com/office/drawing/2014/main" id="{0CDA012E-F132-D51D-C2D7-FC190AA5F939}"/>
              </a:ext>
            </a:extLst>
          </p:cNvPr>
          <p:cNvSpPr txBox="1"/>
          <p:nvPr/>
        </p:nvSpPr>
        <p:spPr>
          <a:xfrm>
            <a:off x="9996144" y="2499868"/>
            <a:ext cx="333851" cy="697509"/>
          </a:xfrm>
          <a:prstGeom prst="rect">
            <a:avLst/>
          </a:prstGeom>
          <a:noFill/>
        </p:spPr>
        <p:txBody>
          <a:bodyPr vert="horz" wrap="square" lIns="0" tIns="6931" rIns="0" bIns="0" rtlCol="0">
            <a:spAutoFit/>
          </a:bodyPr>
          <a:lstStyle/>
          <a:p>
            <a:pPr marL="7701">
              <a:spcBef>
                <a:spcPts val="55"/>
              </a:spcBef>
            </a:pPr>
            <a:r>
              <a:rPr lang="pt-BR" sz="4487" spc="-3" dirty="0">
                <a:solidFill>
                  <a:srgbClr val="CC0908"/>
                </a:solidFill>
                <a:latin typeface="Exo 2 Thin"/>
                <a:cs typeface="Exo 2 Thin"/>
              </a:rPr>
              <a:t>$</a:t>
            </a:r>
            <a:endParaRPr lang="pt-BR" sz="4487" dirty="0">
              <a:solidFill>
                <a:srgbClr val="CC0908"/>
              </a:solidFill>
              <a:latin typeface="Exo 2 Thin"/>
              <a:cs typeface="Exo 2 Thin"/>
            </a:endParaRPr>
          </a:p>
        </p:txBody>
      </p:sp>
      <p:sp>
        <p:nvSpPr>
          <p:cNvPr id="55" name="object 30">
            <a:extLst>
              <a:ext uri="{FF2B5EF4-FFF2-40B4-BE49-F238E27FC236}">
                <a16:creationId xmlns:a16="http://schemas.microsoft.com/office/drawing/2014/main" id="{9E3CEAF3-AD7E-27EC-5FF1-E9346AA673AE}"/>
              </a:ext>
            </a:extLst>
          </p:cNvPr>
          <p:cNvSpPr txBox="1"/>
          <p:nvPr/>
        </p:nvSpPr>
        <p:spPr>
          <a:xfrm>
            <a:off x="3344681" y="3991204"/>
            <a:ext cx="2781093" cy="634261"/>
          </a:xfrm>
          <a:prstGeom prst="rect">
            <a:avLst/>
          </a:prstGeom>
        </p:spPr>
        <p:txBody>
          <a:bodyPr vert="horz" wrap="square" lIns="0" tIns="34656" rIns="0" bIns="0" rtlCol="0">
            <a:spAutoFit/>
          </a:bodyPr>
          <a:lstStyle/>
          <a:p>
            <a:pPr marR="211785" algn="ctr">
              <a:spcBef>
                <a:spcPts val="273"/>
              </a:spcBef>
            </a:pPr>
            <a:r>
              <a:rPr lang="pt-BR" sz="1400" b="1" dirty="0">
                <a:solidFill>
                  <a:srgbClr val="CC0908"/>
                </a:solidFill>
                <a:latin typeface="+mj-lt"/>
              </a:rPr>
              <a:t>DISTRIBUIDORA LOCAL</a:t>
            </a:r>
          </a:p>
          <a:p>
            <a:pPr marR="211785" algn="ctr">
              <a:spcBef>
                <a:spcPts val="273"/>
              </a:spcBef>
            </a:pPr>
            <a:r>
              <a:rPr lang="pt-BR" sz="1122" spc="18" dirty="0">
                <a:solidFill>
                  <a:schemeClr val="tx2"/>
                </a:solidFill>
                <a:latin typeface="+mj-lt"/>
              </a:rPr>
              <a:t>A energia gerada é injetada na rede da  distribuidora de energia local</a:t>
            </a:r>
          </a:p>
        </p:txBody>
      </p:sp>
      <p:sp>
        <p:nvSpPr>
          <p:cNvPr id="56" name="object 31">
            <a:extLst>
              <a:ext uri="{FF2B5EF4-FFF2-40B4-BE49-F238E27FC236}">
                <a16:creationId xmlns:a16="http://schemas.microsoft.com/office/drawing/2014/main" id="{281DFACB-E6C8-6A14-7EEF-7CEE55FBF204}"/>
              </a:ext>
            </a:extLst>
          </p:cNvPr>
          <p:cNvSpPr txBox="1"/>
          <p:nvPr/>
        </p:nvSpPr>
        <p:spPr>
          <a:xfrm>
            <a:off x="6098560" y="3991204"/>
            <a:ext cx="2801176" cy="806937"/>
          </a:xfrm>
          <a:prstGeom prst="rect">
            <a:avLst/>
          </a:prstGeom>
        </p:spPr>
        <p:txBody>
          <a:bodyPr vert="horz" wrap="square" lIns="0" tIns="34656" rIns="0" bIns="0" rtlCol="0">
            <a:spAutoFit/>
          </a:bodyPr>
          <a:lstStyle/>
          <a:p>
            <a:pPr marR="211785" algn="ctr">
              <a:spcBef>
                <a:spcPts val="273"/>
              </a:spcBef>
            </a:pPr>
            <a:r>
              <a:rPr lang="pt-BR" sz="1400" b="1" dirty="0">
                <a:solidFill>
                  <a:srgbClr val="CC0908"/>
                </a:solidFill>
                <a:latin typeface="+mj-lt"/>
              </a:rPr>
              <a:t>ENERGIA SOLAR</a:t>
            </a:r>
          </a:p>
          <a:p>
            <a:pPr marR="211785" algn="ctr">
              <a:spcBef>
                <a:spcPts val="273"/>
              </a:spcBef>
            </a:pPr>
            <a:r>
              <a:rPr lang="pt-BR" sz="1122" spc="18" dirty="0">
                <a:solidFill>
                  <a:schemeClr val="tx2"/>
                </a:solidFill>
                <a:latin typeface="+mj-lt"/>
              </a:rPr>
              <a:t>A energia solar chega até o cliente pela distribuidora, sem a necessidade de obras ou investimentos</a:t>
            </a:r>
          </a:p>
        </p:txBody>
      </p:sp>
      <p:sp>
        <p:nvSpPr>
          <p:cNvPr id="28" name="object 23">
            <a:extLst>
              <a:ext uri="{FF2B5EF4-FFF2-40B4-BE49-F238E27FC236}">
                <a16:creationId xmlns:a16="http://schemas.microsoft.com/office/drawing/2014/main" id="{0AE7AED5-880F-4208-9CFD-C33236441236}"/>
              </a:ext>
            </a:extLst>
          </p:cNvPr>
          <p:cNvSpPr txBox="1">
            <a:spLocks/>
          </p:cNvSpPr>
          <p:nvPr/>
        </p:nvSpPr>
        <p:spPr>
          <a:xfrm>
            <a:off x="2595719" y="1773706"/>
            <a:ext cx="447167" cy="931106"/>
          </a:xfrm>
          <a:prstGeom prst="rect">
            <a:avLst/>
          </a:prstGeom>
        </p:spPr>
        <p:txBody>
          <a:bodyPr vert="horz" wrap="square" lIns="0" tIns="7701" rIns="0" bIns="0" rtlCol="0" anchor="ctr">
            <a:spAutoFit/>
          </a:bodyPr>
          <a:lstStyle/>
          <a:p>
            <a:pPr marL="7701" algn="ctr">
              <a:spcBef>
                <a:spcPts val="61"/>
              </a:spcBef>
            </a:pPr>
            <a:r>
              <a:rPr lang="pt-BR" sz="6000" b="1" i="1" dirty="0">
                <a:solidFill>
                  <a:schemeClr val="accent5"/>
                </a:solidFill>
                <a:latin typeface="+mj-lt"/>
                <a:cs typeface="Exo 2 Black"/>
              </a:rPr>
              <a:t>1</a:t>
            </a:r>
            <a:endParaRPr lang="pt-BR" sz="6000" i="1" dirty="0">
              <a:solidFill>
                <a:schemeClr val="accent5"/>
              </a:solidFill>
              <a:latin typeface="+mj-lt"/>
              <a:cs typeface="Exo 2 Black"/>
            </a:endParaRPr>
          </a:p>
        </p:txBody>
      </p:sp>
      <p:sp>
        <p:nvSpPr>
          <p:cNvPr id="29" name="object 25">
            <a:extLst>
              <a:ext uri="{FF2B5EF4-FFF2-40B4-BE49-F238E27FC236}">
                <a16:creationId xmlns:a16="http://schemas.microsoft.com/office/drawing/2014/main" id="{F4C6C725-0B49-4DA5-BF3B-078A9B7CCBFB}"/>
              </a:ext>
            </a:extLst>
          </p:cNvPr>
          <p:cNvSpPr txBox="1">
            <a:spLocks/>
          </p:cNvSpPr>
          <p:nvPr/>
        </p:nvSpPr>
        <p:spPr>
          <a:xfrm>
            <a:off x="5240777" y="1727539"/>
            <a:ext cx="447167" cy="1023439"/>
          </a:xfrm>
          <a:prstGeom prst="rect">
            <a:avLst/>
          </a:prstGeom>
        </p:spPr>
        <p:txBody>
          <a:bodyPr vert="horz" wrap="square" lIns="0" tIns="7701" rIns="0" bIns="0" rtlCol="0" anchor="ctr">
            <a:spAutoFit/>
          </a:bodyPr>
          <a:lstStyle/>
          <a:p>
            <a:pPr marL="7701" algn="ctr">
              <a:spcBef>
                <a:spcPts val="61"/>
              </a:spcBef>
            </a:pPr>
            <a:r>
              <a:rPr lang="pt-BR" sz="6600" b="1" i="1" dirty="0">
                <a:solidFill>
                  <a:schemeClr val="accent5"/>
                </a:solidFill>
                <a:latin typeface="+mj-lt"/>
                <a:cs typeface="Exo 2 Black"/>
              </a:rPr>
              <a:t>2</a:t>
            </a:r>
            <a:endParaRPr lang="pt-BR" sz="6600" i="1" dirty="0">
              <a:solidFill>
                <a:schemeClr val="accent5"/>
              </a:solidFill>
              <a:latin typeface="+mj-lt"/>
              <a:cs typeface="Exo 2 Black"/>
            </a:endParaRPr>
          </a:p>
        </p:txBody>
      </p:sp>
      <p:sp>
        <p:nvSpPr>
          <p:cNvPr id="30" name="object 27">
            <a:extLst>
              <a:ext uri="{FF2B5EF4-FFF2-40B4-BE49-F238E27FC236}">
                <a16:creationId xmlns:a16="http://schemas.microsoft.com/office/drawing/2014/main" id="{C1AD6592-A4A4-4839-AD75-9D5D225A72CD}"/>
              </a:ext>
            </a:extLst>
          </p:cNvPr>
          <p:cNvSpPr txBox="1">
            <a:spLocks/>
          </p:cNvSpPr>
          <p:nvPr/>
        </p:nvSpPr>
        <p:spPr>
          <a:xfrm>
            <a:off x="7967471" y="1727539"/>
            <a:ext cx="447167" cy="1023439"/>
          </a:xfrm>
          <a:prstGeom prst="rect">
            <a:avLst/>
          </a:prstGeom>
        </p:spPr>
        <p:txBody>
          <a:bodyPr vert="horz" wrap="square" lIns="0" tIns="7701" rIns="0" bIns="0" rtlCol="0" anchor="ctr">
            <a:spAutoFit/>
          </a:bodyPr>
          <a:lstStyle/>
          <a:p>
            <a:pPr marL="7701" algn="ctr">
              <a:spcBef>
                <a:spcPts val="61"/>
              </a:spcBef>
            </a:pPr>
            <a:r>
              <a:rPr lang="pt-BR" sz="6600" b="1" i="1" dirty="0">
                <a:solidFill>
                  <a:schemeClr val="accent5"/>
                </a:solidFill>
                <a:latin typeface="+mj-lt"/>
                <a:cs typeface="Exo 2 Black"/>
              </a:rPr>
              <a:t>3</a:t>
            </a:r>
            <a:endParaRPr lang="pt-BR" sz="6600" i="1" dirty="0">
              <a:solidFill>
                <a:schemeClr val="accent5"/>
              </a:solidFill>
              <a:latin typeface="+mj-lt"/>
              <a:cs typeface="Exo 2 Black"/>
            </a:endParaRPr>
          </a:p>
        </p:txBody>
      </p:sp>
      <p:sp>
        <p:nvSpPr>
          <p:cNvPr id="31" name="object 29">
            <a:extLst>
              <a:ext uri="{FF2B5EF4-FFF2-40B4-BE49-F238E27FC236}">
                <a16:creationId xmlns:a16="http://schemas.microsoft.com/office/drawing/2014/main" id="{F452CEE7-30C7-42C2-88B8-832558664C8F}"/>
              </a:ext>
            </a:extLst>
          </p:cNvPr>
          <p:cNvSpPr txBox="1">
            <a:spLocks/>
          </p:cNvSpPr>
          <p:nvPr/>
        </p:nvSpPr>
        <p:spPr>
          <a:xfrm>
            <a:off x="10660637" y="1773706"/>
            <a:ext cx="447167" cy="931106"/>
          </a:xfrm>
          <a:prstGeom prst="rect">
            <a:avLst/>
          </a:prstGeom>
        </p:spPr>
        <p:txBody>
          <a:bodyPr vert="horz" wrap="square" lIns="0" tIns="7701" rIns="0" bIns="0" rtlCol="0" anchor="ctr">
            <a:spAutoFit/>
          </a:bodyPr>
          <a:lstStyle/>
          <a:p>
            <a:pPr marL="7701" algn="ctr">
              <a:spcBef>
                <a:spcPts val="61"/>
              </a:spcBef>
            </a:pPr>
            <a:r>
              <a:rPr lang="pt-BR" sz="6000" b="1" i="1" dirty="0">
                <a:solidFill>
                  <a:schemeClr val="accent5"/>
                </a:solidFill>
                <a:latin typeface="+mj-lt"/>
                <a:cs typeface="Exo 2 Black"/>
              </a:rPr>
              <a:t>4</a:t>
            </a:r>
            <a:endParaRPr lang="pt-BR" sz="6000" i="1" dirty="0">
              <a:solidFill>
                <a:schemeClr val="accent5"/>
              </a:solidFill>
              <a:latin typeface="+mj-lt"/>
              <a:cs typeface="Exo 2 Black"/>
            </a:endParaRPr>
          </a:p>
        </p:txBody>
      </p:sp>
      <p:sp>
        <p:nvSpPr>
          <p:cNvPr id="32" name="object 31">
            <a:extLst>
              <a:ext uri="{FF2B5EF4-FFF2-40B4-BE49-F238E27FC236}">
                <a16:creationId xmlns:a16="http://schemas.microsoft.com/office/drawing/2014/main" id="{287BA9A6-0CD3-4ED1-93AE-925261FF9402}"/>
              </a:ext>
            </a:extLst>
          </p:cNvPr>
          <p:cNvSpPr txBox="1"/>
          <p:nvPr/>
        </p:nvSpPr>
        <p:spPr>
          <a:xfrm>
            <a:off x="8998136" y="3991204"/>
            <a:ext cx="2546524" cy="806937"/>
          </a:xfrm>
          <a:prstGeom prst="rect">
            <a:avLst/>
          </a:prstGeom>
        </p:spPr>
        <p:txBody>
          <a:bodyPr vert="horz" wrap="square" lIns="0" tIns="34656" rIns="0" bIns="0" rtlCol="0">
            <a:spAutoFit/>
          </a:bodyPr>
          <a:lstStyle/>
          <a:p>
            <a:pPr marR="211785" algn="ctr">
              <a:spcBef>
                <a:spcPts val="273"/>
              </a:spcBef>
            </a:pPr>
            <a:r>
              <a:rPr lang="pt-BR" sz="1400" b="1" dirty="0">
                <a:solidFill>
                  <a:srgbClr val="CC0908"/>
                </a:solidFill>
                <a:latin typeface="+mj-lt"/>
              </a:rPr>
              <a:t>DESCONTO GARANTIDO</a:t>
            </a:r>
          </a:p>
          <a:p>
            <a:pPr marR="211785" algn="ctr">
              <a:spcBef>
                <a:spcPts val="273"/>
              </a:spcBef>
            </a:pPr>
            <a:r>
              <a:rPr lang="pt-BR" sz="1122" spc="18" dirty="0">
                <a:solidFill>
                  <a:schemeClr val="tx2"/>
                </a:solidFill>
                <a:latin typeface="+mj-lt"/>
              </a:rPr>
              <a:t>O cliente recebe a conta SOL Copérnico com desconto, referente ao plano contratado</a:t>
            </a:r>
          </a:p>
        </p:txBody>
      </p:sp>
      <p:sp>
        <p:nvSpPr>
          <p:cNvPr id="2" name="Arc 1">
            <a:extLst>
              <a:ext uri="{FF2B5EF4-FFF2-40B4-BE49-F238E27FC236}">
                <a16:creationId xmlns:a16="http://schemas.microsoft.com/office/drawing/2014/main" id="{AF199D16-B8EE-409A-BFCF-5EB026FA29C1}"/>
              </a:ext>
            </a:extLst>
          </p:cNvPr>
          <p:cNvSpPr/>
          <p:nvPr/>
        </p:nvSpPr>
        <p:spPr>
          <a:xfrm>
            <a:off x="1115636" y="2019415"/>
            <a:ext cx="1752600" cy="1752600"/>
          </a:xfrm>
          <a:prstGeom prst="arc">
            <a:avLst>
              <a:gd name="adj1" fmla="val 666676"/>
              <a:gd name="adj2" fmla="val 18091331"/>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8" name="Text Placeholder 9">
            <a:extLst>
              <a:ext uri="{FF2B5EF4-FFF2-40B4-BE49-F238E27FC236}">
                <a16:creationId xmlns:a16="http://schemas.microsoft.com/office/drawing/2014/main" id="{3BEED32E-722F-0B66-4DDD-B3DB81DCD9A5}"/>
              </a:ext>
            </a:extLst>
          </p:cNvPr>
          <p:cNvSpPr txBox="1">
            <a:spLocks/>
          </p:cNvSpPr>
          <p:nvPr/>
        </p:nvSpPr>
        <p:spPr>
          <a:xfrm>
            <a:off x="281178" y="5849347"/>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a:t>
            </a:r>
          </a:p>
        </p:txBody>
      </p:sp>
    </p:spTree>
    <p:extLst>
      <p:ext uri="{BB962C8B-B14F-4D97-AF65-F5344CB8AC3E}">
        <p14:creationId xmlns:p14="http://schemas.microsoft.com/office/powerpoint/2010/main" val="403711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5">
            <a:extLst>
              <a:ext uri="{FF2B5EF4-FFF2-40B4-BE49-F238E27FC236}">
                <a16:creationId xmlns:a16="http://schemas.microsoft.com/office/drawing/2014/main" id="{FAB3877E-F322-3FF5-7799-E3FA93A54359}"/>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8" name="Title 7">
            <a:extLst>
              <a:ext uri="{FF2B5EF4-FFF2-40B4-BE49-F238E27FC236}">
                <a16:creationId xmlns:a16="http://schemas.microsoft.com/office/drawing/2014/main" id="{243ECFFE-B75B-354E-C96E-BAD6A1BDF71B}"/>
              </a:ext>
            </a:extLst>
          </p:cNvPr>
          <p:cNvSpPr>
            <a:spLocks noGrp="1"/>
          </p:cNvSpPr>
          <p:nvPr>
            <p:ph type="title"/>
          </p:nvPr>
        </p:nvSpPr>
        <p:spPr>
          <a:xfrm>
            <a:off x="389994" y="350739"/>
            <a:ext cx="11422960" cy="397032"/>
          </a:xfrm>
        </p:spPr>
        <p:txBody>
          <a:bodyPr/>
          <a:lstStyle/>
          <a:p>
            <a:r>
              <a:rPr lang="pt-BR" dirty="0"/>
              <a:t>Fluxograma do Setor de Geração Distribuída Compartilhada</a:t>
            </a:r>
          </a:p>
        </p:txBody>
      </p:sp>
      <p:sp>
        <p:nvSpPr>
          <p:cNvPr id="12" name="Rectangle 11">
            <a:extLst>
              <a:ext uri="{FF2B5EF4-FFF2-40B4-BE49-F238E27FC236}">
                <a16:creationId xmlns:a16="http://schemas.microsoft.com/office/drawing/2014/main" id="{4EFFA1AD-4955-8F2E-C6B7-135094EE801A}"/>
              </a:ext>
            </a:extLst>
          </p:cNvPr>
          <p:cNvSpPr/>
          <p:nvPr/>
        </p:nvSpPr>
        <p:spPr>
          <a:xfrm>
            <a:off x="0" y="1608992"/>
            <a:ext cx="12192000" cy="3472962"/>
          </a:xfrm>
          <a:prstGeom prst="rect">
            <a:avLst/>
          </a:prstGeom>
          <a:gradFill flip="none" rotWithShape="1">
            <a:gsLst>
              <a:gs pos="0">
                <a:schemeClr val="accent5">
                  <a:lumMod val="20000"/>
                  <a:lumOff val="80000"/>
                  <a:alpha val="0"/>
                </a:schemeClr>
              </a:gs>
              <a:gs pos="52300">
                <a:srgbClr val="FCEDD0"/>
              </a:gs>
              <a:gs pos="100000">
                <a:schemeClr val="accent5">
                  <a:lumMod val="20000"/>
                  <a:lumOff val="8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4" name="Text Placeholder 9">
            <a:extLst>
              <a:ext uri="{FF2B5EF4-FFF2-40B4-BE49-F238E27FC236}">
                <a16:creationId xmlns:a16="http://schemas.microsoft.com/office/drawing/2014/main" id="{BAFF4262-EA71-D74C-C9FC-043265D80ECC}"/>
              </a:ext>
            </a:extLst>
          </p:cNvPr>
          <p:cNvSpPr txBox="1">
            <a:spLocks/>
          </p:cNvSpPr>
          <p:nvPr/>
        </p:nvSpPr>
        <p:spPr>
          <a:xfrm>
            <a:off x="141397" y="5846746"/>
            <a:ext cx="8518768"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Copérnico Energias Renováveis</a:t>
            </a:r>
          </a:p>
        </p:txBody>
      </p:sp>
      <p:grpSp>
        <p:nvGrpSpPr>
          <p:cNvPr id="2" name="Group 1">
            <a:extLst>
              <a:ext uri="{FF2B5EF4-FFF2-40B4-BE49-F238E27FC236}">
                <a16:creationId xmlns:a16="http://schemas.microsoft.com/office/drawing/2014/main" id="{3EE62AA8-6EE0-0401-999C-629B1BCC5470}"/>
              </a:ext>
            </a:extLst>
          </p:cNvPr>
          <p:cNvGrpSpPr/>
          <p:nvPr/>
        </p:nvGrpSpPr>
        <p:grpSpPr>
          <a:xfrm>
            <a:off x="2920633" y="1070774"/>
            <a:ext cx="5901648" cy="4716452"/>
            <a:chOff x="3216188" y="1049010"/>
            <a:chExt cx="5901648" cy="4716452"/>
          </a:xfrm>
        </p:grpSpPr>
        <p:sp>
          <p:nvSpPr>
            <p:cNvPr id="3" name="Rectangle: Rounded Corners 2">
              <a:extLst>
                <a:ext uri="{FF2B5EF4-FFF2-40B4-BE49-F238E27FC236}">
                  <a16:creationId xmlns:a16="http://schemas.microsoft.com/office/drawing/2014/main" id="{E2E795AF-EAEF-519E-70F9-35D8447B0F1A}"/>
                </a:ext>
              </a:extLst>
            </p:cNvPr>
            <p:cNvSpPr/>
            <p:nvPr/>
          </p:nvSpPr>
          <p:spPr>
            <a:xfrm>
              <a:off x="5494184" y="1049010"/>
              <a:ext cx="1618815" cy="540000"/>
            </a:xfrm>
            <a:prstGeom prst="roundRect">
              <a:avLst>
                <a:gd name="adj" fmla="val 50000"/>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pt-BR" sz="1400" b="1" dirty="0">
                  <a:solidFill>
                    <a:schemeClr val="bg1"/>
                  </a:solidFill>
                  <a:latin typeface="+mj-lt"/>
                </a:rPr>
                <a:t>Holding</a:t>
              </a:r>
            </a:p>
          </p:txBody>
        </p:sp>
        <p:sp>
          <p:nvSpPr>
            <p:cNvPr id="6" name="Rectangle: Rounded Corners 5">
              <a:extLst>
                <a:ext uri="{FF2B5EF4-FFF2-40B4-BE49-F238E27FC236}">
                  <a16:creationId xmlns:a16="http://schemas.microsoft.com/office/drawing/2014/main" id="{F0EF147A-2ADF-9503-6E49-D02C7EBB3AE9}"/>
                </a:ext>
              </a:extLst>
            </p:cNvPr>
            <p:cNvSpPr/>
            <p:nvPr/>
          </p:nvSpPr>
          <p:spPr>
            <a:xfrm>
              <a:off x="5674888" y="2237773"/>
              <a:ext cx="1331840" cy="540000"/>
            </a:xfrm>
            <a:prstGeom prst="roundRect">
              <a:avLst>
                <a:gd name="adj" fmla="val 50000"/>
              </a:avLst>
            </a:prstGeom>
            <a:ln>
              <a:solidFill>
                <a:srgbClr val="C91716"/>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pt-BR" sz="1100" b="1" dirty="0">
                  <a:solidFill>
                    <a:srgbClr val="C91716"/>
                  </a:solidFill>
                  <a:latin typeface="+mj-lt"/>
                </a:rPr>
                <a:t>SPEs</a:t>
              </a:r>
            </a:p>
          </p:txBody>
        </p:sp>
        <p:sp>
          <p:nvSpPr>
            <p:cNvPr id="7" name="Rectangle: Rounded Corners 6">
              <a:extLst>
                <a:ext uri="{FF2B5EF4-FFF2-40B4-BE49-F238E27FC236}">
                  <a16:creationId xmlns:a16="http://schemas.microsoft.com/office/drawing/2014/main" id="{524CA4A7-5381-F54C-3BCD-3932E1475529}"/>
                </a:ext>
              </a:extLst>
            </p:cNvPr>
            <p:cNvSpPr/>
            <p:nvPr/>
          </p:nvSpPr>
          <p:spPr>
            <a:xfrm>
              <a:off x="7785996" y="4444152"/>
              <a:ext cx="1331840" cy="540000"/>
            </a:xfrm>
            <a:prstGeom prst="roundRect">
              <a:avLst>
                <a:gd name="adj" fmla="val 50000"/>
              </a:avLst>
            </a:prstGeom>
            <a:ln>
              <a:solidFill>
                <a:srgbClr val="C91716"/>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pt-BR" sz="1100" b="1" dirty="0">
                  <a:solidFill>
                    <a:srgbClr val="C91716"/>
                  </a:solidFill>
                  <a:latin typeface="+mj-lt"/>
                </a:rPr>
                <a:t>Clientes </a:t>
              </a:r>
            </a:p>
          </p:txBody>
        </p:sp>
        <p:sp>
          <p:nvSpPr>
            <p:cNvPr id="9" name="Rectangle: Rounded Corners 8">
              <a:extLst>
                <a:ext uri="{FF2B5EF4-FFF2-40B4-BE49-F238E27FC236}">
                  <a16:creationId xmlns:a16="http://schemas.microsoft.com/office/drawing/2014/main" id="{DE333512-3CBF-2F27-7056-A8BB7C082212}"/>
                </a:ext>
              </a:extLst>
            </p:cNvPr>
            <p:cNvSpPr/>
            <p:nvPr/>
          </p:nvSpPr>
          <p:spPr>
            <a:xfrm>
              <a:off x="3216188" y="4490903"/>
              <a:ext cx="1623179" cy="540000"/>
            </a:xfrm>
            <a:prstGeom prst="roundRect">
              <a:avLst>
                <a:gd name="adj" fmla="val 50000"/>
              </a:avLst>
            </a:prstGeom>
            <a:ln>
              <a:solidFill>
                <a:srgbClr val="C91716"/>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pt-BR" sz="1100" b="1" dirty="0">
                  <a:solidFill>
                    <a:srgbClr val="C91716"/>
                  </a:solidFill>
                  <a:latin typeface="+mj-lt"/>
                </a:rPr>
                <a:t>Distribuidora</a:t>
              </a:r>
            </a:p>
          </p:txBody>
        </p:sp>
        <p:sp>
          <p:nvSpPr>
            <p:cNvPr id="10" name="Rectangle: Rounded Corners 9">
              <a:extLst>
                <a:ext uri="{FF2B5EF4-FFF2-40B4-BE49-F238E27FC236}">
                  <a16:creationId xmlns:a16="http://schemas.microsoft.com/office/drawing/2014/main" id="{4026F076-A95A-B45E-2025-52A9D88CBF2F}"/>
                </a:ext>
              </a:extLst>
            </p:cNvPr>
            <p:cNvSpPr/>
            <p:nvPr/>
          </p:nvSpPr>
          <p:spPr>
            <a:xfrm>
              <a:off x="5651835" y="3864493"/>
              <a:ext cx="1331840" cy="540000"/>
            </a:xfrm>
            <a:prstGeom prst="roundRect">
              <a:avLst>
                <a:gd name="adj" fmla="val 50000"/>
              </a:avLst>
            </a:prstGeom>
            <a:ln>
              <a:solidFill>
                <a:srgbClr val="C91716"/>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pt-BR" sz="1100" b="1" dirty="0">
                  <a:solidFill>
                    <a:srgbClr val="C91716"/>
                  </a:solidFill>
                  <a:latin typeface="+mj-lt"/>
                </a:rPr>
                <a:t>Consórcio </a:t>
              </a:r>
            </a:p>
          </p:txBody>
        </p:sp>
        <p:sp>
          <p:nvSpPr>
            <p:cNvPr id="11" name="Rectangle 10">
              <a:extLst>
                <a:ext uri="{FF2B5EF4-FFF2-40B4-BE49-F238E27FC236}">
                  <a16:creationId xmlns:a16="http://schemas.microsoft.com/office/drawing/2014/main" id="{EE8D22F4-8897-0183-8FFE-5172D61988A7}"/>
                </a:ext>
              </a:extLst>
            </p:cNvPr>
            <p:cNvSpPr/>
            <p:nvPr/>
          </p:nvSpPr>
          <p:spPr>
            <a:xfrm>
              <a:off x="5674888" y="5225462"/>
              <a:ext cx="1162081" cy="540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solidFill>
                    <a:schemeClr val="tx2"/>
                  </a:solidFill>
                  <a:latin typeface="+mj-lt"/>
                </a:rPr>
                <a:t>Compensação de Créditos de Energia</a:t>
              </a:r>
            </a:p>
          </p:txBody>
        </p:sp>
        <p:sp>
          <p:nvSpPr>
            <p:cNvPr id="15" name="Rectangle 14">
              <a:extLst>
                <a:ext uri="{FF2B5EF4-FFF2-40B4-BE49-F238E27FC236}">
                  <a16:creationId xmlns:a16="http://schemas.microsoft.com/office/drawing/2014/main" id="{B8328036-2320-1AF5-3424-FDF071D2CD4A}"/>
                </a:ext>
              </a:extLst>
            </p:cNvPr>
            <p:cNvSpPr/>
            <p:nvPr/>
          </p:nvSpPr>
          <p:spPr>
            <a:xfrm>
              <a:off x="7779528" y="3771020"/>
              <a:ext cx="1162081" cy="540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solidFill>
                    <a:schemeClr val="tx2"/>
                  </a:solidFill>
                  <a:latin typeface="+mj-lt"/>
                </a:rPr>
                <a:t>Pagamento pelo Consumo de Energia</a:t>
              </a:r>
            </a:p>
          </p:txBody>
        </p:sp>
        <p:pic>
          <p:nvPicPr>
            <p:cNvPr id="19" name="object 12">
              <a:extLst>
                <a:ext uri="{FF2B5EF4-FFF2-40B4-BE49-F238E27FC236}">
                  <a16:creationId xmlns:a16="http://schemas.microsoft.com/office/drawing/2014/main" id="{C15236C4-85A3-8AB8-DDD5-43308E761F74}"/>
                </a:ext>
              </a:extLst>
            </p:cNvPr>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40390" y="5138120"/>
              <a:ext cx="330363" cy="368586"/>
            </a:xfrm>
            <a:prstGeom prst="rect">
              <a:avLst/>
            </a:prstGeom>
          </p:spPr>
        </p:pic>
        <p:pic>
          <p:nvPicPr>
            <p:cNvPr id="21" name="Graphic 20">
              <a:extLst>
                <a:ext uri="{FF2B5EF4-FFF2-40B4-BE49-F238E27FC236}">
                  <a16:creationId xmlns:a16="http://schemas.microsoft.com/office/drawing/2014/main" id="{27303894-5BBD-5059-DAF0-ACB73C5F4D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592" y="5070520"/>
              <a:ext cx="418005" cy="418005"/>
            </a:xfrm>
            <a:prstGeom prst="rect">
              <a:avLst/>
            </a:prstGeom>
          </p:spPr>
        </p:pic>
        <p:pic>
          <p:nvPicPr>
            <p:cNvPr id="22" name="Picture 2" descr="Hand shake - Free business icons">
              <a:extLst>
                <a:ext uri="{FF2B5EF4-FFF2-40B4-BE49-F238E27FC236}">
                  <a16:creationId xmlns:a16="http://schemas.microsoft.com/office/drawing/2014/main" id="{9453FA27-8B9A-70BF-28A8-83F9D95A7652}"/>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16854" y="4472915"/>
              <a:ext cx="447907" cy="447907"/>
            </a:xfrm>
            <a:prstGeom prst="rect">
              <a:avLst/>
            </a:prstGeom>
            <a:noFill/>
            <a:extLst>
              <a:ext uri="{909E8E84-426E-40DD-AFC4-6F175D3DCCD1}">
                <a14:hiddenFill xmlns:a14="http://schemas.microsoft.com/office/drawing/2010/main">
                  <a:solidFill>
                    <a:srgbClr val="FFFFFF"/>
                  </a:solidFill>
                </a14:hiddenFill>
              </a:ext>
            </a:extLst>
          </p:spPr>
        </p:pic>
        <p:pic>
          <p:nvPicPr>
            <p:cNvPr id="23" name="object 11">
              <a:extLst>
                <a:ext uri="{FF2B5EF4-FFF2-40B4-BE49-F238E27FC236}">
                  <a16:creationId xmlns:a16="http://schemas.microsoft.com/office/drawing/2014/main" id="{33887F22-6BDE-133F-B2CE-CC1CAE081E4A}"/>
                </a:ext>
              </a:extLst>
            </p:cNvPr>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Lst>
            </a:blip>
            <a:srcRect l="17372" t="14591" r="21221" b="21203"/>
            <a:stretch/>
          </p:blipFill>
          <p:spPr>
            <a:xfrm>
              <a:off x="6176216" y="2800778"/>
              <a:ext cx="418006" cy="437054"/>
            </a:xfrm>
            <a:prstGeom prst="rect">
              <a:avLst/>
            </a:prstGeom>
          </p:spPr>
        </p:pic>
        <p:sp>
          <p:nvSpPr>
            <p:cNvPr id="24" name="Rectangle 23">
              <a:extLst>
                <a:ext uri="{FF2B5EF4-FFF2-40B4-BE49-F238E27FC236}">
                  <a16:creationId xmlns:a16="http://schemas.microsoft.com/office/drawing/2014/main" id="{F854F47F-C9DC-1138-88B9-B241494C66ED}"/>
                </a:ext>
              </a:extLst>
            </p:cNvPr>
            <p:cNvSpPr/>
            <p:nvPr/>
          </p:nvSpPr>
          <p:spPr>
            <a:xfrm>
              <a:off x="4376262" y="1632365"/>
              <a:ext cx="1162081" cy="540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solidFill>
                    <a:schemeClr val="tx2">
                      <a:lumMod val="75000"/>
                    </a:schemeClr>
                  </a:solidFill>
                  <a:latin typeface="+mj-lt"/>
                </a:rPr>
                <a:t>Investimento</a:t>
              </a:r>
            </a:p>
          </p:txBody>
        </p:sp>
        <p:sp>
          <p:nvSpPr>
            <p:cNvPr id="25" name="Rectangle 24">
              <a:extLst>
                <a:ext uri="{FF2B5EF4-FFF2-40B4-BE49-F238E27FC236}">
                  <a16:creationId xmlns:a16="http://schemas.microsoft.com/office/drawing/2014/main" id="{FE6BDF68-B3AE-52B2-4111-C1C07B49FB13}"/>
                </a:ext>
              </a:extLst>
            </p:cNvPr>
            <p:cNvSpPr/>
            <p:nvPr/>
          </p:nvSpPr>
          <p:spPr>
            <a:xfrm>
              <a:off x="7400802" y="1648881"/>
              <a:ext cx="1162081" cy="540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solidFill>
                    <a:schemeClr val="tx2">
                      <a:lumMod val="75000"/>
                    </a:schemeClr>
                  </a:solidFill>
                  <a:latin typeface="+mj-lt"/>
                </a:rPr>
                <a:t>Dividendos</a:t>
              </a:r>
            </a:p>
          </p:txBody>
        </p:sp>
        <p:sp>
          <p:nvSpPr>
            <p:cNvPr id="26" name="Arrow: Down 25">
              <a:extLst>
                <a:ext uri="{FF2B5EF4-FFF2-40B4-BE49-F238E27FC236}">
                  <a16:creationId xmlns:a16="http://schemas.microsoft.com/office/drawing/2014/main" id="{6883266A-655C-7636-C847-D91AAB67C8EA}"/>
                </a:ext>
              </a:extLst>
            </p:cNvPr>
            <p:cNvSpPr/>
            <p:nvPr/>
          </p:nvSpPr>
          <p:spPr>
            <a:xfrm flipV="1">
              <a:off x="6721560" y="1693081"/>
              <a:ext cx="230819" cy="465993"/>
            </a:xfrm>
            <a:prstGeom prst="downArrow">
              <a:avLst/>
            </a:prstGeom>
            <a:gradFill>
              <a:gsLst>
                <a:gs pos="0">
                  <a:schemeClr val="accent1">
                    <a:alpha val="0"/>
                  </a:schemeClr>
                </a:gs>
                <a:gs pos="52300">
                  <a:schemeClr val="accent1">
                    <a:alpha val="4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8" name="Arrow: Down 27">
              <a:extLst>
                <a:ext uri="{FF2B5EF4-FFF2-40B4-BE49-F238E27FC236}">
                  <a16:creationId xmlns:a16="http://schemas.microsoft.com/office/drawing/2014/main" id="{A83E3505-C9DD-92C7-2ADF-01C4C1DB7DF6}"/>
                </a:ext>
              </a:extLst>
            </p:cNvPr>
            <p:cNvSpPr/>
            <p:nvPr/>
          </p:nvSpPr>
          <p:spPr>
            <a:xfrm>
              <a:off x="5871457" y="1693081"/>
              <a:ext cx="230819" cy="465993"/>
            </a:xfrm>
            <a:prstGeom prst="downArrow">
              <a:avLst/>
            </a:prstGeom>
            <a:gradFill>
              <a:gsLst>
                <a:gs pos="0">
                  <a:schemeClr val="accent1">
                    <a:alpha val="0"/>
                  </a:schemeClr>
                </a:gs>
                <a:gs pos="52300">
                  <a:schemeClr val="accent1">
                    <a:alpha val="4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9" name="Rectangle 28">
              <a:extLst>
                <a:ext uri="{FF2B5EF4-FFF2-40B4-BE49-F238E27FC236}">
                  <a16:creationId xmlns:a16="http://schemas.microsoft.com/office/drawing/2014/main" id="{12FCD417-8814-A1CE-C7BD-163C0BD1C881}"/>
                </a:ext>
              </a:extLst>
            </p:cNvPr>
            <p:cNvSpPr/>
            <p:nvPr/>
          </p:nvSpPr>
          <p:spPr>
            <a:xfrm>
              <a:off x="6696348" y="3093986"/>
              <a:ext cx="1162081" cy="540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solidFill>
                    <a:schemeClr val="tx2">
                      <a:lumMod val="75000"/>
                    </a:schemeClr>
                  </a:solidFill>
                  <a:latin typeface="+mj-lt"/>
                </a:rPr>
                <a:t>Pagamento de Aluguel pela Locação da Usina</a:t>
              </a:r>
            </a:p>
          </p:txBody>
        </p:sp>
        <p:cxnSp>
          <p:nvCxnSpPr>
            <p:cNvPr id="30" name="Straight Connector 29">
              <a:extLst>
                <a:ext uri="{FF2B5EF4-FFF2-40B4-BE49-F238E27FC236}">
                  <a16:creationId xmlns:a16="http://schemas.microsoft.com/office/drawing/2014/main" id="{DDCCD36D-DA45-F6DA-43BE-7F9C389C1944}"/>
                </a:ext>
              </a:extLst>
            </p:cNvPr>
            <p:cNvCxnSpPr>
              <a:cxnSpLocks/>
            </p:cNvCxnSpPr>
            <p:nvPr/>
          </p:nvCxnSpPr>
          <p:spPr>
            <a:xfrm flipH="1">
              <a:off x="4957302" y="4223074"/>
              <a:ext cx="536882" cy="295633"/>
            </a:xfrm>
            <a:prstGeom prst="line">
              <a:avLst/>
            </a:prstGeom>
            <a:ln>
              <a:solidFill>
                <a:srgbClr val="F2292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C290583-3EA6-51B0-4ED3-A3F2264E1346}"/>
                </a:ext>
              </a:extLst>
            </p:cNvPr>
            <p:cNvCxnSpPr>
              <a:cxnSpLocks/>
            </p:cNvCxnSpPr>
            <p:nvPr/>
          </p:nvCxnSpPr>
          <p:spPr>
            <a:xfrm flipH="1" flipV="1">
              <a:off x="7059964" y="4190084"/>
              <a:ext cx="551862" cy="336776"/>
            </a:xfrm>
            <a:prstGeom prst="line">
              <a:avLst/>
            </a:prstGeom>
            <a:ln>
              <a:solidFill>
                <a:srgbClr val="F2292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59482A-608C-8096-DAC3-546DB5067349}"/>
                </a:ext>
              </a:extLst>
            </p:cNvPr>
            <p:cNvCxnSpPr>
              <a:cxnSpLocks/>
            </p:cNvCxnSpPr>
            <p:nvPr/>
          </p:nvCxnSpPr>
          <p:spPr>
            <a:xfrm>
              <a:off x="5312703" y="5073425"/>
              <a:ext cx="1981775" cy="0"/>
            </a:xfrm>
            <a:prstGeom prst="line">
              <a:avLst/>
            </a:prstGeom>
            <a:ln>
              <a:solidFill>
                <a:srgbClr val="F2292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891E83-2C9A-44BA-1016-A1FFD0B000E5}"/>
                </a:ext>
              </a:extLst>
            </p:cNvPr>
            <p:cNvCxnSpPr>
              <a:cxnSpLocks/>
            </p:cNvCxnSpPr>
            <p:nvPr/>
          </p:nvCxnSpPr>
          <p:spPr>
            <a:xfrm flipV="1">
              <a:off x="6385219" y="3265137"/>
              <a:ext cx="0" cy="505883"/>
            </a:xfrm>
            <a:prstGeom prst="line">
              <a:avLst/>
            </a:prstGeom>
            <a:ln>
              <a:solidFill>
                <a:srgbClr val="F2292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F8FA83E-8237-A398-60D9-75043C2B4036}"/>
                </a:ext>
              </a:extLst>
            </p:cNvPr>
            <p:cNvSpPr/>
            <p:nvPr/>
          </p:nvSpPr>
          <p:spPr>
            <a:xfrm>
              <a:off x="4413465" y="3715232"/>
              <a:ext cx="1162081" cy="540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solidFill>
                    <a:schemeClr val="tx2">
                      <a:lumMod val="75000"/>
                    </a:schemeClr>
                  </a:solidFill>
                  <a:latin typeface="+mj-lt"/>
                </a:rPr>
                <a:t>Injeção de Energia</a:t>
              </a:r>
            </a:p>
          </p:txBody>
        </p:sp>
      </p:grpSp>
    </p:spTree>
    <p:extLst>
      <p:ext uri="{BB962C8B-B14F-4D97-AF65-F5344CB8AC3E}">
        <p14:creationId xmlns:p14="http://schemas.microsoft.com/office/powerpoint/2010/main" val="3704769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5">
            <a:extLst>
              <a:ext uri="{FF2B5EF4-FFF2-40B4-BE49-F238E27FC236}">
                <a16:creationId xmlns:a16="http://schemas.microsoft.com/office/drawing/2014/main" id="{10C8B8F5-3678-E91A-7E17-A09261CCEEB3}"/>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
        <p:nvSpPr>
          <p:cNvPr id="2" name="Text Placeholder 1">
            <a:extLst>
              <a:ext uri="{FF2B5EF4-FFF2-40B4-BE49-F238E27FC236}">
                <a16:creationId xmlns:a16="http://schemas.microsoft.com/office/drawing/2014/main" id="{0024CA20-1643-8934-2CB2-D5D8E02DA94A}"/>
              </a:ext>
            </a:extLst>
          </p:cNvPr>
          <p:cNvSpPr>
            <a:spLocks noGrp="1"/>
          </p:cNvSpPr>
          <p:nvPr>
            <p:ph type="body" sz="quarter" idx="97"/>
          </p:nvPr>
        </p:nvSpPr>
        <p:spPr/>
        <p:txBody>
          <a:bodyPr/>
          <a:lstStyle/>
          <a:p>
            <a:endParaRPr lang="pt-BR" dirty="0"/>
          </a:p>
        </p:txBody>
      </p:sp>
      <p:sp>
        <p:nvSpPr>
          <p:cNvPr id="3" name="Text Placeholder 2">
            <a:extLst>
              <a:ext uri="{FF2B5EF4-FFF2-40B4-BE49-F238E27FC236}">
                <a16:creationId xmlns:a16="http://schemas.microsoft.com/office/drawing/2014/main" id="{D9ED1165-4010-27A8-3ED8-E7ACD94DF16C}"/>
              </a:ext>
            </a:extLst>
          </p:cNvPr>
          <p:cNvSpPr>
            <a:spLocks noGrp="1"/>
          </p:cNvSpPr>
          <p:nvPr>
            <p:ph type="body" sz="quarter" idx="96"/>
          </p:nvPr>
        </p:nvSpPr>
        <p:spPr/>
        <p:txBody>
          <a:bodyPr/>
          <a:lstStyle/>
          <a:p>
            <a:endParaRPr lang="pt-BR" dirty="0"/>
          </a:p>
        </p:txBody>
      </p:sp>
      <p:graphicFrame>
        <p:nvGraphicFramePr>
          <p:cNvPr id="8" name="Content Placeholder 7">
            <a:extLst>
              <a:ext uri="{FF2B5EF4-FFF2-40B4-BE49-F238E27FC236}">
                <a16:creationId xmlns:a16="http://schemas.microsoft.com/office/drawing/2014/main" id="{396B40C8-B5A1-B0D4-84DF-B0A17D0062BD}"/>
              </a:ext>
            </a:extLst>
          </p:cNvPr>
          <p:cNvGraphicFramePr>
            <a:graphicFrameLocks noGrp="1"/>
          </p:cNvGraphicFramePr>
          <p:nvPr>
            <p:ph sz="quarter" idx="102"/>
            <p:extLst>
              <p:ext uri="{D42A27DB-BD31-4B8C-83A1-F6EECF244321}">
                <p14:modId xmlns:p14="http://schemas.microsoft.com/office/powerpoint/2010/main" val="2213828382"/>
              </p:ext>
            </p:extLst>
          </p:nvPr>
        </p:nvGraphicFramePr>
        <p:xfrm>
          <a:off x="392477" y="1343796"/>
          <a:ext cx="11420478" cy="3692525"/>
        </p:xfrm>
        <a:graphic>
          <a:graphicData uri="http://schemas.openxmlformats.org/drawingml/2006/table">
            <a:tbl>
              <a:tblPr firstRow="1" bandRow="1">
                <a:tableStyleId>{5C22544A-7EE6-4342-B048-85BDC9FD1C3A}</a:tableStyleId>
              </a:tblPr>
              <a:tblGrid>
                <a:gridCol w="3783283">
                  <a:extLst>
                    <a:ext uri="{9D8B030D-6E8A-4147-A177-3AD203B41FA5}">
                      <a16:colId xmlns:a16="http://schemas.microsoft.com/office/drawing/2014/main" val="1486125801"/>
                    </a:ext>
                  </a:extLst>
                </a:gridCol>
                <a:gridCol w="701040">
                  <a:extLst>
                    <a:ext uri="{9D8B030D-6E8A-4147-A177-3AD203B41FA5}">
                      <a16:colId xmlns:a16="http://schemas.microsoft.com/office/drawing/2014/main" val="251119202"/>
                    </a:ext>
                  </a:extLst>
                </a:gridCol>
                <a:gridCol w="1387231">
                  <a:extLst>
                    <a:ext uri="{9D8B030D-6E8A-4147-A177-3AD203B41FA5}">
                      <a16:colId xmlns:a16="http://schemas.microsoft.com/office/drawing/2014/main" val="3065685774"/>
                    </a:ext>
                  </a:extLst>
                </a:gridCol>
                <a:gridCol w="1387231">
                  <a:extLst>
                    <a:ext uri="{9D8B030D-6E8A-4147-A177-3AD203B41FA5}">
                      <a16:colId xmlns:a16="http://schemas.microsoft.com/office/drawing/2014/main" val="703206878"/>
                    </a:ext>
                  </a:extLst>
                </a:gridCol>
                <a:gridCol w="1387231">
                  <a:extLst>
                    <a:ext uri="{9D8B030D-6E8A-4147-A177-3AD203B41FA5}">
                      <a16:colId xmlns:a16="http://schemas.microsoft.com/office/drawing/2014/main" val="4280228669"/>
                    </a:ext>
                  </a:extLst>
                </a:gridCol>
                <a:gridCol w="1387231">
                  <a:extLst>
                    <a:ext uri="{9D8B030D-6E8A-4147-A177-3AD203B41FA5}">
                      <a16:colId xmlns:a16="http://schemas.microsoft.com/office/drawing/2014/main" val="515626040"/>
                    </a:ext>
                  </a:extLst>
                </a:gridCol>
                <a:gridCol w="1387231">
                  <a:extLst>
                    <a:ext uri="{9D8B030D-6E8A-4147-A177-3AD203B41FA5}">
                      <a16:colId xmlns:a16="http://schemas.microsoft.com/office/drawing/2014/main" val="3522868853"/>
                    </a:ext>
                  </a:extLst>
                </a:gridCol>
              </a:tblGrid>
              <a:tr h="370840">
                <a:tc>
                  <a:txBody>
                    <a:bodyPr/>
                    <a:lstStyle/>
                    <a:p>
                      <a:endParaRPr lang="pt-BR" sz="1200" noProof="0" dirty="0">
                        <a:latin typeface="+mj-lt"/>
                      </a:endParaRPr>
                    </a:p>
                  </a:txBody>
                  <a:tcPr anchor="ctr"/>
                </a:tc>
                <a:tc>
                  <a:txBody>
                    <a:bodyPr/>
                    <a:lstStyle/>
                    <a:p>
                      <a:pPr algn="ctr"/>
                      <a:endParaRPr lang="pt-BR" sz="1200" noProof="0" dirty="0">
                        <a:latin typeface="+mj-lt"/>
                      </a:endParaRPr>
                    </a:p>
                  </a:txBody>
                  <a:tcPr anchor="ctr"/>
                </a:tc>
                <a:tc>
                  <a:txBody>
                    <a:bodyPr/>
                    <a:lstStyle/>
                    <a:p>
                      <a:pPr algn="ctr"/>
                      <a:r>
                        <a:rPr lang="pt-BR" sz="1200" noProof="0" dirty="0">
                          <a:latin typeface="+mj-lt"/>
                        </a:rPr>
                        <a:t>2025E</a:t>
                      </a:r>
                    </a:p>
                  </a:txBody>
                  <a:tcPr anchor="ctr"/>
                </a:tc>
                <a:tc>
                  <a:txBody>
                    <a:bodyPr/>
                    <a:lstStyle/>
                    <a:p>
                      <a:pPr algn="ctr"/>
                      <a:r>
                        <a:rPr lang="pt-BR" sz="1200" noProof="0" dirty="0">
                          <a:latin typeface="+mj-lt"/>
                        </a:rPr>
                        <a:t>2026E</a:t>
                      </a:r>
                    </a:p>
                  </a:txBody>
                  <a:tcPr anchor="ctr"/>
                </a:tc>
                <a:tc>
                  <a:txBody>
                    <a:bodyPr/>
                    <a:lstStyle/>
                    <a:p>
                      <a:pPr algn="ctr"/>
                      <a:r>
                        <a:rPr lang="pt-BR" sz="1200" noProof="0" dirty="0">
                          <a:latin typeface="+mj-lt"/>
                        </a:rPr>
                        <a:t>2027E</a:t>
                      </a:r>
                    </a:p>
                  </a:txBody>
                  <a:tcPr anchor="ctr"/>
                </a:tc>
                <a:tc>
                  <a:txBody>
                    <a:bodyPr/>
                    <a:lstStyle/>
                    <a:p>
                      <a:pPr algn="ctr"/>
                      <a:r>
                        <a:rPr lang="pt-BR" sz="1200" noProof="0" dirty="0">
                          <a:latin typeface="+mj-lt"/>
                        </a:rPr>
                        <a:t>2028E</a:t>
                      </a:r>
                    </a:p>
                  </a:txBody>
                  <a:tcPr anchor="ctr"/>
                </a:tc>
                <a:tc>
                  <a:txBody>
                    <a:bodyPr/>
                    <a:lstStyle/>
                    <a:p>
                      <a:pPr algn="ctr"/>
                      <a:r>
                        <a:rPr lang="pt-BR" sz="1200" noProof="0" dirty="0">
                          <a:latin typeface="+mj-lt"/>
                        </a:rPr>
                        <a:t>2029E</a:t>
                      </a:r>
                    </a:p>
                  </a:txBody>
                  <a:tcPr anchor="ctr"/>
                </a:tc>
                <a:extLst>
                  <a:ext uri="{0D108BD9-81ED-4DB2-BD59-A6C34878D82A}">
                    <a16:rowId xmlns:a16="http://schemas.microsoft.com/office/drawing/2014/main" val="334554444"/>
                  </a:ext>
                </a:extLst>
              </a:tr>
              <a:tr h="370840">
                <a:tc>
                  <a:txBody>
                    <a:bodyPr/>
                    <a:lstStyle/>
                    <a:p>
                      <a:r>
                        <a:rPr lang="pt-BR" sz="1200" noProof="0" dirty="0">
                          <a:latin typeface="+mj-lt"/>
                        </a:rPr>
                        <a:t>Proventos das SPEs Investidas</a:t>
                      </a:r>
                    </a:p>
                  </a:txBody>
                  <a:tcPr anchor="ctr">
                    <a:solidFill>
                      <a:schemeClr val="bg1">
                        <a:lumMod val="95000"/>
                      </a:schemeClr>
                    </a:solidFill>
                  </a:tcPr>
                </a:tc>
                <a:tc>
                  <a:txBody>
                    <a:bodyPr/>
                    <a:lstStyle/>
                    <a:p>
                      <a:pPr algn="ctr"/>
                      <a:r>
                        <a:rPr lang="pt-BR" sz="1200" noProof="0" dirty="0">
                          <a:latin typeface="+mj-lt"/>
                        </a:rPr>
                        <a:t>R$ mm</a:t>
                      </a:r>
                    </a:p>
                  </a:txBody>
                  <a:tcPr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35,0</a:t>
                      </a:r>
                      <a:r>
                        <a:rPr lang="pt-BR" sz="1200" b="0" i="0" u="none" strike="noStrike" baseline="30000" noProof="0" dirty="0">
                          <a:solidFill>
                            <a:srgbClr val="000000"/>
                          </a:solidFill>
                          <a:effectLst/>
                          <a:latin typeface="+mj-lt"/>
                        </a:rPr>
                        <a:t>(1)</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22,1 </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23,8 </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24,6 </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25,8 </a:t>
                      </a:r>
                    </a:p>
                  </a:txBody>
                  <a:tcPr marL="9525" marR="9525" marT="9525" marB="0" anchor="ctr">
                    <a:solidFill>
                      <a:schemeClr val="bg1">
                        <a:lumMod val="95000"/>
                      </a:schemeClr>
                    </a:solidFill>
                  </a:tcPr>
                </a:tc>
                <a:extLst>
                  <a:ext uri="{0D108BD9-81ED-4DB2-BD59-A6C34878D82A}">
                    <a16:rowId xmlns:a16="http://schemas.microsoft.com/office/drawing/2014/main" val="1249865742"/>
                  </a:ext>
                </a:extLst>
              </a:tr>
              <a:tr h="370840">
                <a:tc>
                  <a:txBody>
                    <a:bodyPr/>
                    <a:lstStyle/>
                    <a:p>
                      <a:r>
                        <a:rPr lang="pt-BR" sz="1200" noProof="0" dirty="0">
                          <a:latin typeface="+mj-lt"/>
                        </a:rPr>
                        <a:t>(-) Despesas Recorrentes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noProof="0" dirty="0">
                          <a:latin typeface="+mj-lt"/>
                        </a:rPr>
                        <a:t>R$ mm</a:t>
                      </a:r>
                    </a:p>
                  </a:txBody>
                  <a:tcPr anchor="ctr">
                    <a:noFill/>
                  </a:tcPr>
                </a:tc>
                <a:tc>
                  <a:txBody>
                    <a:bodyPr/>
                    <a:lstStyle/>
                    <a:p>
                      <a:pPr algn="ctr" fontAlgn="b"/>
                      <a:r>
                        <a:rPr lang="pt-BR" sz="1200" b="0" i="0" u="none" strike="noStrike" noProof="0" dirty="0">
                          <a:solidFill>
                            <a:srgbClr val="000000"/>
                          </a:solidFill>
                          <a:effectLst/>
                          <a:latin typeface="+mj-lt"/>
                        </a:rPr>
                        <a:t>(2,1)</a:t>
                      </a:r>
                    </a:p>
                  </a:txBody>
                  <a:tcPr marL="9525" marR="9525" marT="9525" marB="0" anchor="ctr">
                    <a:noFill/>
                  </a:tcPr>
                </a:tc>
                <a:tc>
                  <a:txBody>
                    <a:bodyPr/>
                    <a:lstStyle/>
                    <a:p>
                      <a:pPr algn="ctr" fontAlgn="b"/>
                      <a:r>
                        <a:rPr lang="pt-BR" sz="1200" b="0" i="0" u="none" strike="noStrike" noProof="0" dirty="0">
                          <a:solidFill>
                            <a:srgbClr val="000000"/>
                          </a:solidFill>
                          <a:effectLst/>
                          <a:latin typeface="+mj-lt"/>
                        </a:rPr>
                        <a:t>(2,0)</a:t>
                      </a:r>
                    </a:p>
                  </a:txBody>
                  <a:tcPr marL="9525" marR="9525" marT="9525" marB="0" anchor="ctr">
                    <a:noFill/>
                  </a:tcPr>
                </a:tc>
                <a:tc>
                  <a:txBody>
                    <a:bodyPr/>
                    <a:lstStyle/>
                    <a:p>
                      <a:pPr algn="ctr" fontAlgn="b"/>
                      <a:r>
                        <a:rPr lang="pt-BR" sz="1200" b="0" i="0" u="none" strike="noStrike" noProof="0" dirty="0">
                          <a:solidFill>
                            <a:srgbClr val="000000"/>
                          </a:solidFill>
                          <a:effectLst/>
                          <a:latin typeface="+mj-lt"/>
                        </a:rPr>
                        <a:t>(1,9)</a:t>
                      </a:r>
                    </a:p>
                  </a:txBody>
                  <a:tcPr marL="9525" marR="9525" marT="9525" marB="0" anchor="ctr">
                    <a:noFill/>
                  </a:tcPr>
                </a:tc>
                <a:tc>
                  <a:txBody>
                    <a:bodyPr/>
                    <a:lstStyle/>
                    <a:p>
                      <a:pPr algn="ctr" fontAlgn="b"/>
                      <a:r>
                        <a:rPr lang="pt-BR" sz="1200" b="0" i="0" u="none" strike="noStrike" noProof="0" dirty="0">
                          <a:solidFill>
                            <a:srgbClr val="000000"/>
                          </a:solidFill>
                          <a:effectLst/>
                          <a:latin typeface="+mj-lt"/>
                        </a:rPr>
                        <a:t>(1,8)</a:t>
                      </a:r>
                    </a:p>
                  </a:txBody>
                  <a:tcPr marL="9525" marR="9525" marT="9525" marB="0" anchor="ctr">
                    <a:noFill/>
                  </a:tcPr>
                </a:tc>
                <a:tc>
                  <a:txBody>
                    <a:bodyPr/>
                    <a:lstStyle/>
                    <a:p>
                      <a:pPr algn="ctr" fontAlgn="b"/>
                      <a:r>
                        <a:rPr lang="pt-BR" sz="1200" b="0" i="0" u="none" strike="noStrike" noProof="0" dirty="0">
                          <a:solidFill>
                            <a:srgbClr val="000000"/>
                          </a:solidFill>
                          <a:effectLst/>
                          <a:latin typeface="+mj-lt"/>
                        </a:rPr>
                        <a:t>(1,7)</a:t>
                      </a:r>
                    </a:p>
                  </a:txBody>
                  <a:tcPr marL="9525" marR="9525" marT="9525" marB="0" anchor="ctr">
                    <a:noFill/>
                  </a:tcPr>
                </a:tc>
                <a:extLst>
                  <a:ext uri="{0D108BD9-81ED-4DB2-BD59-A6C34878D82A}">
                    <a16:rowId xmlns:a16="http://schemas.microsoft.com/office/drawing/2014/main" val="2394154817"/>
                  </a:ext>
                </a:extLst>
              </a:tr>
              <a:tr h="370840">
                <a:tc>
                  <a:txBody>
                    <a:bodyPr/>
                    <a:lstStyle/>
                    <a:p>
                      <a:r>
                        <a:rPr lang="pt-BR" sz="1200" b="1" noProof="0" dirty="0">
                          <a:latin typeface="+mj-lt"/>
                        </a:rPr>
                        <a:t>Distribuição aos Cotistas do FIP-IE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b="1" noProof="0" dirty="0">
                          <a:latin typeface="+mj-lt"/>
                        </a:rPr>
                        <a:t>R$ mm</a:t>
                      </a:r>
                    </a:p>
                  </a:txBody>
                  <a:tcPr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32,9 </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23,1 </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24,0 </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24,8 </a:t>
                      </a: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25,6 </a:t>
                      </a:r>
                    </a:p>
                  </a:txBody>
                  <a:tcPr marL="9525" marR="9525" marT="9525" marB="0" anchor="ctr">
                    <a:solidFill>
                      <a:schemeClr val="bg1">
                        <a:lumMod val="95000"/>
                      </a:schemeClr>
                    </a:solidFill>
                  </a:tcPr>
                </a:tc>
                <a:extLst>
                  <a:ext uri="{0D108BD9-81ED-4DB2-BD59-A6C34878D82A}">
                    <a16:rowId xmlns:a16="http://schemas.microsoft.com/office/drawing/2014/main" val="3360674919"/>
                  </a:ext>
                </a:extLst>
              </a:tr>
              <a:tr h="202565">
                <a:tc>
                  <a:txBody>
                    <a:bodyPr/>
                    <a:lstStyle/>
                    <a:p>
                      <a:endParaRPr lang="pt-BR" sz="700" noProof="0" dirty="0">
                        <a:latin typeface="+mj-lt"/>
                      </a:endParaRPr>
                    </a:p>
                  </a:txBody>
                  <a:tcPr anchor="ctr">
                    <a:lnB w="12700" cap="flat" cmpd="sng" algn="ctr">
                      <a:solidFill>
                        <a:schemeClr val="tx1"/>
                      </a:solidFill>
                      <a:prstDash val="solid"/>
                      <a:round/>
                      <a:headEnd type="none" w="med" len="med"/>
                      <a:tailEnd type="none" w="med" len="med"/>
                    </a:lnB>
                    <a:noFill/>
                  </a:tcPr>
                </a:tc>
                <a:tc>
                  <a:txBody>
                    <a:bodyPr/>
                    <a:lstStyle/>
                    <a:p>
                      <a:pPr algn="ctr"/>
                      <a:endParaRPr lang="pt-BR" sz="700" noProof="0" dirty="0">
                        <a:latin typeface="+mj-lt"/>
                      </a:endParaRPr>
                    </a:p>
                  </a:txBody>
                  <a:tcPr anchor="ctr">
                    <a:lnB w="12700" cap="flat" cmpd="sng" algn="ctr">
                      <a:solidFill>
                        <a:schemeClr val="tx1"/>
                      </a:solidFill>
                      <a:prstDash val="solid"/>
                      <a:round/>
                      <a:headEnd type="none" w="med" len="med"/>
                      <a:tailEnd type="none" w="med" len="med"/>
                    </a:lnB>
                    <a:noFill/>
                  </a:tcPr>
                </a:tc>
                <a:tc>
                  <a:txBody>
                    <a:bodyPr/>
                    <a:lstStyle/>
                    <a:p>
                      <a:pPr algn="ctr" fontAlgn="b"/>
                      <a:endParaRPr lang="pt-BR" sz="700" b="1" i="0" u="none" strike="noStrike" noProof="0" dirty="0">
                        <a:solidFill>
                          <a:srgbClr val="000000"/>
                        </a:solidFill>
                        <a:effectLst/>
                        <a:latin typeface="+mj-lt"/>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b"/>
                      <a:endParaRPr lang="pt-BR" sz="700" b="1" i="0" u="none" strike="noStrike" noProof="0" dirty="0">
                        <a:solidFill>
                          <a:srgbClr val="000000"/>
                        </a:solidFill>
                        <a:effectLst/>
                        <a:latin typeface="+mj-lt"/>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b"/>
                      <a:endParaRPr lang="pt-BR" sz="700" b="1" i="0" u="none" strike="noStrike" noProof="0" dirty="0">
                        <a:solidFill>
                          <a:srgbClr val="000000"/>
                        </a:solidFill>
                        <a:effectLst/>
                        <a:latin typeface="+mj-lt"/>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b"/>
                      <a:endParaRPr lang="pt-BR" sz="700" b="1" i="0" u="none" strike="noStrike" noProof="0" dirty="0">
                        <a:solidFill>
                          <a:srgbClr val="000000"/>
                        </a:solidFill>
                        <a:effectLst/>
                        <a:latin typeface="+mj-lt"/>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b"/>
                      <a:endParaRPr lang="pt-BR" sz="700" b="1" i="0" u="none" strike="noStrike" noProof="0" dirty="0">
                        <a:solidFill>
                          <a:srgbClr val="000000"/>
                        </a:solidFill>
                        <a:effectLst/>
                        <a:latin typeface="+mj-lt"/>
                      </a:endParaRPr>
                    </a:p>
                  </a:txBody>
                  <a:tcPr marL="9525" marR="9525" marT="9525"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3207215"/>
                  </a:ext>
                </a:extLst>
              </a:tr>
              <a:tr h="370840">
                <a:tc>
                  <a:txBody>
                    <a:bodyPr/>
                    <a:lstStyle/>
                    <a:p>
                      <a:r>
                        <a:rPr lang="pt-BR" sz="1200" b="1" noProof="0" dirty="0">
                          <a:latin typeface="+mj-lt"/>
                        </a:rPr>
                        <a:t>Cálculos de Retorno</a:t>
                      </a:r>
                    </a:p>
                  </a:txBody>
                  <a:tcPr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a:endParaRPr lang="pt-BR" sz="1200" noProof="0" dirty="0">
                        <a:latin typeface="+mj-lt"/>
                      </a:endParaRPr>
                    </a:p>
                  </a:txBody>
                  <a:tcPr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fontAlgn="b"/>
                      <a:endParaRPr lang="pt-BR" sz="1200" b="1" i="0" u="none" strike="noStrike" noProof="0" dirty="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fontAlgn="b"/>
                      <a:endParaRPr lang="pt-BR" sz="1200" b="1" i="0" u="none" strike="noStrike" noProof="0" dirty="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fontAlgn="b"/>
                      <a:endParaRPr lang="pt-BR" sz="1200" b="1" i="0" u="none" strike="noStrike" noProof="0" dirty="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fontAlgn="b"/>
                      <a:endParaRPr lang="pt-BR" sz="1200" b="1" i="0" u="none" strike="noStrike" noProof="0" dirty="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ctr" fontAlgn="b"/>
                      <a:endParaRPr lang="pt-BR" sz="1200" b="1" i="0" u="none" strike="noStrike" noProof="0" dirty="0">
                        <a:solidFill>
                          <a:srgbClr val="000000"/>
                        </a:solidFill>
                        <a:effectLst/>
                        <a:latin typeface="+mj-lt"/>
                      </a:endParaRPr>
                    </a:p>
                  </a:txBody>
                  <a:tcPr marL="9525" marR="9525" marT="9525" marB="0" anchor="ct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969781645"/>
                  </a:ext>
                </a:extLst>
              </a:tr>
              <a:tr h="370840">
                <a:tc>
                  <a:txBody>
                    <a:bodyPr/>
                    <a:lstStyle/>
                    <a:p>
                      <a:r>
                        <a:rPr lang="pt-BR" sz="1200" b="0" i="1" noProof="0" dirty="0" err="1">
                          <a:latin typeface="+mj-lt"/>
                        </a:rPr>
                        <a:t>Dividend</a:t>
                      </a:r>
                      <a:r>
                        <a:rPr lang="pt-BR" sz="1200" b="0" i="1" noProof="0" dirty="0">
                          <a:latin typeface="+mj-lt"/>
                        </a:rPr>
                        <a:t> </a:t>
                      </a:r>
                      <a:r>
                        <a:rPr lang="pt-BR" sz="1200" b="0" i="1" noProof="0" dirty="0" err="1">
                          <a:latin typeface="+mj-lt"/>
                        </a:rPr>
                        <a:t>Yield</a:t>
                      </a:r>
                      <a:r>
                        <a:rPr lang="pt-BR" sz="1200" b="0" noProof="0" dirty="0">
                          <a:latin typeface="+mj-lt"/>
                        </a:rPr>
                        <a:t> (termos nominais)</a:t>
                      </a:r>
                    </a:p>
                  </a:txBody>
                  <a:tcPr anchor="ctr">
                    <a:noFill/>
                  </a:tcPr>
                </a:tc>
                <a:tc>
                  <a:txBody>
                    <a:bodyPr/>
                    <a:lstStyle/>
                    <a:p>
                      <a:pPr algn="ctr"/>
                      <a:r>
                        <a:rPr lang="pt-BR" sz="1200" b="0" noProof="0" dirty="0">
                          <a:latin typeface="+mj-lt"/>
                        </a:rPr>
                        <a:t>%</a:t>
                      </a:r>
                    </a:p>
                  </a:txBody>
                  <a:tcPr anchor="ctr">
                    <a:noFill/>
                  </a:tcPr>
                </a:tc>
                <a:tc>
                  <a:txBody>
                    <a:bodyPr/>
                    <a:lstStyle/>
                    <a:p>
                      <a:pPr algn="ctr" fontAlgn="b"/>
                      <a:r>
                        <a:rPr lang="pt-BR" sz="1200" b="0" i="0" u="none" strike="noStrike" noProof="0" dirty="0">
                          <a:solidFill>
                            <a:srgbClr val="000000"/>
                          </a:solidFill>
                          <a:effectLst/>
                          <a:latin typeface="+mj-lt"/>
                        </a:rPr>
                        <a:t>16,5%</a:t>
                      </a:r>
                      <a:r>
                        <a:rPr lang="pt-BR" sz="1200" b="0" i="0" u="none" strike="noStrike" kern="1200" baseline="30000" noProof="0" dirty="0">
                          <a:solidFill>
                            <a:srgbClr val="000000"/>
                          </a:solidFill>
                          <a:effectLst/>
                          <a:latin typeface="+mn-lt"/>
                          <a:ea typeface="+mn-ea"/>
                          <a:cs typeface="+mn-cs"/>
                        </a:rPr>
                        <a:t>(1)</a:t>
                      </a:r>
                      <a:endParaRPr lang="pt-BR" sz="1200" b="0" i="0" u="none" strike="noStrike" noProof="0" dirty="0">
                        <a:solidFill>
                          <a:srgbClr val="000000"/>
                        </a:solidFill>
                        <a:effectLst/>
                        <a:latin typeface="+mj-lt"/>
                      </a:endParaRPr>
                    </a:p>
                  </a:txBody>
                  <a:tcPr marL="9525" marR="9525" marT="9525" marB="0" anchor="ctr">
                    <a:noFill/>
                  </a:tcPr>
                </a:tc>
                <a:tc>
                  <a:txBody>
                    <a:bodyPr/>
                    <a:lstStyle/>
                    <a:p>
                      <a:pPr algn="ctr" fontAlgn="b"/>
                      <a:r>
                        <a:rPr lang="pt-BR" sz="1200" b="0" i="0" u="none" strike="noStrike" noProof="0" dirty="0">
                          <a:solidFill>
                            <a:srgbClr val="000000"/>
                          </a:solidFill>
                          <a:effectLst/>
                          <a:latin typeface="Arial (body)"/>
                        </a:rPr>
                        <a:t>11,6%</a:t>
                      </a:r>
                    </a:p>
                  </a:txBody>
                  <a:tcPr marL="9525" marR="9525" marT="9525" marB="0" anchor="ctr">
                    <a:noFill/>
                  </a:tcPr>
                </a:tc>
                <a:tc>
                  <a:txBody>
                    <a:bodyPr/>
                    <a:lstStyle/>
                    <a:p>
                      <a:pPr algn="ctr" fontAlgn="b"/>
                      <a:r>
                        <a:rPr lang="pt-BR" sz="1200" b="0" i="0" u="none" strike="noStrike" noProof="0" dirty="0">
                          <a:solidFill>
                            <a:srgbClr val="000000"/>
                          </a:solidFill>
                          <a:effectLst/>
                          <a:latin typeface="Arial (body)"/>
                        </a:rPr>
                        <a:t>12,0%</a:t>
                      </a:r>
                    </a:p>
                  </a:txBody>
                  <a:tcPr marL="9525" marR="9525" marT="9525" marB="0" anchor="ctr">
                    <a:noFill/>
                  </a:tcPr>
                </a:tc>
                <a:tc>
                  <a:txBody>
                    <a:bodyPr/>
                    <a:lstStyle/>
                    <a:p>
                      <a:pPr algn="ctr" fontAlgn="b"/>
                      <a:r>
                        <a:rPr lang="pt-BR" sz="1200" b="0" i="0" u="none" strike="noStrike" noProof="0" dirty="0">
                          <a:solidFill>
                            <a:srgbClr val="000000"/>
                          </a:solidFill>
                          <a:effectLst/>
                          <a:latin typeface="Arial (body)"/>
                        </a:rPr>
                        <a:t>12,4%</a:t>
                      </a:r>
                    </a:p>
                  </a:txBody>
                  <a:tcPr marL="9525" marR="9525" marT="9525" marB="0" anchor="ctr">
                    <a:noFill/>
                  </a:tcPr>
                </a:tc>
                <a:tc>
                  <a:txBody>
                    <a:bodyPr/>
                    <a:lstStyle/>
                    <a:p>
                      <a:pPr algn="ctr" fontAlgn="b"/>
                      <a:r>
                        <a:rPr lang="pt-BR" sz="1200" b="0" i="0" u="none" strike="noStrike" noProof="0" dirty="0">
                          <a:solidFill>
                            <a:srgbClr val="000000"/>
                          </a:solidFill>
                          <a:effectLst/>
                          <a:latin typeface="Arial (body)"/>
                        </a:rPr>
                        <a:t>12,8%</a:t>
                      </a:r>
                    </a:p>
                  </a:txBody>
                  <a:tcPr marL="9525" marR="9525" marT="9525" marB="0" anchor="ctr">
                    <a:noFill/>
                  </a:tcPr>
                </a:tc>
                <a:extLst>
                  <a:ext uri="{0D108BD9-81ED-4DB2-BD59-A6C34878D82A}">
                    <a16:rowId xmlns:a16="http://schemas.microsoft.com/office/drawing/2014/main" val="3370032401"/>
                  </a:ext>
                </a:extLst>
              </a:tr>
              <a:tr h="370840">
                <a:tc>
                  <a:txBody>
                    <a:bodyPr/>
                    <a:lstStyle/>
                    <a:p>
                      <a:r>
                        <a:rPr lang="pt-BR" sz="1200" b="0" i="1" noProof="0" dirty="0" err="1">
                          <a:latin typeface="+mj-lt"/>
                        </a:rPr>
                        <a:t>Dividend</a:t>
                      </a:r>
                      <a:r>
                        <a:rPr lang="pt-BR" sz="1200" b="0" i="1" noProof="0" dirty="0">
                          <a:latin typeface="+mj-lt"/>
                        </a:rPr>
                        <a:t> </a:t>
                      </a:r>
                      <a:r>
                        <a:rPr lang="pt-BR" sz="1200" b="0" i="1" noProof="0" dirty="0" err="1">
                          <a:latin typeface="+mj-lt"/>
                        </a:rPr>
                        <a:t>Yield</a:t>
                      </a:r>
                      <a:r>
                        <a:rPr lang="pt-BR" sz="1200" b="0" noProof="0" dirty="0">
                          <a:latin typeface="+mj-lt"/>
                        </a:rPr>
                        <a:t> (termos reais)</a:t>
                      </a:r>
                      <a:r>
                        <a:rPr lang="pt-BR" sz="1200" b="0" baseline="30000" noProof="0" dirty="0">
                          <a:latin typeface="+mj-lt"/>
                        </a:rPr>
                        <a:t>(2)</a:t>
                      </a:r>
                    </a:p>
                  </a:txBody>
                  <a:tcPr anchor="ctr">
                    <a:solidFill>
                      <a:schemeClr val="bg1">
                        <a:lumMod val="95000"/>
                      </a:schemeClr>
                    </a:solidFill>
                  </a:tcPr>
                </a:tc>
                <a:tc>
                  <a:txBody>
                    <a:bodyPr/>
                    <a:lstStyle/>
                    <a:p>
                      <a:pPr algn="ctr"/>
                      <a:r>
                        <a:rPr lang="pt-BR" sz="1200" b="0" noProof="0" dirty="0">
                          <a:latin typeface="+mj-lt"/>
                        </a:rPr>
                        <a:t>%</a:t>
                      </a:r>
                    </a:p>
                  </a:txBody>
                  <a:tcPr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16,5%</a:t>
                      </a:r>
                      <a:r>
                        <a:rPr lang="pt-BR" sz="1200" b="0" i="0" u="none" strike="noStrike" kern="1200" baseline="30000" noProof="0" dirty="0">
                          <a:solidFill>
                            <a:srgbClr val="000000"/>
                          </a:solidFill>
                          <a:effectLst/>
                          <a:latin typeface="+mn-lt"/>
                          <a:ea typeface="+mn-ea"/>
                          <a:cs typeface="+mn-cs"/>
                        </a:rPr>
                        <a:t>(1)</a:t>
                      </a:r>
                      <a:endParaRPr lang="pt-BR" sz="1200" b="0" i="0" u="none" strike="noStrike" noProof="0" dirty="0">
                        <a:solidFill>
                          <a:srgbClr val="000000"/>
                        </a:solidFill>
                        <a:effectLst/>
                        <a:latin typeface="+mj-lt"/>
                      </a:endParaRPr>
                    </a:p>
                  </a:txBody>
                  <a:tcPr marL="9525" marR="9525" marT="9525" marB="0" anchor="ctr">
                    <a:solidFill>
                      <a:schemeClr val="bg1">
                        <a:lumMod val="95000"/>
                      </a:schemeClr>
                    </a:solidFill>
                  </a:tcPr>
                </a:tc>
                <a:tc>
                  <a:txBody>
                    <a:bodyPr/>
                    <a:lstStyle/>
                    <a:p>
                      <a:pPr algn="ctr" fontAlgn="b"/>
                      <a:r>
                        <a:rPr lang="pt-BR" sz="1200" b="0" i="0" u="none" strike="noStrike" noProof="0" dirty="0">
                          <a:solidFill>
                            <a:srgbClr val="000000"/>
                          </a:solidFill>
                          <a:effectLst/>
                          <a:latin typeface="+mj-lt"/>
                        </a:rPr>
                        <a:t>10,8%</a:t>
                      </a:r>
                    </a:p>
                  </a:txBody>
                  <a:tcPr marL="9525" marR="9525" marT="9525" marB="0" anchor="ctr">
                    <a:solidFill>
                      <a:schemeClr val="bg1">
                        <a:lumMod val="95000"/>
                      </a:schemeClr>
                    </a:solidFill>
                  </a:tcPr>
                </a:tc>
                <a:tc>
                  <a:txBody>
                    <a:bodyPr/>
                    <a:lstStyle/>
                    <a:p>
                      <a:pPr algn="ctr" fontAlgn="b"/>
                      <a:r>
                        <a:rPr kumimoji="0" lang="pt-BR" sz="1200" b="0" i="0" u="none" strike="noStrike" kern="1200" cap="none" spc="0" normalizeH="0" baseline="0" noProof="0" dirty="0">
                          <a:ln>
                            <a:noFill/>
                          </a:ln>
                          <a:solidFill>
                            <a:srgbClr val="000000"/>
                          </a:solidFill>
                          <a:effectLst/>
                          <a:uLnTx/>
                          <a:uFillTx/>
                          <a:latin typeface="Arial"/>
                          <a:ea typeface="+mn-ea"/>
                          <a:cs typeface="+mn-cs"/>
                        </a:rPr>
                        <a:t>10,8%</a:t>
                      </a:r>
                      <a:endParaRPr lang="pt-BR" sz="1200" b="0" i="0" u="none" strike="noStrike" noProof="0" dirty="0">
                        <a:solidFill>
                          <a:srgbClr val="000000"/>
                        </a:solidFill>
                        <a:effectLst/>
                        <a:latin typeface="+mj-lt"/>
                      </a:endParaRPr>
                    </a:p>
                  </a:txBody>
                  <a:tcPr marL="9525" marR="9525" marT="9525" marB="0" anchor="ctr">
                    <a:solidFill>
                      <a:schemeClr val="bg1">
                        <a:lumMod val="95000"/>
                      </a:schemeClr>
                    </a:solidFill>
                  </a:tcPr>
                </a:tc>
                <a:tc>
                  <a:txBody>
                    <a:bodyPr/>
                    <a:lstStyle/>
                    <a:p>
                      <a:pPr algn="ctr" fontAlgn="b"/>
                      <a:r>
                        <a:rPr kumimoji="0" lang="pt-BR" sz="1200" b="0" i="0" u="none" strike="noStrike" kern="1200" cap="none" spc="0" normalizeH="0" baseline="0" noProof="0" dirty="0">
                          <a:ln>
                            <a:noFill/>
                          </a:ln>
                          <a:solidFill>
                            <a:srgbClr val="000000"/>
                          </a:solidFill>
                          <a:effectLst/>
                          <a:uLnTx/>
                          <a:uFillTx/>
                          <a:latin typeface="Arial"/>
                          <a:ea typeface="+mn-ea"/>
                          <a:cs typeface="+mn-cs"/>
                        </a:rPr>
                        <a:t>10,8%</a:t>
                      </a:r>
                      <a:endParaRPr lang="pt-BR" sz="1200" b="0" i="0" u="none" strike="noStrike" noProof="0" dirty="0">
                        <a:solidFill>
                          <a:srgbClr val="000000"/>
                        </a:solidFill>
                        <a:effectLst/>
                        <a:latin typeface="+mj-lt"/>
                      </a:endParaRPr>
                    </a:p>
                  </a:txBody>
                  <a:tcPr marL="9525" marR="9525" marT="9525" marB="0" anchor="ctr">
                    <a:solidFill>
                      <a:schemeClr val="bg1">
                        <a:lumMod val="95000"/>
                      </a:schemeClr>
                    </a:solidFill>
                  </a:tcPr>
                </a:tc>
                <a:tc>
                  <a:txBody>
                    <a:bodyPr/>
                    <a:lstStyle/>
                    <a:p>
                      <a:pPr algn="ctr" fontAlgn="b"/>
                      <a:r>
                        <a:rPr kumimoji="0" lang="pt-BR" sz="1200" b="0" i="0" u="none" strike="noStrike" kern="1200" cap="none" spc="0" normalizeH="0" baseline="0" noProof="0" dirty="0">
                          <a:ln>
                            <a:noFill/>
                          </a:ln>
                          <a:solidFill>
                            <a:srgbClr val="000000"/>
                          </a:solidFill>
                          <a:effectLst/>
                          <a:uLnTx/>
                          <a:uFillTx/>
                          <a:latin typeface="Arial"/>
                          <a:ea typeface="+mn-ea"/>
                          <a:cs typeface="+mn-cs"/>
                        </a:rPr>
                        <a:t>10,8%</a:t>
                      </a:r>
                      <a:endParaRPr lang="pt-BR" sz="1200" b="0" i="0" u="none" strike="noStrike" noProof="0" dirty="0">
                        <a:solidFill>
                          <a:srgbClr val="000000"/>
                        </a:solidFill>
                        <a:effectLst/>
                        <a:latin typeface="+mj-lt"/>
                      </a:endParaRPr>
                    </a:p>
                  </a:txBody>
                  <a:tcPr marL="9525" marR="9525" marT="9525" marB="0" anchor="ctr">
                    <a:solidFill>
                      <a:schemeClr val="bg1">
                        <a:lumMod val="95000"/>
                      </a:schemeClr>
                    </a:solidFill>
                  </a:tcPr>
                </a:tc>
                <a:extLst>
                  <a:ext uri="{0D108BD9-81ED-4DB2-BD59-A6C34878D82A}">
                    <a16:rowId xmlns:a16="http://schemas.microsoft.com/office/drawing/2014/main" val="1135451667"/>
                  </a:ext>
                </a:extLst>
              </a:tr>
              <a:tr h="0">
                <a:tc>
                  <a:txBody>
                    <a:bodyPr/>
                    <a:lstStyle/>
                    <a:p>
                      <a:endParaRPr lang="pt-BR" sz="400" noProof="0" dirty="0">
                        <a:latin typeface="+mj-lt"/>
                      </a:endParaRPr>
                    </a:p>
                  </a:txBody>
                  <a:tcPr anchor="ctr">
                    <a:noFill/>
                  </a:tcPr>
                </a:tc>
                <a:tc>
                  <a:txBody>
                    <a:bodyPr/>
                    <a:lstStyle/>
                    <a:p>
                      <a:pPr algn="ctr"/>
                      <a:endParaRPr lang="pt-BR" sz="400" noProof="0" dirty="0">
                        <a:latin typeface="+mj-lt"/>
                      </a:endParaRPr>
                    </a:p>
                  </a:txBody>
                  <a:tcPr anchor="ctr">
                    <a:noFill/>
                  </a:tcPr>
                </a:tc>
                <a:tc>
                  <a:txBody>
                    <a:bodyPr/>
                    <a:lstStyle/>
                    <a:p>
                      <a:pPr algn="ctr"/>
                      <a:endParaRPr lang="pt-BR" sz="400" noProof="0" dirty="0">
                        <a:latin typeface="+mj-lt"/>
                      </a:endParaRPr>
                    </a:p>
                  </a:txBody>
                  <a:tcPr anchor="ctr">
                    <a:noFill/>
                  </a:tcPr>
                </a:tc>
                <a:tc>
                  <a:txBody>
                    <a:bodyPr/>
                    <a:lstStyle/>
                    <a:p>
                      <a:pPr algn="ctr"/>
                      <a:endParaRPr lang="pt-BR" sz="400" noProof="0" dirty="0">
                        <a:latin typeface="+mj-lt"/>
                      </a:endParaRPr>
                    </a:p>
                  </a:txBody>
                  <a:tcPr anchor="ctr">
                    <a:noFill/>
                  </a:tcPr>
                </a:tc>
                <a:tc>
                  <a:txBody>
                    <a:bodyPr/>
                    <a:lstStyle/>
                    <a:p>
                      <a:pPr algn="ctr"/>
                      <a:endParaRPr lang="pt-BR" sz="400" noProof="0" dirty="0">
                        <a:latin typeface="+mj-lt"/>
                      </a:endParaRPr>
                    </a:p>
                  </a:txBody>
                  <a:tcPr anchor="ctr">
                    <a:noFill/>
                  </a:tcPr>
                </a:tc>
                <a:tc>
                  <a:txBody>
                    <a:bodyPr/>
                    <a:lstStyle/>
                    <a:p>
                      <a:pPr algn="ctr"/>
                      <a:endParaRPr lang="pt-BR" sz="400" noProof="0" dirty="0">
                        <a:latin typeface="+mj-lt"/>
                      </a:endParaRPr>
                    </a:p>
                  </a:txBody>
                  <a:tcPr anchor="ctr">
                    <a:noFill/>
                  </a:tcPr>
                </a:tc>
                <a:tc>
                  <a:txBody>
                    <a:bodyPr/>
                    <a:lstStyle/>
                    <a:p>
                      <a:pPr algn="ctr"/>
                      <a:endParaRPr lang="pt-BR" sz="400" noProof="0" dirty="0">
                        <a:latin typeface="+mj-lt"/>
                      </a:endParaRPr>
                    </a:p>
                  </a:txBody>
                  <a:tcPr anchor="ctr">
                    <a:noFill/>
                  </a:tcPr>
                </a:tc>
                <a:extLst>
                  <a:ext uri="{0D108BD9-81ED-4DB2-BD59-A6C34878D82A}">
                    <a16:rowId xmlns:a16="http://schemas.microsoft.com/office/drawing/2014/main" val="258888864"/>
                  </a:ext>
                </a:extLst>
              </a:tr>
              <a:tr h="370840">
                <a:tc>
                  <a:txBody>
                    <a:bodyPr/>
                    <a:lstStyle/>
                    <a:p>
                      <a:r>
                        <a:rPr lang="pt-BR" sz="1200" b="1" noProof="0" dirty="0">
                          <a:latin typeface="+mj-lt"/>
                        </a:rPr>
                        <a:t>Taxa de Retorno Líquida (nominal)</a:t>
                      </a:r>
                      <a:r>
                        <a:rPr lang="pt-BR" sz="1200" b="1" baseline="30000" noProof="0" dirty="0">
                          <a:latin typeface="+mj-lt"/>
                        </a:rPr>
                        <a:t>(4)</a:t>
                      </a:r>
                    </a:p>
                  </a:txBody>
                  <a:tcPr anchor="ctr">
                    <a:solidFill>
                      <a:schemeClr val="bg1">
                        <a:lumMod val="95000"/>
                      </a:schemeClr>
                    </a:solidFill>
                  </a:tcPr>
                </a:tc>
                <a:tc>
                  <a:txBody>
                    <a:bodyPr/>
                    <a:lstStyle/>
                    <a:p>
                      <a:pPr algn="ctr"/>
                      <a:r>
                        <a:rPr lang="pt-BR" sz="1200" b="1" noProof="0" dirty="0">
                          <a:latin typeface="+mj-lt"/>
                        </a:rPr>
                        <a:t>%</a:t>
                      </a:r>
                    </a:p>
                  </a:txBody>
                  <a:tcPr anchor="ctr">
                    <a:solidFill>
                      <a:schemeClr val="bg1">
                        <a:lumMod val="95000"/>
                      </a:schemeClr>
                    </a:solidFill>
                  </a:tcPr>
                </a:tc>
                <a:tc>
                  <a:txBody>
                    <a:bodyPr/>
                    <a:lstStyle/>
                    <a:p>
                      <a:pPr algn="ctr"/>
                      <a:r>
                        <a:rPr lang="pt-BR" sz="1200" b="1" noProof="0" dirty="0">
                          <a:latin typeface="+mj-lt"/>
                        </a:rPr>
                        <a:t>~IPCA + 10,0%</a:t>
                      </a:r>
                    </a:p>
                  </a:txBody>
                  <a:tcPr anchor="ctr">
                    <a:solidFill>
                      <a:schemeClr val="bg1">
                        <a:lumMod val="95000"/>
                      </a:schemeClr>
                    </a:solidFill>
                  </a:tcPr>
                </a:tc>
                <a:tc>
                  <a:txBody>
                    <a:bodyPr/>
                    <a:lstStyle/>
                    <a:p>
                      <a:pPr algn="ctr"/>
                      <a:endParaRPr lang="pt-BR" sz="1200" noProof="0" dirty="0">
                        <a:latin typeface="+mj-lt"/>
                      </a:endParaRPr>
                    </a:p>
                  </a:txBody>
                  <a:tcPr anchor="ctr">
                    <a:noFill/>
                  </a:tcPr>
                </a:tc>
                <a:tc>
                  <a:txBody>
                    <a:bodyPr/>
                    <a:lstStyle/>
                    <a:p>
                      <a:pPr algn="ctr"/>
                      <a:endParaRPr lang="pt-BR" sz="1200" noProof="0" dirty="0">
                        <a:latin typeface="+mj-lt"/>
                      </a:endParaRPr>
                    </a:p>
                  </a:txBody>
                  <a:tcPr anchor="ctr">
                    <a:noFill/>
                  </a:tcPr>
                </a:tc>
                <a:tc>
                  <a:txBody>
                    <a:bodyPr/>
                    <a:lstStyle/>
                    <a:p>
                      <a:pPr algn="ctr"/>
                      <a:endParaRPr lang="pt-BR" sz="1200" noProof="0" dirty="0">
                        <a:latin typeface="+mj-lt"/>
                      </a:endParaRPr>
                    </a:p>
                  </a:txBody>
                  <a:tcPr anchor="ctr">
                    <a:noFill/>
                  </a:tcPr>
                </a:tc>
                <a:tc>
                  <a:txBody>
                    <a:bodyPr/>
                    <a:lstStyle/>
                    <a:p>
                      <a:pPr algn="ctr"/>
                      <a:endParaRPr lang="pt-BR" sz="1200" noProof="0" dirty="0">
                        <a:latin typeface="+mj-lt"/>
                      </a:endParaRPr>
                    </a:p>
                  </a:txBody>
                  <a:tcPr anchor="ctr">
                    <a:noFill/>
                  </a:tcPr>
                </a:tc>
                <a:extLst>
                  <a:ext uri="{0D108BD9-81ED-4DB2-BD59-A6C34878D82A}">
                    <a16:rowId xmlns:a16="http://schemas.microsoft.com/office/drawing/2014/main" val="355546678"/>
                  </a:ext>
                </a:extLst>
              </a:tr>
              <a:tr h="370840">
                <a:tc>
                  <a:txBody>
                    <a:bodyPr/>
                    <a:lstStyle/>
                    <a:p>
                      <a:r>
                        <a:rPr lang="pt-BR" sz="1200" b="1" noProof="0" dirty="0">
                          <a:latin typeface="+mj-lt"/>
                        </a:rPr>
                        <a:t>Taxa de Retorno Líquida (com Gross-</a:t>
                      </a:r>
                      <a:r>
                        <a:rPr lang="pt-BR" sz="1200" b="1" noProof="0" dirty="0" err="1">
                          <a:latin typeface="+mj-lt"/>
                        </a:rPr>
                        <a:t>Up</a:t>
                      </a:r>
                      <a:r>
                        <a:rPr lang="pt-BR" sz="1200" b="1" noProof="0" dirty="0">
                          <a:latin typeface="+mj-lt"/>
                        </a:rPr>
                        <a:t> de IR)</a:t>
                      </a:r>
                      <a:r>
                        <a:rPr lang="pt-BR" sz="1200" b="1" baseline="30000" noProof="0" dirty="0">
                          <a:latin typeface="+mj-lt"/>
                        </a:rPr>
                        <a:t>(</a:t>
                      </a:r>
                      <a:r>
                        <a:rPr lang="pt-BR" sz="1200" b="0" kern="1200" baseline="30000" noProof="0" dirty="0">
                          <a:solidFill>
                            <a:schemeClr val="dk1"/>
                          </a:solidFill>
                          <a:latin typeface="+mn-lt"/>
                          <a:ea typeface="+mn-ea"/>
                          <a:cs typeface="+mn-cs"/>
                        </a:rPr>
                        <a:t>3)</a:t>
                      </a:r>
                      <a:endParaRPr lang="pt-BR" sz="1200" b="1" noProof="0" dirty="0">
                        <a:latin typeface="+mj-lt"/>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b="1" kern="1200" noProof="0" dirty="0">
                          <a:solidFill>
                            <a:schemeClr val="dk1"/>
                          </a:solidFill>
                          <a:latin typeface="+mn-lt"/>
                          <a:ea typeface="+mn-ea"/>
                          <a:cs typeface="+mn-cs"/>
                        </a:rPr>
                        <a:t>%</a:t>
                      </a:r>
                    </a:p>
                  </a:txBody>
                  <a:tcPr anchor="ctr">
                    <a:solidFill>
                      <a:schemeClr val="bg1">
                        <a:lumMod val="95000"/>
                      </a:schemeClr>
                    </a:solidFill>
                  </a:tcPr>
                </a:tc>
                <a:tc>
                  <a:txBody>
                    <a:bodyPr/>
                    <a:lstStyle/>
                    <a:p>
                      <a:pPr algn="ctr"/>
                      <a:r>
                        <a:rPr lang="pt-BR" sz="1200" b="1" noProof="0" dirty="0">
                          <a:latin typeface="+mj-lt"/>
                        </a:rPr>
                        <a:t>~IPCA + 12,0%</a:t>
                      </a:r>
                    </a:p>
                  </a:txBody>
                  <a:tcPr anchor="ctr">
                    <a:solidFill>
                      <a:schemeClr val="bg1">
                        <a:lumMod val="95000"/>
                      </a:schemeClr>
                    </a:solidFill>
                  </a:tcPr>
                </a:tc>
                <a:tc>
                  <a:txBody>
                    <a:bodyPr/>
                    <a:lstStyle/>
                    <a:p>
                      <a:pPr algn="ctr"/>
                      <a:endParaRPr lang="pt-BR" sz="1200" noProof="0" dirty="0">
                        <a:latin typeface="+mj-lt"/>
                      </a:endParaRPr>
                    </a:p>
                  </a:txBody>
                  <a:tcPr anchor="ctr">
                    <a:noFill/>
                  </a:tcPr>
                </a:tc>
                <a:tc>
                  <a:txBody>
                    <a:bodyPr/>
                    <a:lstStyle/>
                    <a:p>
                      <a:pPr algn="ctr"/>
                      <a:endParaRPr lang="pt-BR" sz="1200" noProof="0" dirty="0">
                        <a:latin typeface="+mj-lt"/>
                      </a:endParaRPr>
                    </a:p>
                  </a:txBody>
                  <a:tcPr anchor="ctr">
                    <a:noFill/>
                  </a:tcPr>
                </a:tc>
                <a:tc>
                  <a:txBody>
                    <a:bodyPr/>
                    <a:lstStyle/>
                    <a:p>
                      <a:pPr algn="ctr"/>
                      <a:endParaRPr lang="pt-BR" sz="1200" noProof="0" dirty="0">
                        <a:latin typeface="+mj-lt"/>
                      </a:endParaRPr>
                    </a:p>
                  </a:txBody>
                  <a:tcPr anchor="ctr">
                    <a:noFill/>
                  </a:tcPr>
                </a:tc>
                <a:tc>
                  <a:txBody>
                    <a:bodyPr/>
                    <a:lstStyle/>
                    <a:p>
                      <a:pPr algn="ctr"/>
                      <a:endParaRPr lang="pt-BR" sz="1200" noProof="0" dirty="0">
                        <a:latin typeface="+mj-lt"/>
                      </a:endParaRPr>
                    </a:p>
                  </a:txBody>
                  <a:tcPr anchor="ctr">
                    <a:noFill/>
                  </a:tcPr>
                </a:tc>
                <a:extLst>
                  <a:ext uri="{0D108BD9-81ED-4DB2-BD59-A6C34878D82A}">
                    <a16:rowId xmlns:a16="http://schemas.microsoft.com/office/drawing/2014/main" val="3219983466"/>
                  </a:ext>
                </a:extLst>
              </a:tr>
            </a:tbl>
          </a:graphicData>
        </a:graphic>
      </p:graphicFrame>
      <p:sp>
        <p:nvSpPr>
          <p:cNvPr id="5" name="Text Placeholder 4">
            <a:extLst>
              <a:ext uri="{FF2B5EF4-FFF2-40B4-BE49-F238E27FC236}">
                <a16:creationId xmlns:a16="http://schemas.microsoft.com/office/drawing/2014/main" id="{0A306135-2E18-2A0E-1B27-3C9923DB4A68}"/>
              </a:ext>
            </a:extLst>
          </p:cNvPr>
          <p:cNvSpPr>
            <a:spLocks noGrp="1"/>
          </p:cNvSpPr>
          <p:nvPr>
            <p:ph type="body" sz="quarter" idx="119"/>
          </p:nvPr>
        </p:nvSpPr>
        <p:spPr>
          <a:xfrm>
            <a:off x="307976" y="6083317"/>
            <a:ext cx="11433541" cy="94426"/>
          </a:xfrm>
        </p:spPr>
        <p:txBody>
          <a:bodyPr/>
          <a:lstStyle/>
          <a:p>
            <a:r>
              <a:rPr lang="pt-BR" dirty="0"/>
              <a:t>Notas: (1) Considera 6 meses de carência na distribuição de rendimentos aos cotistas com base em uma oferta no final de julho de 2024; (2) Considera a atualização do montante de R$200.000.000 pela expectativa do IPCA divulgado pelo Boletim Focus em 17/junho/2024; (3) Gross </a:t>
            </a:r>
            <a:r>
              <a:rPr lang="pt-BR" dirty="0" err="1"/>
              <a:t>up</a:t>
            </a:r>
            <a:r>
              <a:rPr lang="pt-BR" dirty="0"/>
              <a:t> de Imposto de Renda na alíquota de 15,0% para comparar o retorno estimado do Fundo com rentabilidade auferida em instrumentos de renda fixa não incentivados; (4) Considera o investimento em Salitre (1A e 1B), Lavras (1A e 1B), </a:t>
            </a:r>
            <a:r>
              <a:rPr lang="pt-BR" dirty="0" err="1"/>
              <a:t>Iguatama</a:t>
            </a:r>
            <a:r>
              <a:rPr lang="pt-BR" dirty="0"/>
              <a:t> (1A), Itatiaiuçu (1A e 1B) até dezembro de 2045. (5) Os dados expostos neste item tratam-se somente de projeções realizadas pela ANEEL e EPE de forma que tais projeções podem não se realizar.</a:t>
            </a:r>
          </a:p>
          <a:p>
            <a:r>
              <a:rPr lang="pt-BR" dirty="0"/>
              <a:t>Notas; </a:t>
            </a:r>
            <a:r>
              <a:rPr lang="pt-BR" b="1" dirty="0"/>
              <a:t>(6) Rentabilidade projetada considerando estimativas do Consultor Especializado tendo como base o laudo de avaliação realizado pela Alvarez &amp; Marsal para fins da Oferta, as quais podem não vir a se concretizar, sendo certo que não há previsão de rentabilidade garantida ao Fundo.</a:t>
            </a:r>
          </a:p>
        </p:txBody>
      </p:sp>
      <p:sp>
        <p:nvSpPr>
          <p:cNvPr id="6" name="Text Placeholder 5">
            <a:extLst>
              <a:ext uri="{FF2B5EF4-FFF2-40B4-BE49-F238E27FC236}">
                <a16:creationId xmlns:a16="http://schemas.microsoft.com/office/drawing/2014/main" id="{56AD7423-0180-2CD5-E7AD-852D857DCD6A}"/>
              </a:ext>
            </a:extLst>
          </p:cNvPr>
          <p:cNvSpPr>
            <a:spLocks noGrp="1"/>
          </p:cNvSpPr>
          <p:nvPr>
            <p:ph type="body" sz="quarter" idx="100"/>
          </p:nvPr>
        </p:nvSpPr>
        <p:spPr/>
        <p:txBody>
          <a:bodyPr/>
          <a:lstStyle/>
          <a:p>
            <a:endParaRPr lang="pt-BR" dirty="0"/>
          </a:p>
        </p:txBody>
      </p:sp>
      <p:sp>
        <p:nvSpPr>
          <p:cNvPr id="7" name="Title 6">
            <a:extLst>
              <a:ext uri="{FF2B5EF4-FFF2-40B4-BE49-F238E27FC236}">
                <a16:creationId xmlns:a16="http://schemas.microsoft.com/office/drawing/2014/main" id="{18692215-9461-0CA5-9CEB-6126150F8505}"/>
              </a:ext>
            </a:extLst>
          </p:cNvPr>
          <p:cNvSpPr>
            <a:spLocks noGrp="1"/>
          </p:cNvSpPr>
          <p:nvPr>
            <p:ph type="title"/>
          </p:nvPr>
        </p:nvSpPr>
        <p:spPr>
          <a:xfrm>
            <a:off x="389994" y="-853363"/>
            <a:ext cx="11422960" cy="397032"/>
          </a:xfrm>
        </p:spPr>
        <p:txBody>
          <a:bodyPr/>
          <a:lstStyle/>
          <a:p>
            <a:r>
              <a:rPr lang="pt-BR" dirty="0"/>
              <a:t>Retornos Esperados para os Cotistas do FIP-IE</a:t>
            </a:r>
          </a:p>
        </p:txBody>
      </p:sp>
      <p:sp>
        <p:nvSpPr>
          <p:cNvPr id="9" name="Title 2">
            <a:extLst>
              <a:ext uri="{FF2B5EF4-FFF2-40B4-BE49-F238E27FC236}">
                <a16:creationId xmlns:a16="http://schemas.microsoft.com/office/drawing/2014/main" id="{8FA5F260-DA62-0F51-4DD4-05060A54F7D7}"/>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r>
              <a:rPr lang="pt-BR" dirty="0"/>
              <a:t>Retornos Esperados para os Cotistas do FIP-IE</a:t>
            </a:r>
          </a:p>
        </p:txBody>
      </p:sp>
      <p:sp>
        <p:nvSpPr>
          <p:cNvPr id="10" name="TextBox 9">
            <a:extLst>
              <a:ext uri="{FF2B5EF4-FFF2-40B4-BE49-F238E27FC236}">
                <a16:creationId xmlns:a16="http://schemas.microsoft.com/office/drawing/2014/main" id="{27727DDB-3892-88A1-3B0A-9DB97CF72AAF}"/>
              </a:ext>
            </a:extLst>
          </p:cNvPr>
          <p:cNvSpPr txBox="1"/>
          <p:nvPr/>
        </p:nvSpPr>
        <p:spPr>
          <a:xfrm>
            <a:off x="236538" y="5297827"/>
            <a:ext cx="11504979" cy="400110"/>
          </a:xfrm>
          <a:prstGeom prst="rect">
            <a:avLst/>
          </a:prstGeom>
          <a:noFill/>
        </p:spPr>
        <p:txBody>
          <a:bodyPr wrap="square">
            <a:spAutoFit/>
          </a:bodyPr>
          <a:lstStyle/>
          <a:p>
            <a:r>
              <a:rPr lang="pt-BR" sz="1000" b="1" dirty="0"/>
              <a:t>*A rentabilidade indicada não representa e nem deve ser considerada, sob qualquer hipótese, como promessa, garantia ou sugestão de rentabilidade, tratando-se somente de projeções elaboradas sob as premissas adotadas pelo Consultor Especializado, as quais podem não se realizar.</a:t>
            </a:r>
          </a:p>
        </p:txBody>
      </p:sp>
    </p:spTree>
    <p:extLst>
      <p:ext uri="{BB962C8B-B14F-4D97-AF65-F5344CB8AC3E}">
        <p14:creationId xmlns:p14="http://schemas.microsoft.com/office/powerpoint/2010/main" val="294321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5">
            <a:extLst>
              <a:ext uri="{FF2B5EF4-FFF2-40B4-BE49-F238E27FC236}">
                <a16:creationId xmlns:a16="http://schemas.microsoft.com/office/drawing/2014/main" id="{51CC739F-1EC1-3AD5-E2FB-1B04A854423D}"/>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
        <p:nvSpPr>
          <p:cNvPr id="5" name="Rectangle 4">
            <a:extLst>
              <a:ext uri="{FF2B5EF4-FFF2-40B4-BE49-F238E27FC236}">
                <a16:creationId xmlns:a16="http://schemas.microsoft.com/office/drawing/2014/main" id="{3141150A-6295-1CC1-B400-B52BC18B13E1}"/>
              </a:ext>
            </a:extLst>
          </p:cNvPr>
          <p:cNvSpPr/>
          <p:nvPr/>
        </p:nvSpPr>
        <p:spPr>
          <a:xfrm flipH="1" flipV="1">
            <a:off x="0" y="1790700"/>
            <a:ext cx="12192000" cy="327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9" name="Espaço Reservado para Texto 8">
            <a:extLst>
              <a:ext uri="{FF2B5EF4-FFF2-40B4-BE49-F238E27FC236}">
                <a16:creationId xmlns:a16="http://schemas.microsoft.com/office/drawing/2014/main" id="{04ABBA3E-6472-454E-8BB6-928A0369CCAA}"/>
              </a:ext>
            </a:extLst>
          </p:cNvPr>
          <p:cNvSpPr>
            <a:spLocks noGrp="1"/>
          </p:cNvSpPr>
          <p:nvPr>
            <p:ph type="body" sz="quarter" idx="100"/>
          </p:nvPr>
        </p:nvSpPr>
        <p:spPr/>
        <p:txBody>
          <a:bodyPr/>
          <a:lstStyle/>
          <a:p>
            <a:endParaRPr lang="pt-BR" dirty="0"/>
          </a:p>
        </p:txBody>
      </p:sp>
      <p:sp>
        <p:nvSpPr>
          <p:cNvPr id="8" name="Título 7">
            <a:extLst>
              <a:ext uri="{FF2B5EF4-FFF2-40B4-BE49-F238E27FC236}">
                <a16:creationId xmlns:a16="http://schemas.microsoft.com/office/drawing/2014/main" id="{F6442DE9-C35C-4D75-B727-80B39B6ECB4B}"/>
              </a:ext>
            </a:extLst>
          </p:cNvPr>
          <p:cNvSpPr>
            <a:spLocks noGrp="1"/>
          </p:cNvSpPr>
          <p:nvPr>
            <p:ph type="title"/>
          </p:nvPr>
        </p:nvSpPr>
        <p:spPr>
          <a:xfrm>
            <a:off x="389994" y="348597"/>
            <a:ext cx="11422960" cy="397032"/>
          </a:xfrm>
        </p:spPr>
        <p:txBody>
          <a:bodyPr/>
          <a:lstStyle/>
          <a:p>
            <a:r>
              <a:rPr lang="pt-BR" dirty="0"/>
              <a:t>Resumo dos Principais Termos e Indicadores da Oferta</a:t>
            </a:r>
          </a:p>
        </p:txBody>
      </p:sp>
      <p:sp>
        <p:nvSpPr>
          <p:cNvPr id="2" name="Rectangle: Rounded Corners 1">
            <a:extLst>
              <a:ext uri="{FF2B5EF4-FFF2-40B4-BE49-F238E27FC236}">
                <a16:creationId xmlns:a16="http://schemas.microsoft.com/office/drawing/2014/main" id="{B309AA20-68F9-7E85-2EC0-CC9902640D92}"/>
              </a:ext>
            </a:extLst>
          </p:cNvPr>
          <p:cNvSpPr/>
          <p:nvPr/>
        </p:nvSpPr>
        <p:spPr>
          <a:xfrm>
            <a:off x="712485" y="4081354"/>
            <a:ext cx="3204482" cy="41486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mj-lt"/>
              </a:rPr>
              <a:t>Tamanho da Oferta Base</a:t>
            </a:r>
          </a:p>
        </p:txBody>
      </p:sp>
      <p:sp>
        <p:nvSpPr>
          <p:cNvPr id="3" name="Rectangle: Rounded Corners 2">
            <a:extLst>
              <a:ext uri="{FF2B5EF4-FFF2-40B4-BE49-F238E27FC236}">
                <a16:creationId xmlns:a16="http://schemas.microsoft.com/office/drawing/2014/main" id="{66A4C88E-9059-5FE2-3A89-0D649AA4D56B}"/>
              </a:ext>
            </a:extLst>
          </p:cNvPr>
          <p:cNvSpPr/>
          <p:nvPr/>
        </p:nvSpPr>
        <p:spPr>
          <a:xfrm>
            <a:off x="712485" y="3515478"/>
            <a:ext cx="3204482" cy="41486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pPr>
            <a:r>
              <a:rPr lang="pt-BR" sz="1600" b="1" dirty="0">
                <a:solidFill>
                  <a:schemeClr val="accent1"/>
                </a:solidFill>
                <a:latin typeface="+mj-lt"/>
                <a:cs typeface="Calibri Light" panose="020F0302020204030204" pitchFamily="34" charset="0"/>
              </a:rPr>
              <a:t>R$200 mm</a:t>
            </a:r>
          </a:p>
        </p:txBody>
      </p:sp>
      <p:sp>
        <p:nvSpPr>
          <p:cNvPr id="6" name="Rectangle: Rounded Corners 5">
            <a:extLst>
              <a:ext uri="{FF2B5EF4-FFF2-40B4-BE49-F238E27FC236}">
                <a16:creationId xmlns:a16="http://schemas.microsoft.com/office/drawing/2014/main" id="{87A67595-5DEE-DC3E-F9F8-95133432D6FF}"/>
              </a:ext>
            </a:extLst>
          </p:cNvPr>
          <p:cNvSpPr/>
          <p:nvPr/>
        </p:nvSpPr>
        <p:spPr>
          <a:xfrm>
            <a:off x="8273143" y="4081354"/>
            <a:ext cx="3204482" cy="41486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mj-lt"/>
              </a:rPr>
              <a:t>Spread TIR </a:t>
            </a:r>
            <a:r>
              <a:rPr lang="pt-BR" sz="1200" b="1" dirty="0" err="1">
                <a:solidFill>
                  <a:schemeClr val="bg1"/>
                </a:solidFill>
                <a:latin typeface="+mj-lt"/>
              </a:rPr>
              <a:t>vs</a:t>
            </a:r>
            <a:r>
              <a:rPr lang="pt-BR" sz="1200" b="1" dirty="0">
                <a:solidFill>
                  <a:schemeClr val="bg1"/>
                </a:solidFill>
                <a:latin typeface="+mj-lt"/>
              </a:rPr>
              <a:t> NTN-B 35</a:t>
            </a:r>
            <a:r>
              <a:rPr lang="pt-BR" sz="1200" b="1" baseline="30000" dirty="0">
                <a:solidFill>
                  <a:schemeClr val="bg1"/>
                </a:solidFill>
                <a:latin typeface="+mj-lt"/>
              </a:rPr>
              <a:t>(2) </a:t>
            </a:r>
            <a:r>
              <a:rPr lang="pt-BR" sz="1200" b="1" dirty="0">
                <a:solidFill>
                  <a:schemeClr val="bg1"/>
                </a:solidFill>
                <a:latin typeface="+mj-lt"/>
              </a:rPr>
              <a:t>(%)</a:t>
            </a:r>
          </a:p>
        </p:txBody>
      </p:sp>
      <p:sp>
        <p:nvSpPr>
          <p:cNvPr id="7" name="Rectangle: Rounded Corners 6">
            <a:extLst>
              <a:ext uri="{FF2B5EF4-FFF2-40B4-BE49-F238E27FC236}">
                <a16:creationId xmlns:a16="http://schemas.microsoft.com/office/drawing/2014/main" id="{A1C81FCD-034A-D2E0-DF76-A3C25EE6137B}"/>
              </a:ext>
            </a:extLst>
          </p:cNvPr>
          <p:cNvSpPr/>
          <p:nvPr/>
        </p:nvSpPr>
        <p:spPr>
          <a:xfrm>
            <a:off x="8273143" y="3515478"/>
            <a:ext cx="3204482" cy="41486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pPr>
            <a:r>
              <a:rPr lang="pt-BR" sz="1600" b="1" dirty="0">
                <a:solidFill>
                  <a:schemeClr val="accent1"/>
                </a:solidFill>
                <a:latin typeface="+mj-lt"/>
                <a:cs typeface="Calibri Light" panose="020F0302020204030204" pitchFamily="34" charset="0"/>
              </a:rPr>
              <a:t>+3,4%*</a:t>
            </a:r>
          </a:p>
        </p:txBody>
      </p:sp>
      <p:cxnSp>
        <p:nvCxnSpPr>
          <p:cNvPr id="35" name="Straight Connector 34">
            <a:extLst>
              <a:ext uri="{FF2B5EF4-FFF2-40B4-BE49-F238E27FC236}">
                <a16:creationId xmlns:a16="http://schemas.microsoft.com/office/drawing/2014/main" id="{8E09979D-3A98-FA50-FD30-2CE7FE12DD1D}"/>
              </a:ext>
            </a:extLst>
          </p:cNvPr>
          <p:cNvCxnSpPr/>
          <p:nvPr/>
        </p:nvCxnSpPr>
        <p:spPr>
          <a:xfrm>
            <a:off x="4178527" y="2677812"/>
            <a:ext cx="0" cy="173181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7D8381-2225-BCC7-392F-9F59E3B51102}"/>
              </a:ext>
            </a:extLst>
          </p:cNvPr>
          <p:cNvCxnSpPr/>
          <p:nvPr/>
        </p:nvCxnSpPr>
        <p:spPr>
          <a:xfrm>
            <a:off x="7976433" y="2677812"/>
            <a:ext cx="0" cy="173181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0" name="Graphic 39">
            <a:extLst>
              <a:ext uri="{FF2B5EF4-FFF2-40B4-BE49-F238E27FC236}">
                <a16:creationId xmlns:a16="http://schemas.microsoft.com/office/drawing/2014/main" id="{EB45B240-FD97-8D9F-8069-3FF2F4EC83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4835" y="2230753"/>
            <a:ext cx="1085062" cy="1085062"/>
          </a:xfrm>
          <a:prstGeom prst="rect">
            <a:avLst/>
          </a:prstGeom>
        </p:spPr>
      </p:pic>
      <p:pic>
        <p:nvPicPr>
          <p:cNvPr id="43" name="Graphic 42">
            <a:extLst>
              <a:ext uri="{FF2B5EF4-FFF2-40B4-BE49-F238E27FC236}">
                <a16:creationId xmlns:a16="http://schemas.microsoft.com/office/drawing/2014/main" id="{E4111279-89CB-D93A-4178-C6D21EF3406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684" b="19260"/>
          <a:stretch/>
        </p:blipFill>
        <p:spPr>
          <a:xfrm>
            <a:off x="9278601" y="2214840"/>
            <a:ext cx="1193567" cy="1149629"/>
          </a:xfrm>
          <a:prstGeom prst="rect">
            <a:avLst/>
          </a:prstGeom>
        </p:spPr>
      </p:pic>
      <p:sp>
        <p:nvSpPr>
          <p:cNvPr id="11" name="Rectangle: Rounded Corners 10">
            <a:extLst>
              <a:ext uri="{FF2B5EF4-FFF2-40B4-BE49-F238E27FC236}">
                <a16:creationId xmlns:a16="http://schemas.microsoft.com/office/drawing/2014/main" id="{30E69D20-77AE-B652-F256-5D70B7D609BA}"/>
              </a:ext>
            </a:extLst>
          </p:cNvPr>
          <p:cNvSpPr/>
          <p:nvPr/>
        </p:nvSpPr>
        <p:spPr>
          <a:xfrm>
            <a:off x="4512960" y="4081354"/>
            <a:ext cx="3204482" cy="41486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latin typeface="+mj-lt"/>
              </a:rPr>
              <a:t>Retorno Nominal Indicativo (%)</a:t>
            </a:r>
          </a:p>
        </p:txBody>
      </p:sp>
      <p:sp>
        <p:nvSpPr>
          <p:cNvPr id="12" name="Rectangle: Rounded Corners 11">
            <a:extLst>
              <a:ext uri="{FF2B5EF4-FFF2-40B4-BE49-F238E27FC236}">
                <a16:creationId xmlns:a16="http://schemas.microsoft.com/office/drawing/2014/main" id="{C5399431-2F91-F686-EE8E-0E4DCBF2F6C5}"/>
              </a:ext>
            </a:extLst>
          </p:cNvPr>
          <p:cNvSpPr/>
          <p:nvPr/>
        </p:nvSpPr>
        <p:spPr>
          <a:xfrm>
            <a:off x="4512960" y="3515478"/>
            <a:ext cx="3204482" cy="41486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pPr>
            <a:r>
              <a:rPr lang="pt-BR" sz="1600" b="1" dirty="0">
                <a:solidFill>
                  <a:schemeClr val="accent1"/>
                </a:solidFill>
                <a:latin typeface="+mj-lt"/>
                <a:cs typeface="Calibri Light" panose="020F0302020204030204" pitchFamily="34" charset="0"/>
              </a:rPr>
              <a:t>IPCA + 9,5% - IPCA + 10,5%</a:t>
            </a:r>
            <a:r>
              <a:rPr lang="pt-BR" sz="1600" b="1" baseline="30000" dirty="0">
                <a:solidFill>
                  <a:schemeClr val="accent1"/>
                </a:solidFill>
                <a:latin typeface="+mj-lt"/>
                <a:cs typeface="Calibri Light" panose="020F0302020204030204" pitchFamily="34" charset="0"/>
              </a:rPr>
              <a:t>(1)</a:t>
            </a:r>
          </a:p>
        </p:txBody>
      </p:sp>
      <p:pic>
        <p:nvPicPr>
          <p:cNvPr id="13" name="Graphic 12" descr="Coins outline">
            <a:extLst>
              <a:ext uri="{FF2B5EF4-FFF2-40B4-BE49-F238E27FC236}">
                <a16:creationId xmlns:a16="http://schemas.microsoft.com/office/drawing/2014/main" id="{5025BFA2-546C-AC5F-AF7C-B3E17939FF44}"/>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545402" y="2222703"/>
            <a:ext cx="1139598" cy="1139598"/>
          </a:xfrm>
          <a:prstGeom prst="rect">
            <a:avLst/>
          </a:prstGeom>
        </p:spPr>
      </p:pic>
      <p:sp>
        <p:nvSpPr>
          <p:cNvPr id="4" name="Text Placeholder 9">
            <a:extLst>
              <a:ext uri="{FF2B5EF4-FFF2-40B4-BE49-F238E27FC236}">
                <a16:creationId xmlns:a16="http://schemas.microsoft.com/office/drawing/2014/main" id="{E9F98E96-9016-F6DE-0E85-1C4F1DF145D1}"/>
              </a:ext>
            </a:extLst>
          </p:cNvPr>
          <p:cNvSpPr txBox="1">
            <a:spLocks/>
          </p:cNvSpPr>
          <p:nvPr/>
        </p:nvSpPr>
        <p:spPr>
          <a:xfrm>
            <a:off x="379413" y="5779000"/>
            <a:ext cx="11433541" cy="10772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Tesouro Nacional e premissas do Consultor Especializado</a:t>
            </a:r>
          </a:p>
          <a:p>
            <a:r>
              <a:rPr lang="pt-BR" dirty="0"/>
              <a:t>Notas (1) Rentabilidade projetada considerando estimativas do Consultor Especializado tendo como base o laudo de avaliação realizado pela Alvarez &amp; Marsal para fins da Oferta, as quais podem não vir a se concretizar, sendo certo que não há previsão de rentabilidade garantida ao Fundo. O cálculo apresentado tem como base a análise dos ativos-alvo da Oferta e a Aquisição de todos os seus ativos, sendo certo que poderá variar conforme a performance de cada ativo e do quanto será captado na Oferta; (2) 6,37% (19/</a:t>
            </a:r>
            <a:r>
              <a:rPr lang="pt-BR" dirty="0" err="1"/>
              <a:t>jun</a:t>
            </a:r>
            <a:r>
              <a:rPr lang="pt-BR" dirty="0"/>
              <a:t>/2024)</a:t>
            </a:r>
          </a:p>
        </p:txBody>
      </p:sp>
      <p:sp>
        <p:nvSpPr>
          <p:cNvPr id="10" name="TextBox 9">
            <a:extLst>
              <a:ext uri="{FF2B5EF4-FFF2-40B4-BE49-F238E27FC236}">
                <a16:creationId xmlns:a16="http://schemas.microsoft.com/office/drawing/2014/main" id="{81D0F21D-8FDA-6CDE-00F5-C240A5BE7B5B}"/>
              </a:ext>
            </a:extLst>
          </p:cNvPr>
          <p:cNvSpPr txBox="1"/>
          <p:nvPr/>
        </p:nvSpPr>
        <p:spPr>
          <a:xfrm>
            <a:off x="307931" y="5367025"/>
            <a:ext cx="11504979" cy="400110"/>
          </a:xfrm>
          <a:prstGeom prst="rect">
            <a:avLst/>
          </a:prstGeom>
          <a:noFill/>
        </p:spPr>
        <p:txBody>
          <a:bodyPr wrap="square">
            <a:spAutoFit/>
          </a:bodyPr>
          <a:lstStyle/>
          <a:p>
            <a:r>
              <a:rPr lang="pt-BR" sz="1000" b="1" dirty="0"/>
              <a:t>*A rentabilidade indicada não representa e nem deve ser considerada, sob qualquer hipótese, como promessa, garantia ou sugestão de rentabilidade, tratando-se somente de projeções elaboradas sob as premissas adotadas pelo Consultor Especializado, as quais podem não se realizar.</a:t>
            </a:r>
          </a:p>
        </p:txBody>
      </p:sp>
    </p:spTree>
    <p:extLst>
      <p:ext uri="{BB962C8B-B14F-4D97-AF65-F5344CB8AC3E}">
        <p14:creationId xmlns:p14="http://schemas.microsoft.com/office/powerpoint/2010/main" val="229819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5">
            <a:extLst>
              <a:ext uri="{FF2B5EF4-FFF2-40B4-BE49-F238E27FC236}">
                <a16:creationId xmlns:a16="http://schemas.microsoft.com/office/drawing/2014/main" id="{2072DD6F-1A6C-BF3B-F668-7C1D1C317DF3}"/>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7" name="Text Placeholder 6">
            <a:extLst>
              <a:ext uri="{FF2B5EF4-FFF2-40B4-BE49-F238E27FC236}">
                <a16:creationId xmlns:a16="http://schemas.microsoft.com/office/drawing/2014/main" id="{F5985ADB-0849-EFE0-8AC3-DB58FC0460C8}"/>
              </a:ext>
            </a:extLst>
          </p:cNvPr>
          <p:cNvSpPr>
            <a:spLocks noGrp="1"/>
          </p:cNvSpPr>
          <p:nvPr>
            <p:ph type="body" sz="quarter" idx="97"/>
          </p:nvPr>
        </p:nvSpPr>
        <p:spPr>
          <a:xfrm>
            <a:off x="389994" y="1038338"/>
            <a:ext cx="11416588" cy="169277"/>
          </a:xfrm>
        </p:spPr>
        <p:txBody>
          <a:bodyPr/>
          <a:lstStyle/>
          <a:p>
            <a:r>
              <a:rPr lang="pt-BR" dirty="0"/>
              <a:t>Receita Líquida</a:t>
            </a:r>
          </a:p>
        </p:txBody>
      </p:sp>
      <p:sp>
        <p:nvSpPr>
          <p:cNvPr id="6" name="Text Placeholder 5">
            <a:extLst>
              <a:ext uri="{FF2B5EF4-FFF2-40B4-BE49-F238E27FC236}">
                <a16:creationId xmlns:a16="http://schemas.microsoft.com/office/drawing/2014/main" id="{2692EE96-8B52-6D25-47FC-AF1AC1025C55}"/>
              </a:ext>
            </a:extLst>
          </p:cNvPr>
          <p:cNvSpPr>
            <a:spLocks noGrp="1"/>
          </p:cNvSpPr>
          <p:nvPr>
            <p:ph type="body" sz="quarter" idx="96"/>
          </p:nvPr>
        </p:nvSpPr>
        <p:spPr>
          <a:xfrm>
            <a:off x="389994" y="1226750"/>
            <a:ext cx="11416588" cy="123111"/>
          </a:xfrm>
        </p:spPr>
        <p:txBody>
          <a:bodyPr/>
          <a:lstStyle/>
          <a:p>
            <a:r>
              <a:rPr lang="pt-BR" dirty="0"/>
              <a:t>R$ mm</a:t>
            </a:r>
          </a:p>
        </p:txBody>
      </p:sp>
      <p:sp>
        <p:nvSpPr>
          <p:cNvPr id="9" name="Text Placeholder 8">
            <a:extLst>
              <a:ext uri="{FF2B5EF4-FFF2-40B4-BE49-F238E27FC236}">
                <a16:creationId xmlns:a16="http://schemas.microsoft.com/office/drawing/2014/main" id="{BA7867E1-F381-FA1F-B5C6-144DAD744BFB}"/>
              </a:ext>
            </a:extLst>
          </p:cNvPr>
          <p:cNvSpPr>
            <a:spLocks noGrp="1"/>
          </p:cNvSpPr>
          <p:nvPr>
            <p:ph type="body" sz="quarter" idx="101"/>
          </p:nvPr>
        </p:nvSpPr>
        <p:spPr>
          <a:xfrm>
            <a:off x="389994" y="3452794"/>
            <a:ext cx="11421179" cy="169277"/>
          </a:xfrm>
        </p:spPr>
        <p:txBody>
          <a:bodyPr/>
          <a:lstStyle/>
          <a:p>
            <a:r>
              <a:rPr lang="pt-BR" dirty="0"/>
              <a:t>EBITDA e margem </a:t>
            </a:r>
          </a:p>
        </p:txBody>
      </p:sp>
      <p:sp>
        <p:nvSpPr>
          <p:cNvPr id="10" name="Text Placeholder 9">
            <a:extLst>
              <a:ext uri="{FF2B5EF4-FFF2-40B4-BE49-F238E27FC236}">
                <a16:creationId xmlns:a16="http://schemas.microsoft.com/office/drawing/2014/main" id="{404E56F7-17D9-71EC-6137-098EAAB1F86A}"/>
              </a:ext>
            </a:extLst>
          </p:cNvPr>
          <p:cNvSpPr>
            <a:spLocks noGrp="1"/>
          </p:cNvSpPr>
          <p:nvPr>
            <p:ph type="body" sz="quarter" idx="102"/>
          </p:nvPr>
        </p:nvSpPr>
        <p:spPr>
          <a:xfrm>
            <a:off x="389994" y="3641205"/>
            <a:ext cx="11421179" cy="123111"/>
          </a:xfrm>
        </p:spPr>
        <p:txBody>
          <a:bodyPr/>
          <a:lstStyle/>
          <a:p>
            <a:r>
              <a:rPr lang="pt-BR" dirty="0"/>
              <a:t>R$ mm; %</a:t>
            </a:r>
          </a:p>
        </p:txBody>
      </p:sp>
      <p:sp>
        <p:nvSpPr>
          <p:cNvPr id="8" name="Text Placeholder 7">
            <a:extLst>
              <a:ext uri="{FF2B5EF4-FFF2-40B4-BE49-F238E27FC236}">
                <a16:creationId xmlns:a16="http://schemas.microsoft.com/office/drawing/2014/main" id="{F64EFA9E-8354-520B-E195-F8C8899F248F}"/>
              </a:ext>
            </a:extLst>
          </p:cNvPr>
          <p:cNvSpPr>
            <a:spLocks noGrp="1"/>
          </p:cNvSpPr>
          <p:nvPr>
            <p:ph type="body" sz="quarter" idx="100"/>
          </p:nvPr>
        </p:nvSpPr>
        <p:spPr/>
        <p:txBody>
          <a:bodyPr/>
          <a:lstStyle/>
          <a:p>
            <a:endParaRPr lang="pt-BR" dirty="0"/>
          </a:p>
        </p:txBody>
      </p:sp>
      <p:sp>
        <p:nvSpPr>
          <p:cNvPr id="5" name="Title 4">
            <a:extLst>
              <a:ext uri="{FF2B5EF4-FFF2-40B4-BE49-F238E27FC236}">
                <a16:creationId xmlns:a16="http://schemas.microsoft.com/office/drawing/2014/main" id="{0EECB2E4-1EE3-5A20-56E7-FCC84C7CF67C}"/>
              </a:ext>
            </a:extLst>
          </p:cNvPr>
          <p:cNvSpPr>
            <a:spLocks noGrp="1"/>
          </p:cNvSpPr>
          <p:nvPr>
            <p:ph type="title"/>
          </p:nvPr>
        </p:nvSpPr>
        <p:spPr>
          <a:xfrm>
            <a:off x="389994" y="350739"/>
            <a:ext cx="11422960" cy="397032"/>
          </a:xfrm>
        </p:spPr>
        <p:txBody>
          <a:bodyPr/>
          <a:lstStyle/>
          <a:p>
            <a:r>
              <a:rPr lang="pt-BR" dirty="0"/>
              <a:t>Projeções Financeiras | </a:t>
            </a:r>
            <a:r>
              <a:rPr lang="pt-BR" b="0" dirty="0"/>
              <a:t>Receita Líquida e EBITDA</a:t>
            </a:r>
          </a:p>
        </p:txBody>
      </p:sp>
      <p:sp>
        <p:nvSpPr>
          <p:cNvPr id="2" name="Rectangle 1">
            <a:extLst>
              <a:ext uri="{FF2B5EF4-FFF2-40B4-BE49-F238E27FC236}">
                <a16:creationId xmlns:a16="http://schemas.microsoft.com/office/drawing/2014/main" id="{422A26F4-232F-1AF2-CE99-CCF60CCBD5EC}"/>
              </a:ext>
            </a:extLst>
          </p:cNvPr>
          <p:cNvSpPr/>
          <p:nvPr/>
        </p:nvSpPr>
        <p:spPr>
          <a:xfrm>
            <a:off x="11353800" y="1038338"/>
            <a:ext cx="838200" cy="42653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aphicFrame>
        <p:nvGraphicFramePr>
          <p:cNvPr id="22" name="Content Placeholder 21">
            <a:extLst>
              <a:ext uri="{FF2B5EF4-FFF2-40B4-BE49-F238E27FC236}">
                <a16:creationId xmlns:a16="http://schemas.microsoft.com/office/drawing/2014/main" id="{1BBFBC40-FE8A-B91E-6489-0CE4BA480BC6}"/>
              </a:ext>
            </a:extLst>
          </p:cNvPr>
          <p:cNvGraphicFramePr>
            <a:graphicFrameLocks noGrp="1"/>
          </p:cNvGraphicFramePr>
          <p:nvPr>
            <p:ph sz="quarter" idx="111"/>
            <p:extLst>
              <p:ext uri="{D42A27DB-BD31-4B8C-83A1-F6EECF244321}">
                <p14:modId xmlns:p14="http://schemas.microsoft.com/office/powerpoint/2010/main" val="2136035564"/>
              </p:ext>
            </p:extLst>
          </p:nvPr>
        </p:nvGraphicFramePr>
        <p:xfrm>
          <a:off x="392113" y="3783450"/>
          <a:ext cx="11420475" cy="1698455"/>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 Placeholder 9">
            <a:extLst>
              <a:ext uri="{FF2B5EF4-FFF2-40B4-BE49-F238E27FC236}">
                <a16:creationId xmlns:a16="http://schemas.microsoft.com/office/drawing/2014/main" id="{36F56675-F0E5-3F3A-33FB-D0B20B1BD283}"/>
              </a:ext>
            </a:extLst>
          </p:cNvPr>
          <p:cNvSpPr txBox="1">
            <a:spLocks/>
          </p:cNvSpPr>
          <p:nvPr/>
        </p:nvSpPr>
        <p:spPr>
          <a:xfrm>
            <a:off x="392113" y="6025066"/>
            <a:ext cx="11419060" cy="123111"/>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Rentabilidade projetada considerando estimativas do Consultor Especializado tendo como base o laudo de avaliação realizado pela Alvarez &amp; Marsal para fins da Oferta, as quais podem não vir a se concretizar, considera o investimento em Salitre (1A e 1B), Lavras (1A e 1B), </a:t>
            </a:r>
            <a:r>
              <a:rPr lang="pt-BR" dirty="0" err="1"/>
              <a:t>Iguatama</a:t>
            </a:r>
            <a:r>
              <a:rPr lang="pt-BR" dirty="0"/>
              <a:t> (1A), Itatiaiuçu (1A e 1B)</a:t>
            </a:r>
          </a:p>
        </p:txBody>
      </p:sp>
      <p:sp>
        <p:nvSpPr>
          <p:cNvPr id="11" name="TextBox 10">
            <a:extLst>
              <a:ext uri="{FF2B5EF4-FFF2-40B4-BE49-F238E27FC236}">
                <a16:creationId xmlns:a16="http://schemas.microsoft.com/office/drawing/2014/main" id="{5B94A9FE-9A05-6284-AC15-263437EE3104}"/>
              </a:ext>
            </a:extLst>
          </p:cNvPr>
          <p:cNvSpPr txBox="1"/>
          <p:nvPr/>
        </p:nvSpPr>
        <p:spPr>
          <a:xfrm>
            <a:off x="307975" y="5448618"/>
            <a:ext cx="11504979" cy="400110"/>
          </a:xfrm>
          <a:prstGeom prst="rect">
            <a:avLst/>
          </a:prstGeom>
          <a:noFill/>
        </p:spPr>
        <p:txBody>
          <a:bodyPr wrap="square">
            <a:spAutoFit/>
          </a:bodyPr>
          <a:lstStyle/>
          <a:p>
            <a:r>
              <a:rPr lang="pt-BR" sz="1000" b="1" dirty="0"/>
              <a:t>*A rentabilidade indicada não representa e nem deve ser considerada, sob qualquer hipótese, como promessa, garantia ou sugestão de rentabilidade, tratando-se somente de projeções elaboradas sob as premissas adotadas pelo Consultor Especializado, as quais podem não se realizar.</a:t>
            </a:r>
          </a:p>
        </p:txBody>
      </p:sp>
      <p:graphicFrame>
        <p:nvGraphicFramePr>
          <p:cNvPr id="3" name="Gráfico 2">
            <a:extLst>
              <a:ext uri="{FF2B5EF4-FFF2-40B4-BE49-F238E27FC236}">
                <a16:creationId xmlns:a16="http://schemas.microsoft.com/office/drawing/2014/main" id="{935B95BF-63EA-F5BE-021E-14888BE2374D}"/>
              </a:ext>
            </a:extLst>
          </p:cNvPr>
          <p:cNvGraphicFramePr>
            <a:graphicFrameLocks/>
          </p:cNvGraphicFramePr>
          <p:nvPr>
            <p:extLst>
              <p:ext uri="{D42A27DB-BD31-4B8C-83A1-F6EECF244321}">
                <p14:modId xmlns:p14="http://schemas.microsoft.com/office/powerpoint/2010/main" val="3247961578"/>
              </p:ext>
            </p:extLst>
          </p:nvPr>
        </p:nvGraphicFramePr>
        <p:xfrm>
          <a:off x="392113" y="1376095"/>
          <a:ext cx="11415712" cy="1996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7538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5">
            <a:extLst>
              <a:ext uri="{FF2B5EF4-FFF2-40B4-BE49-F238E27FC236}">
                <a16:creationId xmlns:a16="http://schemas.microsoft.com/office/drawing/2014/main" id="{0CFE89E1-1DBC-A09E-B5D7-4C4412175315}"/>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2" name="Text Placeholder 1">
            <a:extLst>
              <a:ext uri="{FF2B5EF4-FFF2-40B4-BE49-F238E27FC236}">
                <a16:creationId xmlns:a16="http://schemas.microsoft.com/office/drawing/2014/main" id="{25C4D12E-FE7C-A3F0-F7F0-FA01DF98957E}"/>
              </a:ext>
            </a:extLst>
          </p:cNvPr>
          <p:cNvSpPr>
            <a:spLocks noGrp="1"/>
          </p:cNvSpPr>
          <p:nvPr>
            <p:ph type="body" sz="quarter" idx="97"/>
          </p:nvPr>
        </p:nvSpPr>
        <p:spPr>
          <a:xfrm>
            <a:off x="391775" y="1340149"/>
            <a:ext cx="11421179" cy="338554"/>
          </a:xfrm>
        </p:spPr>
        <p:txBody>
          <a:bodyPr/>
          <a:lstStyle/>
          <a:p>
            <a:r>
              <a:rPr lang="pt-BR" dirty="0"/>
              <a:t>Distribuição aos Cotistas do FIP-IE e </a:t>
            </a:r>
            <a:r>
              <a:rPr lang="pt-BR" i="1" dirty="0" err="1"/>
              <a:t>Dividend</a:t>
            </a:r>
            <a:r>
              <a:rPr lang="pt-BR" i="1" dirty="0"/>
              <a:t> </a:t>
            </a:r>
            <a:r>
              <a:rPr lang="pt-BR" i="1" dirty="0" err="1"/>
              <a:t>Yield</a:t>
            </a:r>
            <a:r>
              <a:rPr lang="pt-BR" i="1" baseline="30000" dirty="0"/>
              <a:t>(1)</a:t>
            </a:r>
            <a:r>
              <a:rPr lang="pt-BR" i="1" dirty="0"/>
              <a:t> </a:t>
            </a:r>
            <a:r>
              <a:rPr lang="pt-BR" dirty="0">
                <a:solidFill>
                  <a:srgbClr val="FF0000"/>
                </a:solidFill>
              </a:rPr>
              <a:t>(em termos reais)</a:t>
            </a:r>
            <a:endParaRPr lang="pt-BR" dirty="0"/>
          </a:p>
          <a:p>
            <a:endParaRPr lang="pt-BR" dirty="0"/>
          </a:p>
        </p:txBody>
      </p:sp>
      <p:sp>
        <p:nvSpPr>
          <p:cNvPr id="3" name="Text Placeholder 2">
            <a:extLst>
              <a:ext uri="{FF2B5EF4-FFF2-40B4-BE49-F238E27FC236}">
                <a16:creationId xmlns:a16="http://schemas.microsoft.com/office/drawing/2014/main" id="{6BBD02ED-97C9-DC03-7330-0C7BDB171D29}"/>
              </a:ext>
            </a:extLst>
          </p:cNvPr>
          <p:cNvSpPr>
            <a:spLocks noGrp="1"/>
          </p:cNvSpPr>
          <p:nvPr>
            <p:ph type="body" sz="quarter" idx="96"/>
          </p:nvPr>
        </p:nvSpPr>
        <p:spPr/>
        <p:txBody>
          <a:bodyPr/>
          <a:lstStyle/>
          <a:p>
            <a:endParaRPr lang="pt-BR" dirty="0"/>
          </a:p>
        </p:txBody>
      </p:sp>
      <p:graphicFrame>
        <p:nvGraphicFramePr>
          <p:cNvPr id="10" name="Content Placeholder 9">
            <a:extLst>
              <a:ext uri="{FF2B5EF4-FFF2-40B4-BE49-F238E27FC236}">
                <a16:creationId xmlns:a16="http://schemas.microsoft.com/office/drawing/2014/main" id="{77CF20BF-F1D4-493D-5169-2A181267BF5C}"/>
              </a:ext>
            </a:extLst>
          </p:cNvPr>
          <p:cNvGraphicFramePr>
            <a:graphicFrameLocks noGrp="1"/>
          </p:cNvGraphicFramePr>
          <p:nvPr>
            <p:ph sz="quarter" idx="102"/>
            <p:extLst>
              <p:ext uri="{D42A27DB-BD31-4B8C-83A1-F6EECF244321}">
                <p14:modId xmlns:p14="http://schemas.microsoft.com/office/powerpoint/2010/main" val="144130199"/>
              </p:ext>
            </p:extLst>
          </p:nvPr>
        </p:nvGraphicFramePr>
        <p:xfrm>
          <a:off x="392113" y="1724025"/>
          <a:ext cx="11420475" cy="37941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A094C9F8-0843-88B1-307F-73F68A62C0A1}"/>
              </a:ext>
            </a:extLst>
          </p:cNvPr>
          <p:cNvSpPr>
            <a:spLocks noGrp="1"/>
          </p:cNvSpPr>
          <p:nvPr>
            <p:ph type="body" sz="quarter" idx="119"/>
          </p:nvPr>
        </p:nvSpPr>
        <p:spPr>
          <a:xfrm>
            <a:off x="379412" y="6113129"/>
            <a:ext cx="8475713" cy="107722"/>
          </a:xfrm>
        </p:spPr>
        <p:txBody>
          <a:bodyPr/>
          <a:lstStyle/>
          <a:p>
            <a:r>
              <a:rPr lang="pt-BR" dirty="0"/>
              <a:t>Fonte: Rentabilidade projetada considerando estimativas do Consultor Especializado tendo como base o laudo de avaliação realizado pela Alvarez &amp; Marsal para fins da Oferta, as quais podem não vir a se concretizar, considera o investimento em Salitre (1A e 1B), Lavras (1A e 1B), </a:t>
            </a:r>
            <a:r>
              <a:rPr lang="pt-BR" dirty="0" err="1"/>
              <a:t>Iguatama</a:t>
            </a:r>
            <a:r>
              <a:rPr lang="pt-BR" dirty="0"/>
              <a:t> (1A), Itatiaiuçu (1A e 1B). Nota: (1) Considera a atualização do montante de R$200.000.000 pela expectativa do IPCA divulgado pelo Boletim Focus em 17/junho/2024</a:t>
            </a:r>
          </a:p>
        </p:txBody>
      </p:sp>
      <p:sp>
        <p:nvSpPr>
          <p:cNvPr id="6" name="Text Placeholder 5">
            <a:extLst>
              <a:ext uri="{FF2B5EF4-FFF2-40B4-BE49-F238E27FC236}">
                <a16:creationId xmlns:a16="http://schemas.microsoft.com/office/drawing/2014/main" id="{C9297D26-2BCD-40DC-DE2B-AE61286B82DA}"/>
              </a:ext>
            </a:extLst>
          </p:cNvPr>
          <p:cNvSpPr>
            <a:spLocks noGrp="1"/>
          </p:cNvSpPr>
          <p:nvPr>
            <p:ph type="body" sz="quarter" idx="100"/>
          </p:nvPr>
        </p:nvSpPr>
        <p:spPr/>
        <p:txBody>
          <a:bodyPr/>
          <a:lstStyle/>
          <a:p>
            <a:endParaRPr lang="pt-BR" dirty="0"/>
          </a:p>
        </p:txBody>
      </p:sp>
      <p:sp>
        <p:nvSpPr>
          <p:cNvPr id="7" name="Title 6">
            <a:extLst>
              <a:ext uri="{FF2B5EF4-FFF2-40B4-BE49-F238E27FC236}">
                <a16:creationId xmlns:a16="http://schemas.microsoft.com/office/drawing/2014/main" id="{0F067D0B-F83B-7449-5088-C267541CE583}"/>
              </a:ext>
            </a:extLst>
          </p:cNvPr>
          <p:cNvSpPr>
            <a:spLocks noGrp="1"/>
          </p:cNvSpPr>
          <p:nvPr>
            <p:ph type="title"/>
          </p:nvPr>
        </p:nvSpPr>
        <p:spPr>
          <a:xfrm>
            <a:off x="389994" y="-769996"/>
            <a:ext cx="11422960" cy="397032"/>
          </a:xfrm>
        </p:spPr>
        <p:txBody>
          <a:bodyPr/>
          <a:lstStyle/>
          <a:p>
            <a:r>
              <a:rPr lang="pt-BR" dirty="0"/>
              <a:t>Projeções Financeiras | </a:t>
            </a:r>
            <a:r>
              <a:rPr lang="pt-BR" b="0" dirty="0"/>
              <a:t>Distribuição aos Cotistas e </a:t>
            </a:r>
            <a:r>
              <a:rPr lang="pt-BR" b="0" i="1" dirty="0" err="1"/>
              <a:t>Dividend</a:t>
            </a:r>
            <a:r>
              <a:rPr lang="pt-BR" b="0" i="1" dirty="0"/>
              <a:t> </a:t>
            </a:r>
            <a:r>
              <a:rPr lang="pt-BR" b="0" i="1" dirty="0" err="1"/>
              <a:t>Yield</a:t>
            </a:r>
            <a:endParaRPr lang="pt-BR" i="1" dirty="0"/>
          </a:p>
        </p:txBody>
      </p:sp>
      <p:sp>
        <p:nvSpPr>
          <p:cNvPr id="4" name="Title 4">
            <a:extLst>
              <a:ext uri="{FF2B5EF4-FFF2-40B4-BE49-F238E27FC236}">
                <a16:creationId xmlns:a16="http://schemas.microsoft.com/office/drawing/2014/main" id="{C009E59D-60A2-7634-8147-96E4EAF4254F}"/>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r>
              <a:rPr lang="pt-BR" dirty="0"/>
              <a:t>Projeções Financeiras | </a:t>
            </a:r>
            <a:r>
              <a:rPr lang="pt-BR" b="0" dirty="0"/>
              <a:t>Distribuição aos Cotistas e </a:t>
            </a:r>
            <a:r>
              <a:rPr lang="pt-BR" b="0" i="1" dirty="0" err="1"/>
              <a:t>Dividend</a:t>
            </a:r>
            <a:r>
              <a:rPr lang="pt-BR" b="0" i="1" dirty="0"/>
              <a:t> </a:t>
            </a:r>
            <a:r>
              <a:rPr lang="pt-BR" b="0" i="1" dirty="0" err="1"/>
              <a:t>Yield</a:t>
            </a:r>
            <a:endParaRPr lang="pt-BR" b="0" dirty="0"/>
          </a:p>
        </p:txBody>
      </p:sp>
      <p:sp>
        <p:nvSpPr>
          <p:cNvPr id="8" name="TextBox 7">
            <a:extLst>
              <a:ext uri="{FF2B5EF4-FFF2-40B4-BE49-F238E27FC236}">
                <a16:creationId xmlns:a16="http://schemas.microsoft.com/office/drawing/2014/main" id="{24D29953-82D9-E76C-5964-3115B0239CF3}"/>
              </a:ext>
            </a:extLst>
          </p:cNvPr>
          <p:cNvSpPr txBox="1"/>
          <p:nvPr/>
        </p:nvSpPr>
        <p:spPr>
          <a:xfrm>
            <a:off x="307975" y="5448618"/>
            <a:ext cx="11504979" cy="400110"/>
          </a:xfrm>
          <a:prstGeom prst="rect">
            <a:avLst/>
          </a:prstGeom>
          <a:noFill/>
        </p:spPr>
        <p:txBody>
          <a:bodyPr wrap="square">
            <a:spAutoFit/>
          </a:bodyPr>
          <a:lstStyle/>
          <a:p>
            <a:r>
              <a:rPr lang="pt-BR" sz="1000" b="1" dirty="0"/>
              <a:t>*A rentabilidade indicada não representa e nem deve ser considerada, sob qualquer hipótese, como promessa, garantia ou sugestão de rentabilidade, tratando-se somente de projeções elaboradas sob as premissas adotadas pelo Consultor Especializado, as quais podem não se realizar.</a:t>
            </a:r>
          </a:p>
        </p:txBody>
      </p:sp>
    </p:spTree>
    <p:extLst>
      <p:ext uri="{BB962C8B-B14F-4D97-AF65-F5344CB8AC3E}">
        <p14:creationId xmlns:p14="http://schemas.microsoft.com/office/powerpoint/2010/main" val="3084084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DC32-03E9-CBB0-6823-39CA1166415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9A9DA2E0-CD37-03D7-B42B-5B221152F142}"/>
              </a:ext>
            </a:extLst>
          </p:cNvPr>
          <p:cNvPicPr>
            <a:picLocks noChangeAspect="1"/>
          </p:cNvPicPr>
          <p:nvPr/>
        </p:nvPicPr>
        <p:blipFill>
          <a:blip r:embed="rId2"/>
          <a:stretch>
            <a:fillRect/>
          </a:stretch>
        </p:blipFill>
        <p:spPr>
          <a:xfrm>
            <a:off x="0" y="0"/>
            <a:ext cx="12192000" cy="6858000"/>
          </a:xfrm>
          <a:prstGeom prst="rect">
            <a:avLst/>
          </a:prstGeom>
        </p:spPr>
      </p:pic>
      <p:sp>
        <p:nvSpPr>
          <p:cNvPr id="10" name="Elipse 25">
            <a:hlinkClick r:id="" action="ppaction://noaction"/>
            <a:extLst>
              <a:ext uri="{FF2B5EF4-FFF2-40B4-BE49-F238E27FC236}">
                <a16:creationId xmlns:a16="http://schemas.microsoft.com/office/drawing/2014/main" id="{A5E50047-78DC-85C0-2677-2EB9FC99FD7A}"/>
              </a:ext>
            </a:extLst>
          </p:cNvPr>
          <p:cNvSpPr>
            <a:spLocks noChangeAspect="1"/>
          </p:cNvSpPr>
          <p:nvPr/>
        </p:nvSpPr>
        <p:spPr>
          <a:xfrm>
            <a:off x="8484411" y="1344127"/>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41" name="Elipse 19">
            <a:hlinkClick r:id="" action="ppaction://noaction"/>
            <a:extLst>
              <a:ext uri="{FF2B5EF4-FFF2-40B4-BE49-F238E27FC236}">
                <a16:creationId xmlns:a16="http://schemas.microsoft.com/office/drawing/2014/main" id="{95B4000A-BCF3-436D-6A0B-1CEBE734DE28}"/>
              </a:ext>
            </a:extLst>
          </p:cNvPr>
          <p:cNvSpPr>
            <a:spLocks noChangeAspect="1"/>
          </p:cNvSpPr>
          <p:nvPr/>
        </p:nvSpPr>
        <p:spPr>
          <a:xfrm>
            <a:off x="8484411" y="3798661"/>
            <a:ext cx="504000" cy="504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4" name="Rectangle: Rounded Corners 7">
            <a:extLst>
              <a:ext uri="{FF2B5EF4-FFF2-40B4-BE49-F238E27FC236}">
                <a16:creationId xmlns:a16="http://schemas.microsoft.com/office/drawing/2014/main" id="{062DC420-2DC5-E7A8-B85C-E945AEA65E11}"/>
              </a:ext>
            </a:extLst>
          </p:cNvPr>
          <p:cNvSpPr/>
          <p:nvPr/>
        </p:nvSpPr>
        <p:spPr>
          <a:xfrm rot="16200000">
            <a:off x="6790986" y="2911994"/>
            <a:ext cx="1931949" cy="59945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r>
              <a:rPr lang="pt-BR" b="1" dirty="0">
                <a:solidFill>
                  <a:schemeClr val="bg1"/>
                </a:solidFill>
                <a:ea typeface="Verdana"/>
                <a:cs typeface="Verdana"/>
                <a:sym typeface="Verdana"/>
              </a:rPr>
              <a:t>ÍNDICE</a:t>
            </a:r>
            <a:endParaRPr lang="pt-BR" dirty="0">
              <a:solidFill>
                <a:schemeClr val="bg1"/>
              </a:solidFill>
            </a:endParaRPr>
          </a:p>
        </p:txBody>
      </p:sp>
      <p:sp>
        <p:nvSpPr>
          <p:cNvPr id="5" name="Rectangle: Rounded Corners 4">
            <a:extLst>
              <a:ext uri="{FF2B5EF4-FFF2-40B4-BE49-F238E27FC236}">
                <a16:creationId xmlns:a16="http://schemas.microsoft.com/office/drawing/2014/main" id="{508D06CB-A9B2-E060-5122-8FE62AC28185}"/>
              </a:ext>
            </a:extLst>
          </p:cNvPr>
          <p:cNvSpPr/>
          <p:nvPr/>
        </p:nvSpPr>
        <p:spPr>
          <a:xfrm>
            <a:off x="8054653" y="727847"/>
            <a:ext cx="53702" cy="49677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4" name="Retângulo 12">
            <a:extLst>
              <a:ext uri="{FF2B5EF4-FFF2-40B4-BE49-F238E27FC236}">
                <a16:creationId xmlns:a16="http://schemas.microsoft.com/office/drawing/2014/main" id="{FA153578-AB50-E5EC-B1D8-A960F8A264C7}"/>
              </a:ext>
            </a:extLst>
          </p:cNvPr>
          <p:cNvSpPr/>
          <p:nvPr/>
        </p:nvSpPr>
        <p:spPr>
          <a:xfrm>
            <a:off x="0" y="0"/>
            <a:ext cx="12192000" cy="49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29" name="CaixaDeTexto 26">
            <a:extLst>
              <a:ext uri="{FF2B5EF4-FFF2-40B4-BE49-F238E27FC236}">
                <a16:creationId xmlns:a16="http://schemas.microsoft.com/office/drawing/2014/main" id="{EAFDBCB2-D432-6973-343D-51F387FDA757}"/>
              </a:ext>
            </a:extLst>
          </p:cNvPr>
          <p:cNvSpPr txBox="1"/>
          <p:nvPr/>
        </p:nvSpPr>
        <p:spPr>
          <a:xfrm>
            <a:off x="8589335" y="3635163"/>
            <a:ext cx="527709" cy="830997"/>
          </a:xfrm>
          <a:prstGeom prst="rect">
            <a:avLst/>
          </a:prstGeom>
        </p:spPr>
        <p:txBody>
          <a:bodyPr wrap="none" rtlCol="0">
            <a:spAutoFit/>
          </a:bodyPr>
          <a:lstStyle/>
          <a:p>
            <a:pPr defTabSz="495115">
              <a:defRPr/>
            </a:pPr>
            <a:r>
              <a:rPr lang="pt-BR" sz="4800" b="1" dirty="0">
                <a:solidFill>
                  <a:srgbClr val="FFFFFF"/>
                </a:solidFill>
              </a:rPr>
              <a:t>4</a:t>
            </a:r>
          </a:p>
        </p:txBody>
      </p:sp>
      <p:sp>
        <p:nvSpPr>
          <p:cNvPr id="30" name="CaixaDeTexto 28">
            <a:hlinkClick r:id="" action="ppaction://noaction"/>
            <a:extLst>
              <a:ext uri="{FF2B5EF4-FFF2-40B4-BE49-F238E27FC236}">
                <a16:creationId xmlns:a16="http://schemas.microsoft.com/office/drawing/2014/main" id="{093BCA9F-C389-B13F-A5C9-E8DAE14E2026}"/>
              </a:ext>
            </a:extLst>
          </p:cNvPr>
          <p:cNvSpPr txBox="1">
            <a:spLocks/>
          </p:cNvSpPr>
          <p:nvPr/>
        </p:nvSpPr>
        <p:spPr>
          <a:xfrm>
            <a:off x="9070736" y="3831560"/>
            <a:ext cx="2528426" cy="461665"/>
          </a:xfrm>
          <a:prstGeom prst="rect">
            <a:avLst/>
          </a:prstGeom>
        </p:spPr>
        <p:txBody>
          <a:bodyPr wrap="square" rtlCol="0" anchor="ctr">
            <a:noAutofit/>
          </a:bodyPr>
          <a:lstStyle/>
          <a:p>
            <a:pPr defTabSz="495115">
              <a:defRPr/>
            </a:pPr>
            <a:r>
              <a:rPr kumimoji="0" lang="en-US" sz="1200" b="1" i="0" u="none" strike="noStrike" kern="1200" cap="none" spc="0" normalizeH="0" baseline="0" noProof="0" dirty="0">
                <a:ln>
                  <a:noFill/>
                </a:ln>
                <a:solidFill>
                  <a:schemeClr val="bg1"/>
                </a:solidFill>
                <a:effectLst/>
                <a:uLnTx/>
                <a:uFillTx/>
                <a:latin typeface="Arial"/>
                <a:ea typeface="Verdana" panose="020B0604030504040204" pitchFamily="34" charset="0"/>
                <a:cs typeface="+mn-cs"/>
              </a:rPr>
              <a:t>G</a:t>
            </a:r>
            <a:r>
              <a:rPr kumimoji="0" lang="pt-BR" sz="1200" b="1" i="0" u="none" strike="noStrike" kern="1200" cap="none" spc="0" normalizeH="0" baseline="0" noProof="0" dirty="0">
                <a:ln>
                  <a:noFill/>
                </a:ln>
                <a:solidFill>
                  <a:schemeClr val="bg1"/>
                </a:solidFill>
                <a:effectLst/>
                <a:uLnTx/>
                <a:uFillTx/>
                <a:latin typeface="Arial"/>
                <a:ea typeface="Verdana" panose="020B0604030504040204" pitchFamily="34" charset="0"/>
                <a:cs typeface="+mn-cs"/>
              </a:rPr>
              <a:t>ERA</a:t>
            </a:r>
            <a:r>
              <a:rPr kumimoji="0" lang="en-US" sz="1200" b="1" i="0" u="none" strike="noStrike" kern="1200" cap="none" spc="0" normalizeH="0" baseline="0" noProof="0" dirty="0">
                <a:ln>
                  <a:noFill/>
                </a:ln>
                <a:solidFill>
                  <a:schemeClr val="bg1"/>
                </a:solidFill>
                <a:effectLst/>
                <a:uLnTx/>
                <a:uFillTx/>
                <a:latin typeface="Arial"/>
                <a:ea typeface="Verdana" panose="020B0604030504040204" pitchFamily="34" charset="0"/>
                <a:cs typeface="+mn-cs"/>
              </a:rPr>
              <a:t>ÇÃO DISTRIBUÍDA NO BRASIL</a:t>
            </a:r>
            <a:endParaRPr kumimoji="0" lang="pt-BR" sz="1200" b="1" i="0" u="none" strike="noStrike" kern="1200" cap="none" spc="0" normalizeH="0" baseline="0" noProof="0" dirty="0">
              <a:ln>
                <a:noFill/>
              </a:ln>
              <a:solidFill>
                <a:schemeClr val="bg1"/>
              </a:solidFill>
              <a:effectLst/>
              <a:uLnTx/>
              <a:uFillTx/>
              <a:latin typeface="Arial"/>
              <a:ea typeface="Verdana" panose="020B0604030504040204" pitchFamily="34" charset="0"/>
              <a:cs typeface="+mn-cs"/>
            </a:endParaRPr>
          </a:p>
        </p:txBody>
      </p:sp>
      <p:sp>
        <p:nvSpPr>
          <p:cNvPr id="31" name="Elipse 2">
            <a:hlinkClick r:id="" action="ppaction://noaction"/>
            <a:extLst>
              <a:ext uri="{FF2B5EF4-FFF2-40B4-BE49-F238E27FC236}">
                <a16:creationId xmlns:a16="http://schemas.microsoft.com/office/drawing/2014/main" id="{DB365F43-00B9-C92F-C76F-48EF2D2D5BD1}"/>
              </a:ext>
            </a:extLst>
          </p:cNvPr>
          <p:cNvSpPr>
            <a:spLocks noChangeAspect="1"/>
          </p:cNvSpPr>
          <p:nvPr/>
        </p:nvSpPr>
        <p:spPr>
          <a:xfrm>
            <a:off x="8484411" y="2980483"/>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2" name="CaixaDeTexto 3">
            <a:extLst>
              <a:ext uri="{FF2B5EF4-FFF2-40B4-BE49-F238E27FC236}">
                <a16:creationId xmlns:a16="http://schemas.microsoft.com/office/drawing/2014/main" id="{87BED12C-2522-C771-F240-D2D9F75507D4}"/>
              </a:ext>
            </a:extLst>
          </p:cNvPr>
          <p:cNvSpPr txBox="1"/>
          <p:nvPr/>
        </p:nvSpPr>
        <p:spPr>
          <a:xfrm>
            <a:off x="8589335" y="2816985"/>
            <a:ext cx="527709" cy="830997"/>
          </a:xfrm>
          <a:prstGeom prst="rect">
            <a:avLst/>
          </a:prstGeom>
        </p:spPr>
        <p:txBody>
          <a:bodyPr wrap="none" rtlCol="0">
            <a:spAutoFit/>
          </a:bodyPr>
          <a:lstStyle/>
          <a:p>
            <a:pPr defTabSz="495115">
              <a:defRPr/>
            </a:pPr>
            <a:r>
              <a:rPr lang="pt-BR" sz="4800" b="1" dirty="0">
                <a:solidFill>
                  <a:srgbClr val="FFFFFF"/>
                </a:solidFill>
              </a:rPr>
              <a:t>3</a:t>
            </a:r>
          </a:p>
        </p:txBody>
      </p:sp>
      <p:sp>
        <p:nvSpPr>
          <p:cNvPr id="33" name="CaixaDeTexto 4">
            <a:hlinkClick r:id="" action="ppaction://noaction"/>
            <a:extLst>
              <a:ext uri="{FF2B5EF4-FFF2-40B4-BE49-F238E27FC236}">
                <a16:creationId xmlns:a16="http://schemas.microsoft.com/office/drawing/2014/main" id="{0ABDCA75-5714-DC69-EB57-DC43C841ACE7}"/>
              </a:ext>
            </a:extLst>
          </p:cNvPr>
          <p:cNvSpPr txBox="1">
            <a:spLocks/>
          </p:cNvSpPr>
          <p:nvPr/>
        </p:nvSpPr>
        <p:spPr>
          <a:xfrm>
            <a:off x="9070736" y="2185848"/>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FIP-IE</a:t>
            </a:r>
          </a:p>
        </p:txBody>
      </p:sp>
      <p:sp>
        <p:nvSpPr>
          <p:cNvPr id="34" name="Elipse 21">
            <a:hlinkClick r:id="" action="ppaction://noaction"/>
            <a:extLst>
              <a:ext uri="{FF2B5EF4-FFF2-40B4-BE49-F238E27FC236}">
                <a16:creationId xmlns:a16="http://schemas.microsoft.com/office/drawing/2014/main" id="{2698C43D-D4D2-51F2-1857-A3119CDBCF5A}"/>
              </a:ext>
            </a:extLst>
          </p:cNvPr>
          <p:cNvSpPr>
            <a:spLocks noChangeAspect="1"/>
          </p:cNvSpPr>
          <p:nvPr/>
        </p:nvSpPr>
        <p:spPr>
          <a:xfrm>
            <a:off x="8484411" y="2162305"/>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7" name="CaixaDeTexto 22">
            <a:extLst>
              <a:ext uri="{FF2B5EF4-FFF2-40B4-BE49-F238E27FC236}">
                <a16:creationId xmlns:a16="http://schemas.microsoft.com/office/drawing/2014/main" id="{60D67F24-2A5B-6B1F-B947-4908492B2A88}"/>
              </a:ext>
            </a:extLst>
          </p:cNvPr>
          <p:cNvSpPr txBox="1"/>
          <p:nvPr/>
        </p:nvSpPr>
        <p:spPr>
          <a:xfrm>
            <a:off x="8589334" y="1998807"/>
            <a:ext cx="527709" cy="830997"/>
          </a:xfrm>
          <a:prstGeom prst="rect">
            <a:avLst/>
          </a:prstGeom>
        </p:spPr>
        <p:txBody>
          <a:bodyPr wrap="none" rtlCol="0">
            <a:spAutoFit/>
          </a:bodyPr>
          <a:lstStyle/>
          <a:p>
            <a:pPr defTabSz="495115">
              <a:defRPr/>
            </a:pPr>
            <a:r>
              <a:rPr lang="pt-BR" sz="4800" b="1" dirty="0">
                <a:solidFill>
                  <a:srgbClr val="FFFFFF"/>
                </a:solidFill>
              </a:rPr>
              <a:t>2</a:t>
            </a:r>
          </a:p>
        </p:txBody>
      </p:sp>
      <p:sp>
        <p:nvSpPr>
          <p:cNvPr id="38" name="Elipse 8">
            <a:hlinkClick r:id="" action="ppaction://noaction"/>
            <a:extLst>
              <a:ext uri="{FF2B5EF4-FFF2-40B4-BE49-F238E27FC236}">
                <a16:creationId xmlns:a16="http://schemas.microsoft.com/office/drawing/2014/main" id="{4131476B-20C4-D5E2-56E1-F5ADDC6B43C0}"/>
              </a:ext>
            </a:extLst>
          </p:cNvPr>
          <p:cNvSpPr>
            <a:spLocks noChangeAspect="1"/>
          </p:cNvSpPr>
          <p:nvPr/>
        </p:nvSpPr>
        <p:spPr>
          <a:xfrm>
            <a:off x="8484411" y="4616839"/>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9" name="CaixaDeTexto 9">
            <a:extLst>
              <a:ext uri="{FF2B5EF4-FFF2-40B4-BE49-F238E27FC236}">
                <a16:creationId xmlns:a16="http://schemas.microsoft.com/office/drawing/2014/main" id="{D3227664-56ED-74E3-D746-F102F0A52D6E}"/>
              </a:ext>
            </a:extLst>
          </p:cNvPr>
          <p:cNvSpPr txBox="1"/>
          <p:nvPr/>
        </p:nvSpPr>
        <p:spPr>
          <a:xfrm>
            <a:off x="8589335" y="4453341"/>
            <a:ext cx="527709" cy="830997"/>
          </a:xfrm>
          <a:prstGeom prst="rect">
            <a:avLst/>
          </a:prstGeom>
        </p:spPr>
        <p:txBody>
          <a:bodyPr wrap="none" rtlCol="0">
            <a:spAutoFit/>
          </a:bodyPr>
          <a:lstStyle/>
          <a:p>
            <a:pPr defTabSz="495115">
              <a:defRPr/>
            </a:pPr>
            <a:r>
              <a:rPr lang="pt-BR" sz="4800" b="1" dirty="0">
                <a:solidFill>
                  <a:srgbClr val="FFFFFF"/>
                </a:solidFill>
              </a:rPr>
              <a:t>5</a:t>
            </a:r>
          </a:p>
        </p:txBody>
      </p:sp>
      <p:sp>
        <p:nvSpPr>
          <p:cNvPr id="40" name="CaixaDeTexto 10">
            <a:hlinkClick r:id="" action="ppaction://noaction"/>
            <a:extLst>
              <a:ext uri="{FF2B5EF4-FFF2-40B4-BE49-F238E27FC236}">
                <a16:creationId xmlns:a16="http://schemas.microsoft.com/office/drawing/2014/main" id="{D0F6F486-852D-36F6-F980-61958F0C3C91}"/>
              </a:ext>
            </a:extLst>
          </p:cNvPr>
          <p:cNvSpPr txBox="1">
            <a:spLocks/>
          </p:cNvSpPr>
          <p:nvPr/>
        </p:nvSpPr>
        <p:spPr>
          <a:xfrm>
            <a:off x="9070736" y="3008704"/>
            <a:ext cx="2528426" cy="461665"/>
          </a:xfrm>
          <a:prstGeom prst="rect">
            <a:avLst/>
          </a:prstGeom>
        </p:spPr>
        <p:txBody>
          <a:bodyPr wrap="square" rtlCol="0" anchor="ctr">
            <a:noAutofit/>
          </a:bodyPr>
          <a:lstStyle/>
          <a:p>
            <a:pPr defTabSz="495115">
              <a:defRPr/>
            </a:pPr>
            <a:r>
              <a:rPr lang="en-US" sz="1200" b="1" i="1" dirty="0">
                <a:solidFill>
                  <a:schemeClr val="accent1">
                    <a:lumMod val="20000"/>
                    <a:lumOff val="80000"/>
                  </a:schemeClr>
                </a:solidFill>
                <a:ea typeface="Verdana" panose="020B0604030504040204" pitchFamily="34" charset="0"/>
              </a:rPr>
              <a:t>B</a:t>
            </a:r>
            <a:r>
              <a:rPr lang="pt-BR" sz="1200" b="1" i="1" dirty="0">
                <a:solidFill>
                  <a:schemeClr val="accent1">
                    <a:lumMod val="20000"/>
                    <a:lumOff val="80000"/>
                  </a:schemeClr>
                </a:solidFill>
                <a:ea typeface="Verdana" panose="020B0604030504040204" pitchFamily="34" charset="0"/>
              </a:rPr>
              <a:t>USINESS </a:t>
            </a:r>
            <a:r>
              <a:rPr lang="pt-BR" sz="1200" b="1" dirty="0">
                <a:solidFill>
                  <a:schemeClr val="accent1">
                    <a:lumMod val="20000"/>
                    <a:lumOff val="80000"/>
                  </a:schemeClr>
                </a:solidFill>
                <a:ea typeface="Verdana" panose="020B0604030504040204" pitchFamily="34" charset="0"/>
              </a:rPr>
              <a:t>SOL COP</a:t>
            </a:r>
            <a:r>
              <a:rPr lang="en-US" sz="1200" b="1" dirty="0">
                <a:solidFill>
                  <a:schemeClr val="accent1">
                    <a:lumMod val="20000"/>
                    <a:lumOff val="80000"/>
                  </a:schemeClr>
                </a:solidFill>
                <a:ea typeface="Verdana" panose="020B0604030504040204" pitchFamily="34" charset="0"/>
              </a:rPr>
              <a:t>ÉRNICO</a:t>
            </a:r>
            <a:endParaRPr lang="pt-BR" sz="1200" b="1" dirty="0">
              <a:solidFill>
                <a:schemeClr val="accent1">
                  <a:lumMod val="20000"/>
                  <a:lumOff val="80000"/>
                </a:schemeClr>
              </a:solidFill>
              <a:ea typeface="Verdana" panose="020B0604030504040204" pitchFamily="34" charset="0"/>
            </a:endParaRPr>
          </a:p>
        </p:txBody>
      </p:sp>
      <p:sp>
        <p:nvSpPr>
          <p:cNvPr id="42" name="CaixaDeTexto 20">
            <a:extLst>
              <a:ext uri="{FF2B5EF4-FFF2-40B4-BE49-F238E27FC236}">
                <a16:creationId xmlns:a16="http://schemas.microsoft.com/office/drawing/2014/main" id="{CC3335EF-6A0F-7521-28DA-395096EB8FE7}"/>
              </a:ext>
            </a:extLst>
          </p:cNvPr>
          <p:cNvSpPr txBox="1"/>
          <p:nvPr/>
        </p:nvSpPr>
        <p:spPr>
          <a:xfrm>
            <a:off x="8581340" y="1180629"/>
            <a:ext cx="585375" cy="830997"/>
          </a:xfrm>
          <a:prstGeom prst="rect">
            <a:avLst/>
          </a:prstGeom>
        </p:spPr>
        <p:txBody>
          <a:bodyPr wrap="square" rtlCol="0">
            <a:spAutoFit/>
          </a:bodyPr>
          <a:lstStyle/>
          <a:p>
            <a:pPr defTabSz="495115">
              <a:defRPr/>
            </a:pPr>
            <a:r>
              <a:rPr lang="pt-BR" sz="4800" b="1" dirty="0">
                <a:solidFill>
                  <a:srgbClr val="FFFFFF"/>
                </a:solidFill>
              </a:rPr>
              <a:t>1</a:t>
            </a:r>
          </a:p>
        </p:txBody>
      </p:sp>
      <p:sp>
        <p:nvSpPr>
          <p:cNvPr id="43" name="CaixaDeTexto 23">
            <a:hlinkClick r:id="" action="ppaction://noaction"/>
            <a:extLst>
              <a:ext uri="{FF2B5EF4-FFF2-40B4-BE49-F238E27FC236}">
                <a16:creationId xmlns:a16="http://schemas.microsoft.com/office/drawing/2014/main" id="{59FA250C-A6A6-AFEC-01BA-0A7F4C4DF5AB}"/>
              </a:ext>
            </a:extLst>
          </p:cNvPr>
          <p:cNvSpPr txBox="1"/>
          <p:nvPr/>
        </p:nvSpPr>
        <p:spPr>
          <a:xfrm>
            <a:off x="9121030" y="1365295"/>
            <a:ext cx="2144378" cy="461665"/>
          </a:xfrm>
          <a:prstGeom prst="rect">
            <a:avLst/>
          </a:prstGeom>
        </p:spPr>
        <p:txBody>
          <a:bodyPr wrap="square" rtlCol="0" anchor="ctr">
            <a:noAutofit/>
          </a:bodyPr>
          <a:lstStyle>
            <a:defPPr>
              <a:defRPr lang="en-US"/>
            </a:defPPr>
            <a:lvl1pPr defTabSz="495115">
              <a:defRPr sz="1200" b="1">
                <a:solidFill>
                  <a:schemeClr val="accent1">
                    <a:lumMod val="20000"/>
                    <a:lumOff val="80000"/>
                  </a:schemeClr>
                </a:solidFill>
                <a:ea typeface="Verdana" panose="020B0604030504040204" pitchFamily="34" charset="0"/>
              </a:defRPr>
            </a:lvl1pPr>
          </a:lstStyle>
          <a:p>
            <a:r>
              <a:rPr lang="pt-BR" dirty="0"/>
              <a:t>CARACTERÍSTICAS DA OFERTA</a:t>
            </a:r>
          </a:p>
        </p:txBody>
      </p:sp>
      <p:sp>
        <p:nvSpPr>
          <p:cNvPr id="44" name="CaixaDeTexto 10">
            <a:hlinkClick r:id="" action="ppaction://noaction"/>
            <a:extLst>
              <a:ext uri="{FF2B5EF4-FFF2-40B4-BE49-F238E27FC236}">
                <a16:creationId xmlns:a16="http://schemas.microsoft.com/office/drawing/2014/main" id="{670814DF-0EBB-842E-A20A-FCE30A131FC1}"/>
              </a:ext>
            </a:extLst>
          </p:cNvPr>
          <p:cNvSpPr txBox="1">
            <a:spLocks/>
          </p:cNvSpPr>
          <p:nvPr/>
        </p:nvSpPr>
        <p:spPr>
          <a:xfrm>
            <a:off x="9070736" y="4654415"/>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FATORES DE RISCO</a:t>
            </a:r>
          </a:p>
        </p:txBody>
      </p:sp>
      <p:sp>
        <p:nvSpPr>
          <p:cNvPr id="45" name="Rectangle: Rounded Corners 44">
            <a:extLst>
              <a:ext uri="{FF2B5EF4-FFF2-40B4-BE49-F238E27FC236}">
                <a16:creationId xmlns:a16="http://schemas.microsoft.com/office/drawing/2014/main" id="{E99834E9-9DB7-D7E7-E941-8A6B223BE648}"/>
              </a:ext>
            </a:extLst>
          </p:cNvPr>
          <p:cNvSpPr/>
          <p:nvPr/>
        </p:nvSpPr>
        <p:spPr>
          <a:xfrm>
            <a:off x="8332237" y="3629849"/>
            <a:ext cx="3417803" cy="79701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6" name="Picture 5">
            <a:extLst>
              <a:ext uri="{FF2B5EF4-FFF2-40B4-BE49-F238E27FC236}">
                <a16:creationId xmlns:a16="http://schemas.microsoft.com/office/drawing/2014/main" id="{A3F1583E-8253-76D0-14CD-E2E3FF3F5E5B}"/>
              </a:ext>
            </a:extLst>
          </p:cNvPr>
          <p:cNvPicPr>
            <a:picLocks noChangeAspect="1"/>
          </p:cNvPicPr>
          <p:nvPr/>
        </p:nvPicPr>
        <p:blipFill rotWithShape="1">
          <a:blip r:embed="rId3"/>
          <a:srcRect l="37310" t="-759" b="30646"/>
          <a:stretch/>
        </p:blipFill>
        <p:spPr>
          <a:xfrm>
            <a:off x="1" y="2281121"/>
            <a:ext cx="3675444" cy="4102100"/>
          </a:xfrm>
          <a:prstGeom prst="rect">
            <a:avLst/>
          </a:prstGeom>
        </p:spPr>
      </p:pic>
      <p:pic>
        <p:nvPicPr>
          <p:cNvPr id="7" name="Picture 6">
            <a:extLst>
              <a:ext uri="{FF2B5EF4-FFF2-40B4-BE49-F238E27FC236}">
                <a16:creationId xmlns:a16="http://schemas.microsoft.com/office/drawing/2014/main" id="{2D73F7C2-3801-AF46-52C2-BDFCD18ED5F0}"/>
              </a:ext>
            </a:extLst>
          </p:cNvPr>
          <p:cNvPicPr>
            <a:picLocks noChangeAspect="1"/>
          </p:cNvPicPr>
          <p:nvPr/>
        </p:nvPicPr>
        <p:blipFill rotWithShape="1">
          <a:blip r:embed="rId4">
            <a:alphaModFix amt="59000"/>
          </a:blip>
          <a:srcRect l="24593" b="8687"/>
          <a:stretch/>
        </p:blipFill>
        <p:spPr>
          <a:xfrm>
            <a:off x="2" y="4193709"/>
            <a:ext cx="1809258" cy="2189512"/>
          </a:xfrm>
          <a:prstGeom prst="rect">
            <a:avLst/>
          </a:prstGeom>
        </p:spPr>
      </p:pic>
      <p:sp>
        <p:nvSpPr>
          <p:cNvPr id="9" name="Retângulo 5">
            <a:extLst>
              <a:ext uri="{FF2B5EF4-FFF2-40B4-BE49-F238E27FC236}">
                <a16:creationId xmlns:a16="http://schemas.microsoft.com/office/drawing/2014/main" id="{36AF934E-FD2D-D347-E34F-7A4870CEEE69}"/>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89439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s distribuidoras e o futuro do setor elétrico - O Setor Elétrico |  Conteúdo técnico para profissionais do setor elétrico">
            <a:extLst>
              <a:ext uri="{FF2B5EF4-FFF2-40B4-BE49-F238E27FC236}">
                <a16:creationId xmlns:a16="http://schemas.microsoft.com/office/drawing/2014/main" id="{672E2E67-293C-4D14-F32E-94ED01F0C44D}"/>
              </a:ext>
            </a:extLst>
          </p:cNvPr>
          <p:cNvPicPr>
            <a:picLocks noChangeAspect="1" noChangeArrowheads="1"/>
          </p:cNvPicPr>
          <p:nvPr/>
        </p:nvPicPr>
        <p:blipFill rotWithShape="1">
          <a:blip r:embed="rId2">
            <a:lum bright="70000" contrast="-70000"/>
            <a:alphaModFix amt="69000"/>
            <a:extLst>
              <a:ext uri="{BEBA8EAE-BF5A-486C-A8C5-ECC9F3942E4B}">
                <a14:imgProps xmlns:a14="http://schemas.microsoft.com/office/drawing/2010/main">
                  <a14:imgLayer r:embed="rId3">
                    <a14:imgEffect>
                      <a14:sharpenSoften amount="100000"/>
                    </a14:imgEffect>
                    <a14:imgEffect>
                      <a14:brightnessContrast contrast="25000"/>
                    </a14:imgEffect>
                  </a14:imgLayer>
                </a14:imgProps>
              </a:ext>
              <a:ext uri="{28A0092B-C50C-407E-A947-70E740481C1C}">
                <a14:useLocalDpi xmlns:a14="http://schemas.microsoft.com/office/drawing/2010/main" val="0"/>
              </a:ext>
            </a:extLst>
          </a:blip>
          <a:srcRect b="21500"/>
          <a:stretch/>
        </p:blipFill>
        <p:spPr bwMode="auto">
          <a:xfrm>
            <a:off x="0" y="129513"/>
            <a:ext cx="12192003" cy="221932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Rounded Corners 74">
            <a:extLst>
              <a:ext uri="{FF2B5EF4-FFF2-40B4-BE49-F238E27FC236}">
                <a16:creationId xmlns:a16="http://schemas.microsoft.com/office/drawing/2014/main" id="{ACD3CE3A-A112-459C-8508-DB576E2B8B49}"/>
              </a:ext>
            </a:extLst>
          </p:cNvPr>
          <p:cNvSpPr/>
          <p:nvPr/>
        </p:nvSpPr>
        <p:spPr>
          <a:xfrm>
            <a:off x="8786910" y="3152612"/>
            <a:ext cx="3024090" cy="107044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t-BR" sz="900" dirty="0">
              <a:solidFill>
                <a:schemeClr val="tx1"/>
              </a:solidFill>
              <a:latin typeface="+mj-lt"/>
            </a:endParaRPr>
          </a:p>
        </p:txBody>
      </p:sp>
      <p:sp>
        <p:nvSpPr>
          <p:cNvPr id="76" name="Rectangle: Rounded Corners 75">
            <a:extLst>
              <a:ext uri="{FF2B5EF4-FFF2-40B4-BE49-F238E27FC236}">
                <a16:creationId xmlns:a16="http://schemas.microsoft.com/office/drawing/2014/main" id="{BDA3C549-08A7-4E1E-8029-2919D263A3A0}"/>
              </a:ext>
            </a:extLst>
          </p:cNvPr>
          <p:cNvSpPr/>
          <p:nvPr/>
        </p:nvSpPr>
        <p:spPr>
          <a:xfrm>
            <a:off x="8786910" y="4670766"/>
            <a:ext cx="3024090" cy="107044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t-BR" sz="900" dirty="0">
              <a:solidFill>
                <a:schemeClr val="tx1"/>
              </a:solidFill>
              <a:latin typeface="+mj-lt"/>
            </a:endParaRPr>
          </a:p>
        </p:txBody>
      </p:sp>
      <p:pic>
        <p:nvPicPr>
          <p:cNvPr id="55" name="Picture 54">
            <a:extLst>
              <a:ext uri="{FF2B5EF4-FFF2-40B4-BE49-F238E27FC236}">
                <a16:creationId xmlns:a16="http://schemas.microsoft.com/office/drawing/2014/main" id="{05F116AA-37B4-4515-849F-9C691F2D4E2D}"/>
              </a:ext>
            </a:extLst>
          </p:cNvPr>
          <p:cNvPicPr>
            <a:picLocks noChangeAspect="1"/>
          </p:cNvPicPr>
          <p:nvPr/>
        </p:nvPicPr>
        <p:blipFill>
          <a:blip r:embed="rId4"/>
          <a:stretch>
            <a:fillRect/>
          </a:stretch>
        </p:blipFill>
        <p:spPr>
          <a:xfrm flipH="1">
            <a:off x="3957165" y="962024"/>
            <a:ext cx="268247" cy="5236675"/>
          </a:xfrm>
          <a:prstGeom prst="rect">
            <a:avLst/>
          </a:prstGeom>
        </p:spPr>
      </p:pic>
      <p:pic>
        <p:nvPicPr>
          <p:cNvPr id="1026" name="Picture 2" descr="Premium Vector | Energy distribution from the source to the user  illustration">
            <a:extLst>
              <a:ext uri="{FF2B5EF4-FFF2-40B4-BE49-F238E27FC236}">
                <a16:creationId xmlns:a16="http://schemas.microsoft.com/office/drawing/2014/main" id="{49A2BF00-4279-17BA-8546-DBA9086695CC}"/>
              </a:ext>
            </a:extLst>
          </p:cNvPr>
          <p:cNvPicPr>
            <a:picLocks noChangeAspect="1" noChangeArrowheads="1"/>
          </p:cNvPicPr>
          <p:nvPr/>
        </p:nvPicPr>
        <p:blipFill>
          <a:blip r:embed="rId5">
            <a:clrChange>
              <a:clrFrom>
                <a:srgbClr val="F9FAFE"/>
              </a:clrFrom>
              <a:clrTo>
                <a:srgbClr val="F9FAFE">
                  <a:alpha val="0"/>
                </a:srgbClr>
              </a:clrTo>
            </a:clrChange>
            <a:extLst>
              <a:ext uri="{28A0092B-C50C-407E-A947-70E740481C1C}">
                <a14:useLocalDpi xmlns:a14="http://schemas.microsoft.com/office/drawing/2010/main" val="0"/>
              </a:ext>
            </a:extLst>
          </a:blip>
          <a:srcRect/>
          <a:stretch>
            <a:fillRect/>
          </a:stretch>
        </p:blipFill>
        <p:spPr bwMode="auto">
          <a:xfrm>
            <a:off x="173720" y="2159448"/>
            <a:ext cx="3931512" cy="27508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Top Corners Rounded 7">
            <a:extLst>
              <a:ext uri="{FF2B5EF4-FFF2-40B4-BE49-F238E27FC236}">
                <a16:creationId xmlns:a16="http://schemas.microsoft.com/office/drawing/2014/main" id="{6FD0A3B9-F8FC-87FC-5576-88A4D4CD2E8F}"/>
              </a:ext>
            </a:extLst>
          </p:cNvPr>
          <p:cNvSpPr/>
          <p:nvPr/>
        </p:nvSpPr>
        <p:spPr>
          <a:xfrm rot="5400000">
            <a:off x="4144628" y="1584226"/>
            <a:ext cx="1181100" cy="134112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9" name="Rectangle: Top Corners Rounded 8">
            <a:extLst>
              <a:ext uri="{FF2B5EF4-FFF2-40B4-BE49-F238E27FC236}">
                <a16:creationId xmlns:a16="http://schemas.microsoft.com/office/drawing/2014/main" id="{A4D418DA-C413-8C6C-6FDA-FDE6C1BDAC64}"/>
              </a:ext>
            </a:extLst>
          </p:cNvPr>
          <p:cNvSpPr/>
          <p:nvPr/>
        </p:nvSpPr>
        <p:spPr>
          <a:xfrm rot="5400000">
            <a:off x="4144628" y="3060012"/>
            <a:ext cx="1181100" cy="134112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10" name="Rectangle: Top Corners Rounded 9">
            <a:extLst>
              <a:ext uri="{FF2B5EF4-FFF2-40B4-BE49-F238E27FC236}">
                <a16:creationId xmlns:a16="http://schemas.microsoft.com/office/drawing/2014/main" id="{5C9AF8D3-8CDC-D4B2-A869-65648E509C31}"/>
              </a:ext>
            </a:extLst>
          </p:cNvPr>
          <p:cNvSpPr>
            <a:spLocks/>
          </p:cNvSpPr>
          <p:nvPr/>
        </p:nvSpPr>
        <p:spPr>
          <a:xfrm rot="5400000">
            <a:off x="4144628" y="4535427"/>
            <a:ext cx="1181100" cy="134112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12" name="Rectangle: Rounded Corners 11">
            <a:extLst>
              <a:ext uri="{FF2B5EF4-FFF2-40B4-BE49-F238E27FC236}">
                <a16:creationId xmlns:a16="http://schemas.microsoft.com/office/drawing/2014/main" id="{77ED3D13-F59C-8491-7D73-04C778E5D650}"/>
              </a:ext>
            </a:extLst>
          </p:cNvPr>
          <p:cNvSpPr/>
          <p:nvPr/>
        </p:nvSpPr>
        <p:spPr>
          <a:xfrm>
            <a:off x="10908506" y="1448301"/>
            <a:ext cx="902494" cy="6042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15" name="Rectangle: Rounded Corners 14">
            <a:extLst>
              <a:ext uri="{FF2B5EF4-FFF2-40B4-BE49-F238E27FC236}">
                <a16:creationId xmlns:a16="http://schemas.microsoft.com/office/drawing/2014/main" id="{4497A523-C9A3-5FCF-0016-52BBB4261B70}"/>
              </a:ext>
            </a:extLst>
          </p:cNvPr>
          <p:cNvSpPr/>
          <p:nvPr/>
        </p:nvSpPr>
        <p:spPr>
          <a:xfrm>
            <a:off x="10908506" y="2185068"/>
            <a:ext cx="902494" cy="6042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16" name="Rectangle: Rounded Corners 15">
            <a:extLst>
              <a:ext uri="{FF2B5EF4-FFF2-40B4-BE49-F238E27FC236}">
                <a16:creationId xmlns:a16="http://schemas.microsoft.com/office/drawing/2014/main" id="{E80AF802-1E67-4B48-0A38-7BE6CBCC7B48}"/>
              </a:ext>
            </a:extLst>
          </p:cNvPr>
          <p:cNvSpPr/>
          <p:nvPr/>
        </p:nvSpPr>
        <p:spPr>
          <a:xfrm>
            <a:off x="10908506" y="2863560"/>
            <a:ext cx="902494" cy="1341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17" name="Rectangle: Rounded Corners 16">
            <a:extLst>
              <a:ext uri="{FF2B5EF4-FFF2-40B4-BE49-F238E27FC236}">
                <a16:creationId xmlns:a16="http://schemas.microsoft.com/office/drawing/2014/main" id="{FA27E1AA-A0C2-DF53-E2AC-4CBF50C74907}"/>
              </a:ext>
            </a:extLst>
          </p:cNvPr>
          <p:cNvSpPr>
            <a:spLocks/>
          </p:cNvSpPr>
          <p:nvPr/>
        </p:nvSpPr>
        <p:spPr>
          <a:xfrm>
            <a:off x="10888887" y="4491375"/>
            <a:ext cx="941732" cy="1341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mj-lt"/>
            </a:endParaRPr>
          </a:p>
        </p:txBody>
      </p:sp>
      <p:sp>
        <p:nvSpPr>
          <p:cNvPr id="18" name="Text Placeholder 1">
            <a:extLst>
              <a:ext uri="{FF2B5EF4-FFF2-40B4-BE49-F238E27FC236}">
                <a16:creationId xmlns:a16="http://schemas.microsoft.com/office/drawing/2014/main" id="{D25EBC59-AC27-BDDC-53D4-E3F2BA920BC2}"/>
              </a:ext>
            </a:extLst>
          </p:cNvPr>
          <p:cNvSpPr txBox="1">
            <a:spLocks/>
          </p:cNvSpPr>
          <p:nvPr/>
        </p:nvSpPr>
        <p:spPr>
          <a:xfrm>
            <a:off x="5686923" y="1340149"/>
            <a:ext cx="2734793"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Capacidade Instalada</a:t>
            </a:r>
          </a:p>
        </p:txBody>
      </p:sp>
      <p:sp>
        <p:nvSpPr>
          <p:cNvPr id="19" name="Text Placeholder 2">
            <a:extLst>
              <a:ext uri="{FF2B5EF4-FFF2-40B4-BE49-F238E27FC236}">
                <a16:creationId xmlns:a16="http://schemas.microsoft.com/office/drawing/2014/main" id="{EBDEB1F9-E83F-E009-BA61-423F0703A53B}"/>
              </a:ext>
            </a:extLst>
          </p:cNvPr>
          <p:cNvSpPr txBox="1">
            <a:spLocks/>
          </p:cNvSpPr>
          <p:nvPr/>
        </p:nvSpPr>
        <p:spPr>
          <a:xfrm>
            <a:off x="5686923" y="1528560"/>
            <a:ext cx="2734793"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GW</a:t>
            </a:r>
          </a:p>
        </p:txBody>
      </p:sp>
      <p:grpSp>
        <p:nvGrpSpPr>
          <p:cNvPr id="26" name="Group 25">
            <a:extLst>
              <a:ext uri="{FF2B5EF4-FFF2-40B4-BE49-F238E27FC236}">
                <a16:creationId xmlns:a16="http://schemas.microsoft.com/office/drawing/2014/main" id="{30FD22D6-588A-C6EF-9A70-B69F9277F79A}"/>
              </a:ext>
            </a:extLst>
          </p:cNvPr>
          <p:cNvGrpSpPr/>
          <p:nvPr/>
        </p:nvGrpSpPr>
        <p:grpSpPr>
          <a:xfrm>
            <a:off x="5686923" y="2815935"/>
            <a:ext cx="2734793" cy="304069"/>
            <a:chOff x="5686923" y="2815935"/>
            <a:chExt cx="3590009" cy="304069"/>
          </a:xfrm>
        </p:grpSpPr>
        <p:sp>
          <p:nvSpPr>
            <p:cNvPr id="20" name="Text Placeholder 1">
              <a:extLst>
                <a:ext uri="{FF2B5EF4-FFF2-40B4-BE49-F238E27FC236}">
                  <a16:creationId xmlns:a16="http://schemas.microsoft.com/office/drawing/2014/main" id="{C49A531B-0F58-680E-B8C6-67269C43AD1F}"/>
                </a:ext>
              </a:extLst>
            </p:cNvPr>
            <p:cNvSpPr txBox="1">
              <a:spLocks/>
            </p:cNvSpPr>
            <p:nvPr/>
          </p:nvSpPr>
          <p:spPr>
            <a:xfrm>
              <a:off x="5686923" y="2815935"/>
              <a:ext cx="3590009"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Evolução Linhas de Transmissão</a:t>
              </a:r>
            </a:p>
          </p:txBody>
        </p:sp>
        <p:sp>
          <p:nvSpPr>
            <p:cNvPr id="21" name="Text Placeholder 2">
              <a:extLst>
                <a:ext uri="{FF2B5EF4-FFF2-40B4-BE49-F238E27FC236}">
                  <a16:creationId xmlns:a16="http://schemas.microsoft.com/office/drawing/2014/main" id="{A77A7018-01BD-9F60-E2D9-5D4521895F46}"/>
                </a:ext>
              </a:extLst>
            </p:cNvPr>
            <p:cNvSpPr txBox="1">
              <a:spLocks/>
            </p:cNvSpPr>
            <p:nvPr/>
          </p:nvSpPr>
          <p:spPr>
            <a:xfrm>
              <a:off x="5686923" y="2996893"/>
              <a:ext cx="3590009"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km</a:t>
              </a:r>
            </a:p>
          </p:txBody>
        </p:sp>
      </p:grpSp>
      <p:grpSp>
        <p:nvGrpSpPr>
          <p:cNvPr id="27" name="Group 26">
            <a:extLst>
              <a:ext uri="{FF2B5EF4-FFF2-40B4-BE49-F238E27FC236}">
                <a16:creationId xmlns:a16="http://schemas.microsoft.com/office/drawing/2014/main" id="{6627DB4C-EA8D-F96A-0B97-5D917A775925}"/>
              </a:ext>
            </a:extLst>
          </p:cNvPr>
          <p:cNvGrpSpPr/>
          <p:nvPr/>
        </p:nvGrpSpPr>
        <p:grpSpPr>
          <a:xfrm>
            <a:off x="5686923" y="4291350"/>
            <a:ext cx="2734793" cy="311522"/>
            <a:chOff x="5686923" y="4291350"/>
            <a:chExt cx="3590009" cy="311522"/>
          </a:xfrm>
        </p:grpSpPr>
        <p:sp>
          <p:nvSpPr>
            <p:cNvPr id="23" name="Text Placeholder 1">
              <a:extLst>
                <a:ext uri="{FF2B5EF4-FFF2-40B4-BE49-F238E27FC236}">
                  <a16:creationId xmlns:a16="http://schemas.microsoft.com/office/drawing/2014/main" id="{9CB69316-7974-7B71-4B6A-25C0B4D8CD65}"/>
                </a:ext>
              </a:extLst>
            </p:cNvPr>
            <p:cNvSpPr txBox="1">
              <a:spLocks/>
            </p:cNvSpPr>
            <p:nvPr/>
          </p:nvSpPr>
          <p:spPr>
            <a:xfrm>
              <a:off x="5686923" y="4291350"/>
              <a:ext cx="3590009"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DEC</a:t>
              </a:r>
              <a:r>
                <a:rPr kumimoji="0" lang="pt-BR" sz="1100" b="1" i="0" u="none" strike="noStrike" kern="1200" cap="none" spc="0" normalizeH="0" baseline="30000" dirty="0">
                  <a:ln>
                    <a:noFill/>
                  </a:ln>
                  <a:solidFill>
                    <a:srgbClr val="F22920"/>
                  </a:solidFill>
                  <a:effectLst/>
                  <a:uLnTx/>
                  <a:uFillTx/>
                  <a:latin typeface="Arial"/>
                  <a:ea typeface="+mn-ea"/>
                  <a:cs typeface="+mn-cs"/>
                </a:rPr>
                <a:t>(2)</a:t>
              </a:r>
              <a:r>
                <a:rPr kumimoji="0" lang="pt-BR" sz="1100" b="1" i="0" u="none" strike="noStrike" kern="1200" cap="none" spc="0" normalizeH="0" baseline="0" dirty="0">
                  <a:ln>
                    <a:noFill/>
                  </a:ln>
                  <a:solidFill>
                    <a:srgbClr val="F22920"/>
                  </a:solidFill>
                  <a:effectLst/>
                  <a:uLnTx/>
                  <a:uFillTx/>
                  <a:latin typeface="Arial"/>
                  <a:ea typeface="+mn-ea"/>
                  <a:cs typeface="+mn-cs"/>
                </a:rPr>
                <a:t> / FEC</a:t>
              </a:r>
              <a:r>
                <a:rPr kumimoji="0" lang="pt-BR" sz="1100" b="1" i="0" u="none" strike="noStrike" kern="1200" cap="none" spc="0" normalizeH="0" baseline="30000" dirty="0">
                  <a:ln>
                    <a:noFill/>
                  </a:ln>
                  <a:solidFill>
                    <a:srgbClr val="F22920"/>
                  </a:solidFill>
                  <a:effectLst/>
                  <a:uLnTx/>
                  <a:uFillTx/>
                  <a:latin typeface="Arial"/>
                  <a:ea typeface="+mn-ea"/>
                  <a:cs typeface="+mn-cs"/>
                </a:rPr>
                <a:t>(3)</a:t>
              </a:r>
              <a:r>
                <a:rPr kumimoji="0" lang="pt-BR" sz="1100" b="1" i="0" u="none" strike="noStrike" kern="1200" cap="none" spc="0" normalizeH="0" baseline="0" dirty="0">
                  <a:ln>
                    <a:noFill/>
                  </a:ln>
                  <a:solidFill>
                    <a:srgbClr val="F22920"/>
                  </a:solidFill>
                  <a:effectLst/>
                  <a:uLnTx/>
                  <a:uFillTx/>
                  <a:latin typeface="Arial"/>
                  <a:ea typeface="+mn-ea"/>
                  <a:cs typeface="+mn-cs"/>
                </a:rPr>
                <a:t> Apurados</a:t>
              </a:r>
            </a:p>
          </p:txBody>
        </p:sp>
        <p:sp>
          <p:nvSpPr>
            <p:cNvPr id="24" name="Text Placeholder 2">
              <a:extLst>
                <a:ext uri="{FF2B5EF4-FFF2-40B4-BE49-F238E27FC236}">
                  <a16:creationId xmlns:a16="http://schemas.microsoft.com/office/drawing/2014/main" id="{1F9B1EA2-05F5-2CC0-4854-845E62FC5186}"/>
                </a:ext>
              </a:extLst>
            </p:cNvPr>
            <p:cNvSpPr txBox="1">
              <a:spLocks/>
            </p:cNvSpPr>
            <p:nvPr/>
          </p:nvSpPr>
          <p:spPr>
            <a:xfrm>
              <a:off x="5686923" y="4479761"/>
              <a:ext cx="3590009"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err="1">
                  <a:ln>
                    <a:noFill/>
                  </a:ln>
                  <a:solidFill>
                    <a:prstClr val="black"/>
                  </a:solidFill>
                  <a:effectLst/>
                  <a:uLnTx/>
                  <a:uFillTx/>
                  <a:latin typeface="Arial"/>
                  <a:ea typeface="+mn-ea"/>
                  <a:cs typeface="+mn-cs"/>
                </a:rPr>
                <a:t>Hr</a:t>
              </a:r>
              <a:r>
                <a:rPr kumimoji="0" lang="pt-BR" sz="800" b="0" i="0" u="none" strike="noStrike" kern="1200" cap="none" spc="0" normalizeH="0" baseline="0" dirty="0">
                  <a:ln>
                    <a:noFill/>
                  </a:ln>
                  <a:solidFill>
                    <a:prstClr val="black"/>
                  </a:solidFill>
                  <a:effectLst/>
                  <a:uLnTx/>
                  <a:uFillTx/>
                  <a:latin typeface="Arial"/>
                  <a:ea typeface="+mn-ea"/>
                  <a:cs typeface="+mn-cs"/>
                </a:rPr>
                <a:t>; vezes (média Brasil)</a:t>
              </a:r>
            </a:p>
          </p:txBody>
        </p:sp>
      </p:grpSp>
      <p:sp>
        <p:nvSpPr>
          <p:cNvPr id="28" name="Rectangle: Rounded Corners 27">
            <a:extLst>
              <a:ext uri="{FF2B5EF4-FFF2-40B4-BE49-F238E27FC236}">
                <a16:creationId xmlns:a16="http://schemas.microsoft.com/office/drawing/2014/main" id="{53976D2D-CD6B-2578-FAE6-2849DC807873}"/>
              </a:ext>
            </a:extLst>
          </p:cNvPr>
          <p:cNvSpPr/>
          <p:nvPr/>
        </p:nvSpPr>
        <p:spPr>
          <a:xfrm>
            <a:off x="9843281" y="1448301"/>
            <a:ext cx="972000" cy="6042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900" dirty="0">
                <a:solidFill>
                  <a:schemeClr val="tx1"/>
                </a:solidFill>
                <a:latin typeface="+mj-lt"/>
              </a:rPr>
              <a:t>30 anos PPA</a:t>
            </a:r>
            <a:r>
              <a:rPr lang="pt-BR" sz="900" baseline="30000" dirty="0">
                <a:solidFill>
                  <a:schemeClr val="tx1"/>
                </a:solidFill>
                <a:latin typeface="+mj-lt"/>
              </a:rPr>
              <a:t>(1)</a:t>
            </a:r>
            <a:endParaRPr lang="pt-BR" sz="900" dirty="0">
              <a:solidFill>
                <a:schemeClr val="tx1"/>
              </a:solidFill>
              <a:latin typeface="+mj-lt"/>
            </a:endParaRPr>
          </a:p>
          <a:p>
            <a:pPr algn="ctr"/>
            <a:r>
              <a:rPr lang="pt-BR" sz="600" dirty="0">
                <a:solidFill>
                  <a:schemeClr val="tx1"/>
                </a:solidFill>
                <a:latin typeface="+mj-lt"/>
              </a:rPr>
              <a:t>(Hidro &amp; Térmicas)</a:t>
            </a:r>
          </a:p>
        </p:txBody>
      </p:sp>
      <p:sp>
        <p:nvSpPr>
          <p:cNvPr id="29" name="Rectangle: Rounded Corners 28">
            <a:extLst>
              <a:ext uri="{FF2B5EF4-FFF2-40B4-BE49-F238E27FC236}">
                <a16:creationId xmlns:a16="http://schemas.microsoft.com/office/drawing/2014/main" id="{1B86CDE1-3D15-9D0F-4556-11C4DE922798}"/>
              </a:ext>
            </a:extLst>
          </p:cNvPr>
          <p:cNvSpPr/>
          <p:nvPr/>
        </p:nvSpPr>
        <p:spPr>
          <a:xfrm>
            <a:off x="9843281" y="2185068"/>
            <a:ext cx="972000" cy="6042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900" dirty="0">
                <a:solidFill>
                  <a:schemeClr val="tx1"/>
                </a:solidFill>
                <a:latin typeface="+mj-lt"/>
              </a:rPr>
              <a:t>20 anos PPA</a:t>
            </a:r>
            <a:r>
              <a:rPr lang="pt-BR" sz="900" baseline="30000" dirty="0">
                <a:solidFill>
                  <a:schemeClr val="tx1"/>
                </a:solidFill>
                <a:latin typeface="+mj-lt"/>
              </a:rPr>
              <a:t>(1)</a:t>
            </a:r>
            <a:r>
              <a:rPr lang="pt-BR" sz="900" dirty="0">
                <a:solidFill>
                  <a:schemeClr val="tx1"/>
                </a:solidFill>
                <a:latin typeface="+mj-lt"/>
              </a:rPr>
              <a:t> </a:t>
            </a:r>
            <a:r>
              <a:rPr lang="pt-BR" sz="600" dirty="0">
                <a:solidFill>
                  <a:schemeClr val="tx1"/>
                </a:solidFill>
                <a:latin typeface="+mj-lt"/>
              </a:rPr>
              <a:t>(Eólica &amp; Solar)</a:t>
            </a:r>
            <a:endParaRPr lang="pt-BR" sz="900" dirty="0">
              <a:solidFill>
                <a:schemeClr val="tx1"/>
              </a:solidFill>
              <a:latin typeface="+mj-lt"/>
            </a:endParaRPr>
          </a:p>
        </p:txBody>
      </p:sp>
      <p:sp>
        <p:nvSpPr>
          <p:cNvPr id="30" name="Rectangle: Rounded Corners 29">
            <a:extLst>
              <a:ext uri="{FF2B5EF4-FFF2-40B4-BE49-F238E27FC236}">
                <a16:creationId xmlns:a16="http://schemas.microsoft.com/office/drawing/2014/main" id="{19B69BB5-1299-88BD-A5BB-59E1A20EC4E1}"/>
              </a:ext>
            </a:extLst>
          </p:cNvPr>
          <p:cNvSpPr>
            <a:spLocks/>
          </p:cNvSpPr>
          <p:nvPr/>
        </p:nvSpPr>
        <p:spPr>
          <a:xfrm>
            <a:off x="10038630" y="3343760"/>
            <a:ext cx="663888" cy="6881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900" dirty="0">
                <a:solidFill>
                  <a:schemeClr val="tx1"/>
                </a:solidFill>
                <a:latin typeface="+mj-lt"/>
              </a:rPr>
              <a:t>RAP</a:t>
            </a:r>
            <a:r>
              <a:rPr lang="pt-BR" sz="900" baseline="30000" dirty="0">
                <a:solidFill>
                  <a:schemeClr val="tx1"/>
                </a:solidFill>
                <a:latin typeface="+mj-lt"/>
              </a:rPr>
              <a:t>(1)</a:t>
            </a:r>
          </a:p>
        </p:txBody>
      </p:sp>
      <p:sp>
        <p:nvSpPr>
          <p:cNvPr id="31" name="Rectangle: Rounded Corners 30">
            <a:extLst>
              <a:ext uri="{FF2B5EF4-FFF2-40B4-BE49-F238E27FC236}">
                <a16:creationId xmlns:a16="http://schemas.microsoft.com/office/drawing/2014/main" id="{DB9522C0-660A-3CC9-9AF3-EDC43199BC87}"/>
              </a:ext>
            </a:extLst>
          </p:cNvPr>
          <p:cNvSpPr>
            <a:spLocks/>
          </p:cNvSpPr>
          <p:nvPr/>
        </p:nvSpPr>
        <p:spPr>
          <a:xfrm>
            <a:off x="10038630" y="4817804"/>
            <a:ext cx="663888" cy="6881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900" dirty="0">
                <a:solidFill>
                  <a:schemeClr val="tx1"/>
                </a:solidFill>
                <a:latin typeface="+mj-lt"/>
              </a:rPr>
              <a:t>RAB</a:t>
            </a:r>
          </a:p>
        </p:txBody>
      </p:sp>
      <p:sp>
        <p:nvSpPr>
          <p:cNvPr id="32" name="Rectangle: Rounded Corners 31">
            <a:extLst>
              <a:ext uri="{FF2B5EF4-FFF2-40B4-BE49-F238E27FC236}">
                <a16:creationId xmlns:a16="http://schemas.microsoft.com/office/drawing/2014/main" id="{1C81960F-52B5-1A9B-9EED-F27938700AC4}"/>
              </a:ext>
            </a:extLst>
          </p:cNvPr>
          <p:cNvSpPr/>
          <p:nvPr/>
        </p:nvSpPr>
        <p:spPr>
          <a:xfrm>
            <a:off x="8786910" y="1448301"/>
            <a:ext cx="972000" cy="6042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35 anos </a:t>
            </a:r>
            <a:br>
              <a:rPr lang="pt-BR" sz="900" dirty="0">
                <a:solidFill>
                  <a:schemeClr val="tx1"/>
                </a:solidFill>
                <a:latin typeface="+mj-lt"/>
              </a:rPr>
            </a:br>
            <a:r>
              <a:rPr lang="pt-BR" sz="600" dirty="0">
                <a:solidFill>
                  <a:schemeClr val="tx1"/>
                </a:solidFill>
                <a:latin typeface="+mj-lt"/>
              </a:rPr>
              <a:t>(Hidro)</a:t>
            </a:r>
          </a:p>
        </p:txBody>
      </p:sp>
      <p:sp>
        <p:nvSpPr>
          <p:cNvPr id="33" name="Rectangle: Rounded Corners 32">
            <a:extLst>
              <a:ext uri="{FF2B5EF4-FFF2-40B4-BE49-F238E27FC236}">
                <a16:creationId xmlns:a16="http://schemas.microsoft.com/office/drawing/2014/main" id="{8D29F018-7481-3788-97C8-76EB87F5ADDE}"/>
              </a:ext>
            </a:extLst>
          </p:cNvPr>
          <p:cNvSpPr/>
          <p:nvPr/>
        </p:nvSpPr>
        <p:spPr>
          <a:xfrm>
            <a:off x="8786910" y="2185068"/>
            <a:ext cx="972000" cy="6042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15-30 anos </a:t>
            </a:r>
            <a:r>
              <a:rPr lang="pt-BR" sz="600" dirty="0">
                <a:solidFill>
                  <a:schemeClr val="tx1"/>
                </a:solidFill>
                <a:latin typeface="+mj-lt"/>
              </a:rPr>
              <a:t>(Térmicas)</a:t>
            </a:r>
          </a:p>
        </p:txBody>
      </p:sp>
      <p:sp>
        <p:nvSpPr>
          <p:cNvPr id="34" name="Rectangle: Rounded Corners 33">
            <a:extLst>
              <a:ext uri="{FF2B5EF4-FFF2-40B4-BE49-F238E27FC236}">
                <a16:creationId xmlns:a16="http://schemas.microsoft.com/office/drawing/2014/main" id="{D1CF2A1D-E4B6-3517-DA5D-90173A8E791A}"/>
              </a:ext>
            </a:extLst>
          </p:cNvPr>
          <p:cNvSpPr/>
          <p:nvPr/>
        </p:nvSpPr>
        <p:spPr>
          <a:xfrm>
            <a:off x="8786910" y="3017331"/>
            <a:ext cx="972000" cy="1341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30 anos</a:t>
            </a:r>
          </a:p>
        </p:txBody>
      </p:sp>
      <p:sp>
        <p:nvSpPr>
          <p:cNvPr id="35" name="Rectangle: Rounded Corners 34">
            <a:extLst>
              <a:ext uri="{FF2B5EF4-FFF2-40B4-BE49-F238E27FC236}">
                <a16:creationId xmlns:a16="http://schemas.microsoft.com/office/drawing/2014/main" id="{2F32A037-A739-51B6-C996-467A650D02DC}"/>
              </a:ext>
            </a:extLst>
          </p:cNvPr>
          <p:cNvSpPr>
            <a:spLocks/>
          </p:cNvSpPr>
          <p:nvPr/>
        </p:nvSpPr>
        <p:spPr>
          <a:xfrm>
            <a:off x="8786910" y="4491375"/>
            <a:ext cx="972000" cy="1341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tx1"/>
                </a:solidFill>
                <a:latin typeface="+mj-lt"/>
              </a:rPr>
              <a:t>30 anos</a:t>
            </a:r>
          </a:p>
        </p:txBody>
      </p:sp>
      <p:sp>
        <p:nvSpPr>
          <p:cNvPr id="36" name="Text Placeholder 1">
            <a:extLst>
              <a:ext uri="{FF2B5EF4-FFF2-40B4-BE49-F238E27FC236}">
                <a16:creationId xmlns:a16="http://schemas.microsoft.com/office/drawing/2014/main" id="{0C38B14D-5C11-7B8E-04B2-99A05F39C08A}"/>
              </a:ext>
            </a:extLst>
          </p:cNvPr>
          <p:cNvSpPr txBox="1">
            <a:spLocks/>
          </p:cNvSpPr>
          <p:nvPr/>
        </p:nvSpPr>
        <p:spPr>
          <a:xfrm>
            <a:off x="9814456" y="1036976"/>
            <a:ext cx="984701" cy="15388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000" b="1" i="0" u="none" strike="noStrike" kern="1200" cap="none" spc="0" normalizeH="0" baseline="0" dirty="0">
                <a:ln>
                  <a:noFill/>
                </a:ln>
                <a:solidFill>
                  <a:srgbClr val="F22920"/>
                </a:solidFill>
                <a:effectLst/>
                <a:uLnTx/>
                <a:uFillTx/>
                <a:latin typeface="Arial"/>
                <a:ea typeface="+mn-ea"/>
                <a:cs typeface="+mn-cs"/>
              </a:rPr>
              <a:t>Receita</a:t>
            </a:r>
          </a:p>
        </p:txBody>
      </p:sp>
      <p:sp>
        <p:nvSpPr>
          <p:cNvPr id="37" name="Text Placeholder 1">
            <a:extLst>
              <a:ext uri="{FF2B5EF4-FFF2-40B4-BE49-F238E27FC236}">
                <a16:creationId xmlns:a16="http://schemas.microsoft.com/office/drawing/2014/main" id="{C4D09958-7548-FE94-13A9-25015F6FE1F6}"/>
              </a:ext>
            </a:extLst>
          </p:cNvPr>
          <p:cNvSpPr txBox="1">
            <a:spLocks/>
          </p:cNvSpPr>
          <p:nvPr/>
        </p:nvSpPr>
        <p:spPr>
          <a:xfrm>
            <a:off x="10755637" y="625802"/>
            <a:ext cx="1315361" cy="61555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000" b="1" i="0" u="none" strike="noStrike" kern="1200" cap="none" spc="0" normalizeH="0" baseline="0" dirty="0">
                <a:ln>
                  <a:noFill/>
                </a:ln>
                <a:solidFill>
                  <a:srgbClr val="F22920"/>
                </a:solidFill>
                <a:effectLst/>
                <a:uLnTx/>
                <a:uFillTx/>
                <a:latin typeface="Arial"/>
                <a:ea typeface="+mn-ea"/>
                <a:cs typeface="+mn-cs"/>
              </a:rPr>
              <a:t>Fragmentação Mercado, na opinião do </a:t>
            </a:r>
            <a:r>
              <a:rPr lang="pt-BR" sz="1000" dirty="0">
                <a:solidFill>
                  <a:srgbClr val="F22920"/>
                </a:solidFill>
                <a:latin typeface="Arial"/>
              </a:rPr>
              <a:t>Consultor Especializado</a:t>
            </a:r>
            <a:r>
              <a:rPr kumimoji="0" lang="pt-BR" sz="1000" b="1" i="0" u="none" strike="noStrike" kern="1200" cap="none" spc="0" normalizeH="0" baseline="0" dirty="0">
                <a:ln>
                  <a:noFill/>
                </a:ln>
                <a:solidFill>
                  <a:srgbClr val="F22920"/>
                </a:solidFill>
                <a:effectLst/>
                <a:uLnTx/>
                <a:uFillTx/>
                <a:latin typeface="Arial"/>
                <a:ea typeface="+mn-ea"/>
                <a:cs typeface="+mn-cs"/>
              </a:rPr>
              <a:t> *</a:t>
            </a:r>
          </a:p>
        </p:txBody>
      </p:sp>
      <p:sp>
        <p:nvSpPr>
          <p:cNvPr id="38" name="Text Placeholder 1">
            <a:extLst>
              <a:ext uri="{FF2B5EF4-FFF2-40B4-BE49-F238E27FC236}">
                <a16:creationId xmlns:a16="http://schemas.microsoft.com/office/drawing/2014/main" id="{40E89B8E-E946-F32F-95E7-2B1B271533FF}"/>
              </a:ext>
            </a:extLst>
          </p:cNvPr>
          <p:cNvSpPr txBox="1">
            <a:spLocks/>
          </p:cNvSpPr>
          <p:nvPr/>
        </p:nvSpPr>
        <p:spPr>
          <a:xfrm>
            <a:off x="8697441" y="960032"/>
            <a:ext cx="1131888" cy="3077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000" b="1" i="0" u="none" strike="noStrike" kern="1200" cap="none" spc="0" normalizeH="0" baseline="0" dirty="0">
                <a:ln>
                  <a:noFill/>
                </a:ln>
                <a:solidFill>
                  <a:srgbClr val="F22920"/>
                </a:solidFill>
                <a:effectLst/>
                <a:uLnTx/>
                <a:uFillTx/>
                <a:latin typeface="Arial"/>
                <a:ea typeface="+mn-ea"/>
                <a:cs typeface="+mn-cs"/>
              </a:rPr>
              <a:t>Prazo Médio </a:t>
            </a:r>
            <a:br>
              <a:rPr kumimoji="0" lang="pt-BR" sz="1000" b="1" i="0" u="none" strike="noStrike" kern="1200" cap="none" spc="0" normalizeH="0" baseline="0" dirty="0">
                <a:ln>
                  <a:noFill/>
                </a:ln>
                <a:solidFill>
                  <a:srgbClr val="F22920"/>
                </a:solidFill>
                <a:effectLst/>
                <a:uLnTx/>
                <a:uFillTx/>
                <a:latin typeface="Arial"/>
                <a:ea typeface="+mn-ea"/>
                <a:cs typeface="+mn-cs"/>
              </a:rPr>
            </a:br>
            <a:r>
              <a:rPr kumimoji="0" lang="pt-BR" sz="1000" b="1" i="0" u="none" strike="noStrike" kern="1200" cap="none" spc="0" normalizeH="0" baseline="0" dirty="0">
                <a:ln>
                  <a:noFill/>
                </a:ln>
                <a:solidFill>
                  <a:srgbClr val="F22920"/>
                </a:solidFill>
                <a:effectLst/>
                <a:uLnTx/>
                <a:uFillTx/>
                <a:latin typeface="Arial"/>
                <a:ea typeface="+mn-ea"/>
                <a:cs typeface="+mn-cs"/>
              </a:rPr>
              <a:t>Concessão</a:t>
            </a:r>
          </a:p>
        </p:txBody>
      </p:sp>
      <p:grpSp>
        <p:nvGrpSpPr>
          <p:cNvPr id="39" name="Agrupar 32">
            <a:extLst>
              <a:ext uri="{FF2B5EF4-FFF2-40B4-BE49-F238E27FC236}">
                <a16:creationId xmlns:a16="http://schemas.microsoft.com/office/drawing/2014/main" id="{A3E5451C-88D7-9F12-B5C4-CA557E51DD70}"/>
              </a:ext>
            </a:extLst>
          </p:cNvPr>
          <p:cNvGrpSpPr/>
          <p:nvPr/>
        </p:nvGrpSpPr>
        <p:grpSpPr>
          <a:xfrm>
            <a:off x="11230437" y="3455876"/>
            <a:ext cx="258632" cy="258632"/>
            <a:chOff x="5708344" y="3385213"/>
            <a:chExt cx="501933" cy="518124"/>
          </a:xfrm>
        </p:grpSpPr>
        <p:sp>
          <p:nvSpPr>
            <p:cNvPr id="40" name="Oval 155">
              <a:extLst>
                <a:ext uri="{FF2B5EF4-FFF2-40B4-BE49-F238E27FC236}">
                  <a16:creationId xmlns:a16="http://schemas.microsoft.com/office/drawing/2014/main" id="{63FC6252-9808-6ED1-1DDD-FABAF5BB86D3}"/>
                </a:ext>
              </a:extLst>
            </p:cNvPr>
            <p:cNvSpPr>
              <a:spLocks noChangeArrowheads="1"/>
            </p:cNvSpPr>
            <p:nvPr/>
          </p:nvSpPr>
          <p:spPr bwMode="auto">
            <a:xfrm>
              <a:off x="5708344" y="3385213"/>
              <a:ext cx="501933" cy="518124"/>
            </a:xfrm>
            <a:prstGeom prst="ellipse">
              <a:avLst/>
            </a:prstGeom>
            <a:solidFill>
              <a:sysClr val="window" lastClr="FFFFFF"/>
            </a:solidFill>
            <a:ln w="12700">
              <a:solidFill>
                <a:schemeClr val="accent4"/>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dirty="0">
                <a:ln>
                  <a:noFill/>
                </a:ln>
                <a:solidFill>
                  <a:srgbClr val="000000"/>
                </a:solidFill>
                <a:effectLst/>
                <a:uLnTx/>
                <a:uFillTx/>
                <a:latin typeface="Arial Narrow" pitchFamily="34" charset="0"/>
                <a:ea typeface="+mn-ea"/>
                <a:cs typeface="+mn-cs"/>
              </a:endParaRPr>
            </a:p>
          </p:txBody>
        </p:sp>
        <p:sp>
          <p:nvSpPr>
            <p:cNvPr id="41" name="Freeform 156">
              <a:extLst>
                <a:ext uri="{FF2B5EF4-FFF2-40B4-BE49-F238E27FC236}">
                  <a16:creationId xmlns:a16="http://schemas.microsoft.com/office/drawing/2014/main" id="{E2EC6DBF-A1C3-EE4F-1CE5-195B6D11B11E}"/>
                </a:ext>
              </a:extLst>
            </p:cNvPr>
            <p:cNvSpPr>
              <a:spLocks/>
            </p:cNvSpPr>
            <p:nvPr/>
          </p:nvSpPr>
          <p:spPr bwMode="auto">
            <a:xfrm>
              <a:off x="5894545" y="3385213"/>
              <a:ext cx="315732" cy="510028"/>
            </a:xfrm>
            <a:custGeom>
              <a:avLst/>
              <a:gdLst>
                <a:gd name="T0" fmla="*/ 8 w 39"/>
                <a:gd name="T1" fmla="*/ 0 h 63"/>
                <a:gd name="T2" fmla="*/ 39 w 39"/>
                <a:gd name="T3" fmla="*/ 32 h 63"/>
                <a:gd name="T4" fmla="*/ 16 w 39"/>
                <a:gd name="T5" fmla="*/ 63 h 63"/>
                <a:gd name="T6" fmla="*/ 8 w 39"/>
                <a:gd name="T7" fmla="*/ 0 h 63"/>
                <a:gd name="T8" fmla="*/ 0 60000 65536"/>
                <a:gd name="T9" fmla="*/ 0 60000 65536"/>
                <a:gd name="T10" fmla="*/ 0 60000 65536"/>
                <a:gd name="T11" fmla="*/ 0 60000 65536"/>
                <a:gd name="T12" fmla="*/ 0 w 39"/>
                <a:gd name="T13" fmla="*/ 0 h 63"/>
                <a:gd name="T14" fmla="*/ 39 w 39"/>
                <a:gd name="T15" fmla="*/ 63 h 63"/>
              </a:gdLst>
              <a:ahLst/>
              <a:cxnLst>
                <a:cxn ang="T8">
                  <a:pos x="T0" y="T1"/>
                </a:cxn>
                <a:cxn ang="T9">
                  <a:pos x="T2" y="T3"/>
                </a:cxn>
                <a:cxn ang="T10">
                  <a:pos x="T4" y="T5"/>
                </a:cxn>
                <a:cxn ang="T11">
                  <a:pos x="T6" y="T7"/>
                </a:cxn>
              </a:cxnLst>
              <a:rect l="T12" t="T13" r="T14" b="T15"/>
              <a:pathLst>
                <a:path w="39" h="63">
                  <a:moveTo>
                    <a:pt x="8" y="0"/>
                  </a:moveTo>
                  <a:cubicBezTo>
                    <a:pt x="25" y="0"/>
                    <a:pt x="39" y="15"/>
                    <a:pt x="39" y="32"/>
                  </a:cubicBezTo>
                  <a:cubicBezTo>
                    <a:pt x="39" y="47"/>
                    <a:pt x="29" y="59"/>
                    <a:pt x="16" y="63"/>
                  </a:cubicBezTo>
                  <a:cubicBezTo>
                    <a:pt x="3" y="44"/>
                    <a:pt x="0" y="24"/>
                    <a:pt x="8" y="0"/>
                  </a:cubicBezTo>
                  <a:close/>
                </a:path>
              </a:pathLst>
            </a:custGeom>
            <a:solidFill>
              <a:schemeClr val="accent4"/>
            </a:solidFill>
            <a:ln w="12700">
              <a:solidFill>
                <a:schemeClr val="accent4"/>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dirty="0">
                <a:ln>
                  <a:noFill/>
                </a:ln>
                <a:solidFill>
                  <a:srgbClr val="000000"/>
                </a:solidFill>
                <a:effectLst/>
                <a:uLnTx/>
                <a:uFillTx/>
                <a:latin typeface="Arial Narrow" pitchFamily="34" charset="0"/>
                <a:ea typeface="+mn-ea"/>
                <a:cs typeface="+mn-cs"/>
              </a:endParaRPr>
            </a:p>
          </p:txBody>
        </p:sp>
      </p:grpSp>
      <p:grpSp>
        <p:nvGrpSpPr>
          <p:cNvPr id="42" name="Agrupar 14">
            <a:extLst>
              <a:ext uri="{FF2B5EF4-FFF2-40B4-BE49-F238E27FC236}">
                <a16:creationId xmlns:a16="http://schemas.microsoft.com/office/drawing/2014/main" id="{BB3AD3B7-50E8-A81D-7CBA-147CCC9F1857}"/>
              </a:ext>
            </a:extLst>
          </p:cNvPr>
          <p:cNvGrpSpPr/>
          <p:nvPr/>
        </p:nvGrpSpPr>
        <p:grpSpPr>
          <a:xfrm>
            <a:off x="11230437" y="4974030"/>
            <a:ext cx="258632" cy="258632"/>
            <a:chOff x="5708344" y="4146086"/>
            <a:chExt cx="501933" cy="510028"/>
          </a:xfrm>
        </p:grpSpPr>
        <p:sp>
          <p:nvSpPr>
            <p:cNvPr id="43" name="Oval 158">
              <a:extLst>
                <a:ext uri="{FF2B5EF4-FFF2-40B4-BE49-F238E27FC236}">
                  <a16:creationId xmlns:a16="http://schemas.microsoft.com/office/drawing/2014/main" id="{8045E0B8-9A59-3160-1421-B3BC19EB3068}"/>
                </a:ext>
              </a:extLst>
            </p:cNvPr>
            <p:cNvSpPr>
              <a:spLocks noChangeArrowheads="1"/>
            </p:cNvSpPr>
            <p:nvPr/>
          </p:nvSpPr>
          <p:spPr bwMode="auto">
            <a:xfrm>
              <a:off x="5708344" y="4146086"/>
              <a:ext cx="501933" cy="510028"/>
            </a:xfrm>
            <a:prstGeom prst="ellipse">
              <a:avLst/>
            </a:prstGeom>
            <a:solidFill>
              <a:schemeClr val="accent4"/>
            </a:solidFill>
            <a:ln w="12700">
              <a:solidFill>
                <a:schemeClr val="accent4"/>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dirty="0">
                <a:ln>
                  <a:noFill/>
                </a:ln>
                <a:solidFill>
                  <a:srgbClr val="000000"/>
                </a:solidFill>
                <a:effectLst/>
                <a:uLnTx/>
                <a:uFillTx/>
                <a:latin typeface="Arial Narrow" pitchFamily="34" charset="0"/>
                <a:ea typeface="+mn-ea"/>
                <a:cs typeface="+mn-cs"/>
              </a:endParaRPr>
            </a:p>
          </p:txBody>
        </p:sp>
        <p:sp>
          <p:nvSpPr>
            <p:cNvPr id="44" name="Freeform 159">
              <a:extLst>
                <a:ext uri="{FF2B5EF4-FFF2-40B4-BE49-F238E27FC236}">
                  <a16:creationId xmlns:a16="http://schemas.microsoft.com/office/drawing/2014/main" id="{D2502AE8-3767-D9D6-2ED2-9D892BE866AF}"/>
                </a:ext>
              </a:extLst>
            </p:cNvPr>
            <p:cNvSpPr>
              <a:spLocks/>
            </p:cNvSpPr>
            <p:nvPr/>
          </p:nvSpPr>
          <p:spPr bwMode="auto">
            <a:xfrm>
              <a:off x="5708344" y="4146086"/>
              <a:ext cx="501933" cy="510028"/>
            </a:xfrm>
            <a:custGeom>
              <a:avLst/>
              <a:gdLst>
                <a:gd name="T0" fmla="*/ 31 w 62"/>
                <a:gd name="T1" fmla="*/ 31 h 63"/>
                <a:gd name="T2" fmla="*/ 62 w 62"/>
                <a:gd name="T3" fmla="*/ 31 h 63"/>
                <a:gd name="T4" fmla="*/ 31 w 62"/>
                <a:gd name="T5" fmla="*/ 63 h 63"/>
                <a:gd name="T6" fmla="*/ 0 w 62"/>
                <a:gd name="T7" fmla="*/ 31 h 63"/>
                <a:gd name="T8" fmla="*/ 31 w 62"/>
                <a:gd name="T9" fmla="*/ 0 h 63"/>
                <a:gd name="T10" fmla="*/ 31 w 62"/>
                <a:gd name="T11" fmla="*/ 31 h 63"/>
                <a:gd name="T12" fmla="*/ 0 60000 65536"/>
                <a:gd name="T13" fmla="*/ 0 60000 65536"/>
                <a:gd name="T14" fmla="*/ 0 60000 65536"/>
                <a:gd name="T15" fmla="*/ 0 60000 65536"/>
                <a:gd name="T16" fmla="*/ 0 60000 65536"/>
                <a:gd name="T17" fmla="*/ 0 60000 65536"/>
                <a:gd name="T18" fmla="*/ 0 w 62"/>
                <a:gd name="T19" fmla="*/ 0 h 63"/>
                <a:gd name="T20" fmla="*/ 62 w 62"/>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2" h="63">
                  <a:moveTo>
                    <a:pt x="31" y="31"/>
                  </a:moveTo>
                  <a:cubicBezTo>
                    <a:pt x="41" y="28"/>
                    <a:pt x="52" y="28"/>
                    <a:pt x="62" y="31"/>
                  </a:cubicBezTo>
                  <a:cubicBezTo>
                    <a:pt x="62" y="49"/>
                    <a:pt x="48" y="63"/>
                    <a:pt x="31" y="63"/>
                  </a:cubicBezTo>
                  <a:cubicBezTo>
                    <a:pt x="14" y="63"/>
                    <a:pt x="0" y="49"/>
                    <a:pt x="0" y="31"/>
                  </a:cubicBezTo>
                  <a:cubicBezTo>
                    <a:pt x="0" y="14"/>
                    <a:pt x="14" y="0"/>
                    <a:pt x="31" y="0"/>
                  </a:cubicBezTo>
                  <a:cubicBezTo>
                    <a:pt x="27" y="9"/>
                    <a:pt x="28" y="20"/>
                    <a:pt x="31" y="31"/>
                  </a:cubicBezTo>
                  <a:close/>
                </a:path>
              </a:pathLst>
            </a:custGeom>
            <a:solidFill>
              <a:sysClr val="window" lastClr="FFFFFF"/>
            </a:solidFill>
            <a:ln w="12700">
              <a:solidFill>
                <a:schemeClr val="accent4"/>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dirty="0">
                <a:ln>
                  <a:noFill/>
                </a:ln>
                <a:solidFill>
                  <a:srgbClr val="000000"/>
                </a:solidFill>
                <a:effectLst/>
                <a:uLnTx/>
                <a:uFillTx/>
                <a:latin typeface="Arial Narrow" pitchFamily="34" charset="0"/>
                <a:ea typeface="+mn-ea"/>
                <a:cs typeface="+mn-cs"/>
              </a:endParaRPr>
            </a:p>
          </p:txBody>
        </p:sp>
      </p:grpSp>
      <p:grpSp>
        <p:nvGrpSpPr>
          <p:cNvPr id="45" name="Agrupar 40">
            <a:extLst>
              <a:ext uri="{FF2B5EF4-FFF2-40B4-BE49-F238E27FC236}">
                <a16:creationId xmlns:a16="http://schemas.microsoft.com/office/drawing/2014/main" id="{7B38D956-982B-E897-FE9E-94619870BA02}"/>
              </a:ext>
            </a:extLst>
          </p:cNvPr>
          <p:cNvGrpSpPr/>
          <p:nvPr/>
        </p:nvGrpSpPr>
        <p:grpSpPr>
          <a:xfrm>
            <a:off x="11230437" y="1518462"/>
            <a:ext cx="258632" cy="258632"/>
            <a:chOff x="5708344" y="2624340"/>
            <a:chExt cx="501933" cy="518124"/>
          </a:xfrm>
        </p:grpSpPr>
        <p:sp>
          <p:nvSpPr>
            <p:cNvPr id="46" name="Oval 45">
              <a:extLst>
                <a:ext uri="{FF2B5EF4-FFF2-40B4-BE49-F238E27FC236}">
                  <a16:creationId xmlns:a16="http://schemas.microsoft.com/office/drawing/2014/main" id="{B8EF634C-D572-6E99-F3C2-129118AD311A}"/>
                </a:ext>
              </a:extLst>
            </p:cNvPr>
            <p:cNvSpPr>
              <a:spLocks noChangeArrowheads="1"/>
            </p:cNvSpPr>
            <p:nvPr/>
          </p:nvSpPr>
          <p:spPr bwMode="auto">
            <a:xfrm>
              <a:off x="5708344" y="2624340"/>
              <a:ext cx="501933" cy="518124"/>
            </a:xfrm>
            <a:prstGeom prst="ellipse">
              <a:avLst/>
            </a:prstGeom>
            <a:solidFill>
              <a:sysClr val="window" lastClr="FFFFFF"/>
            </a:solidFill>
            <a:ln w="12700">
              <a:solidFill>
                <a:schemeClr val="accent4"/>
              </a:solidFill>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dirty="0">
                <a:ln>
                  <a:noFill/>
                </a:ln>
                <a:solidFill>
                  <a:srgbClr val="000000"/>
                </a:solidFill>
                <a:effectLst/>
                <a:uLnTx/>
                <a:uFillTx/>
                <a:latin typeface="Arial Narrow" pitchFamily="34" charset="0"/>
                <a:ea typeface="+mn-ea"/>
                <a:cs typeface="+mn-cs"/>
              </a:endParaRPr>
            </a:p>
          </p:txBody>
        </p:sp>
        <p:sp>
          <p:nvSpPr>
            <p:cNvPr id="47" name="Freeform 154">
              <a:extLst>
                <a:ext uri="{FF2B5EF4-FFF2-40B4-BE49-F238E27FC236}">
                  <a16:creationId xmlns:a16="http://schemas.microsoft.com/office/drawing/2014/main" id="{746BD6E6-BE22-52F8-A13C-DBCFD0E800A2}"/>
                </a:ext>
              </a:extLst>
            </p:cNvPr>
            <p:cNvSpPr>
              <a:spLocks/>
            </p:cNvSpPr>
            <p:nvPr/>
          </p:nvSpPr>
          <p:spPr bwMode="auto">
            <a:xfrm>
              <a:off x="5708344" y="2624340"/>
              <a:ext cx="501933" cy="518124"/>
            </a:xfrm>
            <a:custGeom>
              <a:avLst/>
              <a:gdLst>
                <a:gd name="T0" fmla="*/ 31 w 62"/>
                <a:gd name="T1" fmla="*/ 32 h 64"/>
                <a:gd name="T2" fmla="*/ 31 w 62"/>
                <a:gd name="T3" fmla="*/ 0 h 64"/>
                <a:gd name="T4" fmla="*/ 62 w 62"/>
                <a:gd name="T5" fmla="*/ 32 h 64"/>
                <a:gd name="T6" fmla="*/ 31 w 62"/>
                <a:gd name="T7" fmla="*/ 64 h 64"/>
                <a:gd name="T8" fmla="*/ 0 w 62"/>
                <a:gd name="T9" fmla="*/ 32 h 64"/>
                <a:gd name="T10" fmla="*/ 31 w 62"/>
                <a:gd name="T11" fmla="*/ 32 h 64"/>
                <a:gd name="T12" fmla="*/ 0 60000 65536"/>
                <a:gd name="T13" fmla="*/ 0 60000 65536"/>
                <a:gd name="T14" fmla="*/ 0 60000 65536"/>
                <a:gd name="T15" fmla="*/ 0 60000 65536"/>
                <a:gd name="T16" fmla="*/ 0 60000 65536"/>
                <a:gd name="T17" fmla="*/ 0 60000 65536"/>
                <a:gd name="T18" fmla="*/ 0 w 62"/>
                <a:gd name="T19" fmla="*/ 0 h 64"/>
                <a:gd name="T20" fmla="*/ 62 w 62"/>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2" h="64">
                  <a:moveTo>
                    <a:pt x="31" y="32"/>
                  </a:moveTo>
                  <a:cubicBezTo>
                    <a:pt x="28" y="21"/>
                    <a:pt x="28" y="11"/>
                    <a:pt x="31" y="0"/>
                  </a:cubicBezTo>
                  <a:cubicBezTo>
                    <a:pt x="48" y="0"/>
                    <a:pt x="62" y="14"/>
                    <a:pt x="62" y="32"/>
                  </a:cubicBezTo>
                  <a:cubicBezTo>
                    <a:pt x="62" y="49"/>
                    <a:pt x="48" y="64"/>
                    <a:pt x="31" y="64"/>
                  </a:cubicBezTo>
                  <a:cubicBezTo>
                    <a:pt x="14" y="64"/>
                    <a:pt x="0" y="49"/>
                    <a:pt x="0" y="32"/>
                  </a:cubicBezTo>
                  <a:cubicBezTo>
                    <a:pt x="9" y="36"/>
                    <a:pt x="20" y="35"/>
                    <a:pt x="31" y="32"/>
                  </a:cubicBezTo>
                  <a:close/>
                </a:path>
              </a:pathLst>
            </a:custGeom>
            <a:solidFill>
              <a:schemeClr val="accent4"/>
            </a:solidFill>
            <a:ln w="12700">
              <a:solidFill>
                <a:schemeClr val="accent4"/>
              </a:solidFill>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dirty="0">
                <a:ln>
                  <a:noFill/>
                </a:ln>
                <a:solidFill>
                  <a:srgbClr val="000000"/>
                </a:solidFill>
                <a:effectLst/>
                <a:uLnTx/>
                <a:uFillTx/>
                <a:latin typeface="Arial Narrow" pitchFamily="34" charset="0"/>
                <a:ea typeface="+mn-ea"/>
                <a:cs typeface="+mn-cs"/>
              </a:endParaRPr>
            </a:p>
          </p:txBody>
        </p:sp>
      </p:grpSp>
      <p:sp>
        <p:nvSpPr>
          <p:cNvPr id="48" name="Oval 157">
            <a:extLst>
              <a:ext uri="{FF2B5EF4-FFF2-40B4-BE49-F238E27FC236}">
                <a16:creationId xmlns:a16="http://schemas.microsoft.com/office/drawing/2014/main" id="{A2024CBC-D88D-C664-F4D9-4B915BD0D39C}"/>
              </a:ext>
            </a:extLst>
          </p:cNvPr>
          <p:cNvSpPr>
            <a:spLocks noChangeArrowheads="1"/>
          </p:cNvSpPr>
          <p:nvPr/>
        </p:nvSpPr>
        <p:spPr bwMode="auto">
          <a:xfrm>
            <a:off x="11230437" y="2255229"/>
            <a:ext cx="258632" cy="258632"/>
          </a:xfrm>
          <a:prstGeom prst="ellipse">
            <a:avLst/>
          </a:prstGeom>
          <a:solidFill>
            <a:schemeClr val="accent4"/>
          </a:solidFill>
          <a:ln w="12700">
            <a:solidFill>
              <a:schemeClr val="accent4"/>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dirty="0">
              <a:ln>
                <a:noFill/>
              </a:ln>
              <a:solidFill>
                <a:srgbClr val="000000"/>
              </a:solidFill>
              <a:effectLst/>
              <a:uLnTx/>
              <a:uFillTx/>
              <a:latin typeface="Arial Narrow" pitchFamily="34" charset="0"/>
              <a:ea typeface="+mn-ea"/>
              <a:cs typeface="+mn-cs"/>
            </a:endParaRPr>
          </a:p>
        </p:txBody>
      </p:sp>
      <p:sp>
        <p:nvSpPr>
          <p:cNvPr id="56" name="TextBox 55">
            <a:extLst>
              <a:ext uri="{FF2B5EF4-FFF2-40B4-BE49-F238E27FC236}">
                <a16:creationId xmlns:a16="http://schemas.microsoft.com/office/drawing/2014/main" id="{1B7FB845-7E77-4DC1-885C-74BEAE93C10C}"/>
              </a:ext>
            </a:extLst>
          </p:cNvPr>
          <p:cNvSpPr txBox="1"/>
          <p:nvPr/>
        </p:nvSpPr>
        <p:spPr>
          <a:xfrm>
            <a:off x="4176813" y="2234273"/>
            <a:ext cx="910636" cy="261610"/>
          </a:xfrm>
          <a:prstGeom prst="rect">
            <a:avLst/>
          </a:prstGeom>
          <a:noFill/>
        </p:spPr>
        <p:txBody>
          <a:bodyPr wrap="square">
            <a:spAutoFit/>
          </a:bodyPr>
          <a:lstStyle/>
          <a:p>
            <a:pPr algn="ctr"/>
            <a:r>
              <a:rPr lang="pt-BR" sz="1100" b="1" dirty="0">
                <a:solidFill>
                  <a:schemeClr val="bg1"/>
                </a:solidFill>
                <a:latin typeface="+mj-lt"/>
              </a:rPr>
              <a:t>Geração</a:t>
            </a:r>
          </a:p>
        </p:txBody>
      </p:sp>
      <p:sp>
        <p:nvSpPr>
          <p:cNvPr id="57" name="TextBox 56">
            <a:extLst>
              <a:ext uri="{FF2B5EF4-FFF2-40B4-BE49-F238E27FC236}">
                <a16:creationId xmlns:a16="http://schemas.microsoft.com/office/drawing/2014/main" id="{212AEF77-E4C2-4D0A-997E-F2B15F88D01D}"/>
              </a:ext>
            </a:extLst>
          </p:cNvPr>
          <p:cNvSpPr txBox="1"/>
          <p:nvPr/>
        </p:nvSpPr>
        <p:spPr>
          <a:xfrm>
            <a:off x="3965500" y="3719398"/>
            <a:ext cx="1333263" cy="261610"/>
          </a:xfrm>
          <a:prstGeom prst="rect">
            <a:avLst/>
          </a:prstGeom>
          <a:noFill/>
        </p:spPr>
        <p:txBody>
          <a:bodyPr wrap="square">
            <a:spAutoFit/>
          </a:bodyPr>
          <a:lstStyle/>
          <a:p>
            <a:pPr algn="ctr"/>
            <a:r>
              <a:rPr lang="pt-BR" sz="1100" b="1" dirty="0">
                <a:solidFill>
                  <a:schemeClr val="bg1"/>
                </a:solidFill>
                <a:latin typeface="+mj-lt"/>
              </a:rPr>
              <a:t>Transmissão</a:t>
            </a:r>
          </a:p>
        </p:txBody>
      </p:sp>
      <p:sp>
        <p:nvSpPr>
          <p:cNvPr id="58" name="TextBox 57">
            <a:extLst>
              <a:ext uri="{FF2B5EF4-FFF2-40B4-BE49-F238E27FC236}">
                <a16:creationId xmlns:a16="http://schemas.microsoft.com/office/drawing/2014/main" id="{3B4DB276-C0D6-4230-B9B0-C124756FED5D}"/>
              </a:ext>
            </a:extLst>
          </p:cNvPr>
          <p:cNvSpPr txBox="1"/>
          <p:nvPr/>
        </p:nvSpPr>
        <p:spPr>
          <a:xfrm>
            <a:off x="3965500" y="5244467"/>
            <a:ext cx="1333263" cy="261610"/>
          </a:xfrm>
          <a:prstGeom prst="rect">
            <a:avLst/>
          </a:prstGeom>
          <a:noFill/>
        </p:spPr>
        <p:txBody>
          <a:bodyPr wrap="square">
            <a:spAutoFit/>
          </a:bodyPr>
          <a:lstStyle/>
          <a:p>
            <a:pPr algn="ctr"/>
            <a:r>
              <a:rPr lang="pt-BR" sz="1100" b="1" dirty="0">
                <a:solidFill>
                  <a:schemeClr val="bg1"/>
                </a:solidFill>
                <a:latin typeface="+mj-lt"/>
              </a:rPr>
              <a:t>Distribuição</a:t>
            </a:r>
          </a:p>
        </p:txBody>
      </p:sp>
      <p:pic>
        <p:nvPicPr>
          <p:cNvPr id="59" name="Picture 58">
            <a:extLst>
              <a:ext uri="{FF2B5EF4-FFF2-40B4-BE49-F238E27FC236}">
                <a16:creationId xmlns:a16="http://schemas.microsoft.com/office/drawing/2014/main" id="{8D51C397-C4AE-4820-A75B-6ED289E408E5}"/>
              </a:ext>
            </a:extLst>
          </p:cNvPr>
          <p:cNvPicPr>
            <a:picLocks noChangeAspect="1"/>
          </p:cNvPicPr>
          <p:nvPr/>
        </p:nvPicPr>
        <p:blipFill>
          <a:blip r:embed="rId4"/>
          <a:stretch>
            <a:fillRect/>
          </a:stretch>
        </p:blipFill>
        <p:spPr>
          <a:xfrm flipH="1">
            <a:off x="8425455" y="962024"/>
            <a:ext cx="268247" cy="5236675"/>
          </a:xfrm>
          <a:prstGeom prst="rect">
            <a:avLst/>
          </a:prstGeom>
        </p:spPr>
      </p:pic>
      <p:sp>
        <p:nvSpPr>
          <p:cNvPr id="64" name="Title 2">
            <a:extLst>
              <a:ext uri="{FF2B5EF4-FFF2-40B4-BE49-F238E27FC236}">
                <a16:creationId xmlns:a16="http://schemas.microsoft.com/office/drawing/2014/main" id="{243DBDA3-D2E3-45A0-824C-4CB212D6A738}"/>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lvl="0">
              <a:defRPr/>
            </a:pPr>
            <a:r>
              <a:rPr kumimoji="0" lang="pt-BR" sz="2200" b="1" i="0" u="none" strike="noStrike" kern="1200" cap="none" spc="0" normalizeH="0" baseline="0" dirty="0">
                <a:ln>
                  <a:noFill/>
                </a:ln>
                <a:solidFill>
                  <a:srgbClr val="F22920"/>
                </a:solidFill>
                <a:effectLst/>
                <a:uLnTx/>
                <a:uFillTx/>
                <a:latin typeface="Arial"/>
                <a:ea typeface="+mn-ea"/>
                <a:cs typeface="Calibri Light" panose="020F0302020204030204" pitchFamily="34" charset="0"/>
              </a:rPr>
              <a:t>Visão Geral do Setor Elétrico Brasileiro</a:t>
            </a:r>
          </a:p>
        </p:txBody>
      </p:sp>
      <p:sp>
        <p:nvSpPr>
          <p:cNvPr id="65" name="Text Placeholder 3">
            <a:extLst>
              <a:ext uri="{FF2B5EF4-FFF2-40B4-BE49-F238E27FC236}">
                <a16:creationId xmlns:a16="http://schemas.microsoft.com/office/drawing/2014/main" id="{97656801-81CC-40A1-B853-F564915DDABA}"/>
              </a:ext>
            </a:extLst>
          </p:cNvPr>
          <p:cNvSpPr txBox="1">
            <a:spLocks/>
          </p:cNvSpPr>
          <p:nvPr/>
        </p:nvSpPr>
        <p:spPr>
          <a:xfrm>
            <a:off x="391774" y="772993"/>
            <a:ext cx="11421136" cy="184666"/>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200" b="0" i="0" u="none" strike="noStrike" kern="1200" cap="none" spc="0" normalizeH="0" baseline="0" dirty="0">
                <a:ln>
                  <a:noFill/>
                </a:ln>
                <a:solidFill>
                  <a:srgbClr val="377A72"/>
                </a:solidFill>
                <a:effectLst/>
                <a:uLnTx/>
                <a:uFillTx/>
                <a:latin typeface="Arial"/>
                <a:ea typeface="+mn-ea"/>
                <a:cs typeface="+mn-cs"/>
              </a:rPr>
              <a:t>Brasil é o 6</a:t>
            </a:r>
            <a:r>
              <a:rPr kumimoji="0" lang="pt-BR" sz="1200" b="0" i="0" u="none" strike="noStrike" kern="1200" cap="none" spc="0" normalizeH="0" baseline="30000" dirty="0">
                <a:ln>
                  <a:noFill/>
                </a:ln>
                <a:solidFill>
                  <a:srgbClr val="377A72"/>
                </a:solidFill>
                <a:effectLst/>
                <a:uLnTx/>
                <a:uFillTx/>
                <a:latin typeface="Arial"/>
                <a:ea typeface="+mn-ea"/>
                <a:cs typeface="+mn-cs"/>
              </a:rPr>
              <a:t>o</a:t>
            </a:r>
            <a:r>
              <a:rPr kumimoji="0" lang="pt-BR" sz="1200" b="0" i="0" u="none" strike="noStrike" kern="1200" cap="none" spc="0" normalizeH="0" baseline="0" dirty="0">
                <a:ln>
                  <a:noFill/>
                </a:ln>
                <a:solidFill>
                  <a:srgbClr val="377A72"/>
                </a:solidFill>
                <a:effectLst/>
                <a:uLnTx/>
                <a:uFillTx/>
                <a:latin typeface="Arial"/>
                <a:ea typeface="+mn-ea"/>
                <a:cs typeface="+mn-cs"/>
              </a:rPr>
              <a:t> maior produtor de energia do mundo, sendo sua matriz de geração uma das mais limpas do mundo</a:t>
            </a:r>
            <a:endParaRPr kumimoji="0" lang="pt-BR" sz="1200" b="0" i="0" u="none" strike="noStrike" kern="1200" cap="none" spc="0" normalizeH="0" baseline="30000" dirty="0">
              <a:ln>
                <a:noFill/>
              </a:ln>
              <a:solidFill>
                <a:srgbClr val="377A72"/>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D4AAC631-536B-4838-9449-3BEECE63F1A7}"/>
              </a:ext>
            </a:extLst>
          </p:cNvPr>
          <p:cNvCxnSpPr/>
          <p:nvPr/>
        </p:nvCxnSpPr>
        <p:spPr>
          <a:xfrm>
            <a:off x="9218083" y="2112678"/>
            <a:ext cx="2137328"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pic>
        <p:nvPicPr>
          <p:cNvPr id="68" name="Graphic 67">
            <a:extLst>
              <a:ext uri="{FF2B5EF4-FFF2-40B4-BE49-F238E27FC236}">
                <a16:creationId xmlns:a16="http://schemas.microsoft.com/office/drawing/2014/main" id="{C6D895C7-8359-4FA4-8525-9CA4012A6F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5907" y="1939668"/>
            <a:ext cx="211569" cy="211569"/>
          </a:xfrm>
          <a:prstGeom prst="rect">
            <a:avLst/>
          </a:prstGeom>
        </p:spPr>
      </p:pic>
      <p:pic>
        <p:nvPicPr>
          <p:cNvPr id="69" name="Graphic 68">
            <a:extLst>
              <a:ext uri="{FF2B5EF4-FFF2-40B4-BE49-F238E27FC236}">
                <a16:creationId xmlns:a16="http://schemas.microsoft.com/office/drawing/2014/main" id="{5A9E6948-0DD2-433C-8F0D-97C9761EA0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92005" y="1949285"/>
            <a:ext cx="192335" cy="192335"/>
          </a:xfrm>
          <a:prstGeom prst="rect">
            <a:avLst/>
          </a:prstGeom>
        </p:spPr>
      </p:pic>
      <p:pic>
        <p:nvPicPr>
          <p:cNvPr id="70" name="Graphic 69">
            <a:extLst>
              <a:ext uri="{FF2B5EF4-FFF2-40B4-BE49-F238E27FC236}">
                <a16:creationId xmlns:a16="http://schemas.microsoft.com/office/drawing/2014/main" id="{1B6E2DDD-D6EF-4C68-9C30-3FE898578E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91756" y="1968139"/>
            <a:ext cx="200622" cy="154627"/>
          </a:xfrm>
          <a:prstGeom prst="rect">
            <a:avLst/>
          </a:prstGeom>
        </p:spPr>
      </p:pic>
      <p:pic>
        <p:nvPicPr>
          <p:cNvPr id="71" name="Graphic 70">
            <a:extLst>
              <a:ext uri="{FF2B5EF4-FFF2-40B4-BE49-F238E27FC236}">
                <a16:creationId xmlns:a16="http://schemas.microsoft.com/office/drawing/2014/main" id="{2DB6EB58-9F6E-4740-B37B-D289CC1D0A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51116" y="1962087"/>
            <a:ext cx="147626" cy="166731"/>
          </a:xfrm>
          <a:prstGeom prst="rect">
            <a:avLst/>
          </a:prstGeom>
        </p:spPr>
      </p:pic>
      <p:pic>
        <p:nvPicPr>
          <p:cNvPr id="3074" name="Picture 2" descr="Smart grid">
            <a:extLst>
              <a:ext uri="{FF2B5EF4-FFF2-40B4-BE49-F238E27FC236}">
                <a16:creationId xmlns:a16="http://schemas.microsoft.com/office/drawing/2014/main" id="{33323F5C-6722-48BA-B2AE-1DB63A7566C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40923" y="4804750"/>
            <a:ext cx="388475" cy="3884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background with a black square&#10;&#10;Description automatically generated with medium confidence">
            <a:extLst>
              <a:ext uri="{FF2B5EF4-FFF2-40B4-BE49-F238E27FC236}">
                <a16:creationId xmlns:a16="http://schemas.microsoft.com/office/drawing/2014/main" id="{36A1C769-442C-4AEC-A71C-2470A3151A27}"/>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34857" y="3329844"/>
            <a:ext cx="372042" cy="372042"/>
          </a:xfrm>
          <a:prstGeom prst="rect">
            <a:avLst/>
          </a:prstGeom>
        </p:spPr>
      </p:pic>
      <p:sp>
        <p:nvSpPr>
          <p:cNvPr id="72" name="Rectangle: Rounded Corners 71">
            <a:extLst>
              <a:ext uri="{FF2B5EF4-FFF2-40B4-BE49-F238E27FC236}">
                <a16:creationId xmlns:a16="http://schemas.microsoft.com/office/drawing/2014/main" id="{BA8F79CF-EBAE-4391-A725-A8850B365878}"/>
              </a:ext>
            </a:extLst>
          </p:cNvPr>
          <p:cNvSpPr/>
          <p:nvPr/>
        </p:nvSpPr>
        <p:spPr>
          <a:xfrm>
            <a:off x="9034057" y="2943588"/>
            <a:ext cx="2520634" cy="1311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78" name="Rectangle: Rounded Corners 77">
            <a:extLst>
              <a:ext uri="{FF2B5EF4-FFF2-40B4-BE49-F238E27FC236}">
                <a16:creationId xmlns:a16="http://schemas.microsoft.com/office/drawing/2014/main" id="{93B53CFC-CA38-420F-A58B-C9213219A566}"/>
              </a:ext>
            </a:extLst>
          </p:cNvPr>
          <p:cNvSpPr/>
          <p:nvPr/>
        </p:nvSpPr>
        <p:spPr>
          <a:xfrm>
            <a:off x="8769391" y="1310829"/>
            <a:ext cx="3049967" cy="3402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79" name="Rectangle: Rounded Corners 78">
            <a:extLst>
              <a:ext uri="{FF2B5EF4-FFF2-40B4-BE49-F238E27FC236}">
                <a16:creationId xmlns:a16="http://schemas.microsoft.com/office/drawing/2014/main" id="{2F4E83B8-1546-423E-9503-9343609562B5}"/>
              </a:ext>
            </a:extLst>
          </p:cNvPr>
          <p:cNvSpPr/>
          <p:nvPr/>
        </p:nvSpPr>
        <p:spPr>
          <a:xfrm>
            <a:off x="9034057" y="4440351"/>
            <a:ext cx="2520634" cy="1311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cxnSp>
        <p:nvCxnSpPr>
          <p:cNvPr id="80" name="Straight Connector 79">
            <a:extLst>
              <a:ext uri="{FF2B5EF4-FFF2-40B4-BE49-F238E27FC236}">
                <a16:creationId xmlns:a16="http://schemas.microsoft.com/office/drawing/2014/main" id="{E8260CE7-5773-4F00-A531-86A39E7186C0}"/>
              </a:ext>
            </a:extLst>
          </p:cNvPr>
          <p:cNvCxnSpPr>
            <a:cxnSpLocks/>
          </p:cNvCxnSpPr>
          <p:nvPr/>
        </p:nvCxnSpPr>
        <p:spPr>
          <a:xfrm rot="16200000">
            <a:off x="9462800" y="3669261"/>
            <a:ext cx="681018"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610A7B1-3990-4FA0-9E54-C0471AEE1334}"/>
              </a:ext>
            </a:extLst>
          </p:cNvPr>
          <p:cNvCxnSpPr>
            <a:cxnSpLocks/>
          </p:cNvCxnSpPr>
          <p:nvPr/>
        </p:nvCxnSpPr>
        <p:spPr>
          <a:xfrm rot="16200000">
            <a:off x="10523598" y="3669261"/>
            <a:ext cx="681018"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FD2EBAC-A198-45AB-8E4B-372B82716C16}"/>
              </a:ext>
            </a:extLst>
          </p:cNvPr>
          <p:cNvCxnSpPr>
            <a:cxnSpLocks/>
          </p:cNvCxnSpPr>
          <p:nvPr/>
        </p:nvCxnSpPr>
        <p:spPr>
          <a:xfrm rot="16200000">
            <a:off x="9462800" y="5205987"/>
            <a:ext cx="681018"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55C8DF1-C881-4553-A842-C7C889D20EC0}"/>
              </a:ext>
            </a:extLst>
          </p:cNvPr>
          <p:cNvCxnSpPr>
            <a:cxnSpLocks/>
          </p:cNvCxnSpPr>
          <p:nvPr/>
        </p:nvCxnSpPr>
        <p:spPr>
          <a:xfrm rot="16200000">
            <a:off x="10523598" y="5205987"/>
            <a:ext cx="681018"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5F98FAD-6F67-1ED7-8C6B-DC225090A3E4}"/>
              </a:ext>
            </a:extLst>
          </p:cNvPr>
          <p:cNvSpPr>
            <a:spLocks/>
          </p:cNvSpPr>
          <p:nvPr/>
        </p:nvSpPr>
        <p:spPr>
          <a:xfrm>
            <a:off x="10908017" y="1800240"/>
            <a:ext cx="907624" cy="17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 b="1" dirty="0">
                <a:solidFill>
                  <a:schemeClr val="tx1"/>
                </a:solidFill>
                <a:latin typeface="+mj-lt"/>
              </a:rPr>
              <a:t>Alta</a:t>
            </a:r>
          </a:p>
          <a:p>
            <a:pPr algn="ctr"/>
            <a:r>
              <a:rPr lang="pt-BR" sz="600" dirty="0">
                <a:solidFill>
                  <a:schemeClr val="tx1"/>
                </a:solidFill>
                <a:latin typeface="+mj-lt"/>
              </a:rPr>
              <a:t>(Hidro &amp; Térmicas)</a:t>
            </a:r>
          </a:p>
        </p:txBody>
      </p:sp>
      <p:sp>
        <p:nvSpPr>
          <p:cNvPr id="3" name="Rectangle 2">
            <a:extLst>
              <a:ext uri="{FF2B5EF4-FFF2-40B4-BE49-F238E27FC236}">
                <a16:creationId xmlns:a16="http://schemas.microsoft.com/office/drawing/2014/main" id="{CB28F95E-2B84-CA3D-3D5D-25FFDB3C5F94}"/>
              </a:ext>
            </a:extLst>
          </p:cNvPr>
          <p:cNvSpPr>
            <a:spLocks/>
          </p:cNvSpPr>
          <p:nvPr/>
        </p:nvSpPr>
        <p:spPr>
          <a:xfrm>
            <a:off x="10986778" y="2537196"/>
            <a:ext cx="750103" cy="17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 b="1" dirty="0">
                <a:solidFill>
                  <a:schemeClr val="tx1"/>
                </a:solidFill>
                <a:latin typeface="+mj-lt"/>
              </a:rPr>
              <a:t>Muito alta </a:t>
            </a:r>
            <a:r>
              <a:rPr lang="pt-BR" sz="600" dirty="0">
                <a:solidFill>
                  <a:schemeClr val="tx1"/>
                </a:solidFill>
                <a:latin typeface="+mj-lt"/>
              </a:rPr>
              <a:t>(Eólica &amp;Solar) </a:t>
            </a:r>
          </a:p>
        </p:txBody>
      </p:sp>
      <p:sp>
        <p:nvSpPr>
          <p:cNvPr id="4" name="Rectangle 3">
            <a:extLst>
              <a:ext uri="{FF2B5EF4-FFF2-40B4-BE49-F238E27FC236}">
                <a16:creationId xmlns:a16="http://schemas.microsoft.com/office/drawing/2014/main" id="{38727A62-931F-7575-51E4-406E6D490EF0}"/>
              </a:ext>
            </a:extLst>
          </p:cNvPr>
          <p:cNvSpPr>
            <a:spLocks/>
          </p:cNvSpPr>
          <p:nvPr/>
        </p:nvSpPr>
        <p:spPr>
          <a:xfrm>
            <a:off x="11020873" y="3829982"/>
            <a:ext cx="681912" cy="17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 b="1" dirty="0">
                <a:solidFill>
                  <a:schemeClr val="tx1"/>
                </a:solidFill>
                <a:latin typeface="+mj-lt"/>
              </a:rPr>
              <a:t>Média</a:t>
            </a:r>
          </a:p>
        </p:txBody>
      </p:sp>
      <p:sp>
        <p:nvSpPr>
          <p:cNvPr id="5" name="Rectangle 4">
            <a:extLst>
              <a:ext uri="{FF2B5EF4-FFF2-40B4-BE49-F238E27FC236}">
                <a16:creationId xmlns:a16="http://schemas.microsoft.com/office/drawing/2014/main" id="{F018F587-1EFC-5DB7-8DA8-8AB4C9A9471A}"/>
              </a:ext>
            </a:extLst>
          </p:cNvPr>
          <p:cNvSpPr>
            <a:spLocks/>
          </p:cNvSpPr>
          <p:nvPr/>
        </p:nvSpPr>
        <p:spPr>
          <a:xfrm>
            <a:off x="11020873" y="5315850"/>
            <a:ext cx="681912" cy="17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 b="1" dirty="0">
                <a:solidFill>
                  <a:schemeClr val="tx1"/>
                </a:solidFill>
                <a:latin typeface="+mj-lt"/>
              </a:rPr>
              <a:t>Baixa</a:t>
            </a:r>
          </a:p>
        </p:txBody>
      </p:sp>
      <p:graphicFrame>
        <p:nvGraphicFramePr>
          <p:cNvPr id="91" name="Chart 90">
            <a:extLst>
              <a:ext uri="{FF2B5EF4-FFF2-40B4-BE49-F238E27FC236}">
                <a16:creationId xmlns:a16="http://schemas.microsoft.com/office/drawing/2014/main" id="{3ECAEE57-818B-B87E-46BC-98816EC6AB84}"/>
              </a:ext>
            </a:extLst>
          </p:cNvPr>
          <p:cNvGraphicFramePr>
            <a:graphicFrameLocks/>
          </p:cNvGraphicFramePr>
          <p:nvPr>
            <p:extLst>
              <p:ext uri="{D42A27DB-BD31-4B8C-83A1-F6EECF244321}">
                <p14:modId xmlns:p14="http://schemas.microsoft.com/office/powerpoint/2010/main" val="2546833354"/>
              </p:ext>
            </p:extLst>
          </p:nvPr>
        </p:nvGraphicFramePr>
        <p:xfrm>
          <a:off x="5692473" y="3004346"/>
          <a:ext cx="2639774" cy="1300200"/>
        </p:xfrm>
        <a:graphic>
          <a:graphicData uri="http://schemas.openxmlformats.org/drawingml/2006/chart">
            <c:chart xmlns:c="http://schemas.openxmlformats.org/drawingml/2006/chart" xmlns:r="http://schemas.openxmlformats.org/officeDocument/2006/relationships" r:id="rId18"/>
          </a:graphicData>
        </a:graphic>
      </p:graphicFrame>
      <p:sp>
        <p:nvSpPr>
          <p:cNvPr id="92" name="TextBox 91">
            <a:extLst>
              <a:ext uri="{FF2B5EF4-FFF2-40B4-BE49-F238E27FC236}">
                <a16:creationId xmlns:a16="http://schemas.microsoft.com/office/drawing/2014/main" id="{30E597E6-921F-C16C-BE63-71C108846B6A}"/>
              </a:ext>
            </a:extLst>
          </p:cNvPr>
          <p:cNvSpPr txBox="1"/>
          <p:nvPr/>
        </p:nvSpPr>
        <p:spPr>
          <a:xfrm>
            <a:off x="6487138" y="3286202"/>
            <a:ext cx="856916"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
                <a:srgbClr val="00003C"/>
              </a:buClr>
              <a:buSzTx/>
              <a:buFontTx/>
              <a:buNone/>
              <a:tabLst/>
              <a:defRPr/>
            </a:pPr>
            <a:r>
              <a:rPr kumimoji="0" lang="pt-BR" sz="800" b="1" i="0" u="none" strike="noStrike" kern="1200" cap="none" spc="0" normalizeH="0" baseline="0" dirty="0">
                <a:ln>
                  <a:noFill/>
                </a:ln>
                <a:effectLst/>
                <a:uLnTx/>
                <a:uFillTx/>
                <a:latin typeface="+mj-lt"/>
                <a:ea typeface="+mn-ea"/>
                <a:cs typeface="+mn-cs"/>
              </a:rPr>
              <a:t>+23% </a:t>
            </a:r>
            <a:r>
              <a:rPr kumimoji="0" lang="pt-BR" sz="800" i="0" u="none" strike="noStrike" kern="1200" cap="none" spc="0" normalizeH="0" baseline="0" dirty="0">
                <a:ln>
                  <a:noFill/>
                </a:ln>
                <a:effectLst/>
                <a:uLnTx/>
                <a:uFillTx/>
                <a:latin typeface="+mj-lt"/>
                <a:ea typeface="+mn-ea"/>
                <a:cs typeface="+mn-cs"/>
              </a:rPr>
              <a:t>(22 vs. 32E)</a:t>
            </a:r>
          </a:p>
        </p:txBody>
      </p:sp>
      <p:graphicFrame>
        <p:nvGraphicFramePr>
          <p:cNvPr id="11" name="Chart 10">
            <a:extLst>
              <a:ext uri="{FF2B5EF4-FFF2-40B4-BE49-F238E27FC236}">
                <a16:creationId xmlns:a16="http://schemas.microsoft.com/office/drawing/2014/main" id="{6DD6B570-50BC-6829-2399-1E4D99258093}"/>
              </a:ext>
            </a:extLst>
          </p:cNvPr>
          <p:cNvGraphicFramePr>
            <a:graphicFrameLocks/>
          </p:cNvGraphicFramePr>
          <p:nvPr>
            <p:extLst>
              <p:ext uri="{D42A27DB-BD31-4B8C-83A1-F6EECF244321}">
                <p14:modId xmlns:p14="http://schemas.microsoft.com/office/powerpoint/2010/main" val="2287625098"/>
              </p:ext>
            </p:extLst>
          </p:nvPr>
        </p:nvGraphicFramePr>
        <p:xfrm>
          <a:off x="5692473" y="4665750"/>
          <a:ext cx="2639774" cy="130020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50" name="Chart 49">
            <a:extLst>
              <a:ext uri="{FF2B5EF4-FFF2-40B4-BE49-F238E27FC236}">
                <a16:creationId xmlns:a16="http://schemas.microsoft.com/office/drawing/2014/main" id="{47672113-5B53-7D0A-B004-76A2FAEDD253}"/>
              </a:ext>
            </a:extLst>
          </p:cNvPr>
          <p:cNvGraphicFramePr>
            <a:graphicFrameLocks/>
          </p:cNvGraphicFramePr>
          <p:nvPr>
            <p:extLst>
              <p:ext uri="{D42A27DB-BD31-4B8C-83A1-F6EECF244321}">
                <p14:modId xmlns:p14="http://schemas.microsoft.com/office/powerpoint/2010/main" val="2829142083"/>
              </p:ext>
            </p:extLst>
          </p:nvPr>
        </p:nvGraphicFramePr>
        <p:xfrm>
          <a:off x="5692473" y="1525926"/>
          <a:ext cx="2639774" cy="1300200"/>
        </p:xfrm>
        <a:graphic>
          <a:graphicData uri="http://schemas.openxmlformats.org/drawingml/2006/chart">
            <c:chart xmlns:c="http://schemas.openxmlformats.org/drawingml/2006/chart" xmlns:r="http://schemas.openxmlformats.org/officeDocument/2006/relationships" r:id="rId20"/>
          </a:graphicData>
        </a:graphic>
      </p:graphicFrame>
      <p:sp>
        <p:nvSpPr>
          <p:cNvPr id="6" name="Text Placeholder 9">
            <a:extLst>
              <a:ext uri="{FF2B5EF4-FFF2-40B4-BE49-F238E27FC236}">
                <a16:creationId xmlns:a16="http://schemas.microsoft.com/office/drawing/2014/main" id="{163E57E4-A1E5-6B39-37E3-BA4AE86155E2}"/>
              </a:ext>
            </a:extLst>
          </p:cNvPr>
          <p:cNvSpPr txBox="1">
            <a:spLocks/>
          </p:cNvSpPr>
          <p:nvPr/>
        </p:nvSpPr>
        <p:spPr>
          <a:xfrm>
            <a:off x="391774" y="5568651"/>
            <a:ext cx="3672844" cy="256260"/>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ONS, ANEEL e Ministério Minas e Energia, JP Morgan </a:t>
            </a:r>
            <a:r>
              <a:rPr lang="pt-BR" dirty="0" err="1"/>
              <a:t>Brazilian</a:t>
            </a:r>
            <a:r>
              <a:rPr lang="pt-BR" dirty="0"/>
              <a:t> </a:t>
            </a:r>
            <a:r>
              <a:rPr lang="pt-BR" dirty="0" err="1"/>
              <a:t>Utilities</a:t>
            </a:r>
            <a:r>
              <a:rPr lang="pt-BR" dirty="0"/>
              <a:t> 101</a:t>
            </a:r>
          </a:p>
          <a:p>
            <a:r>
              <a:rPr lang="pt-BR" dirty="0"/>
              <a:t>Notas: (1) Com preços ajustados anualmente a IPCA; (2) Duração Equivalente de Interrupção por Unidade Consumidora; (3) Frequência Equivalente de Interrupção por Unidade Consumidora</a:t>
            </a:r>
          </a:p>
        </p:txBody>
      </p:sp>
      <p:sp>
        <p:nvSpPr>
          <p:cNvPr id="13" name="Retângulo 5">
            <a:extLst>
              <a:ext uri="{FF2B5EF4-FFF2-40B4-BE49-F238E27FC236}">
                <a16:creationId xmlns:a16="http://schemas.microsoft.com/office/drawing/2014/main" id="{7A12854E-7B69-38C1-D127-63C757F1E0A8}"/>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7" name="Text Placeholder 9">
            <a:extLst>
              <a:ext uri="{FF2B5EF4-FFF2-40B4-BE49-F238E27FC236}">
                <a16:creationId xmlns:a16="http://schemas.microsoft.com/office/drawing/2014/main" id="{3DF042A5-9D90-217E-EC42-150C14305404}"/>
              </a:ext>
            </a:extLst>
          </p:cNvPr>
          <p:cNvSpPr txBox="1">
            <a:spLocks/>
          </p:cNvSpPr>
          <p:nvPr/>
        </p:nvSpPr>
        <p:spPr>
          <a:xfrm>
            <a:off x="345628" y="6030410"/>
            <a:ext cx="8520579" cy="80770"/>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 A opinião do Consultor Especializado é uma conclusão dos dados expostos neste slide, oriundos de estudos de mercado realizados por instituições especializadas</a:t>
            </a:r>
          </a:p>
        </p:txBody>
      </p:sp>
    </p:spTree>
    <p:extLst>
      <p:ext uri="{BB962C8B-B14F-4D97-AF65-F5344CB8AC3E}">
        <p14:creationId xmlns:p14="http://schemas.microsoft.com/office/powerpoint/2010/main" val="447656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5">
            <a:extLst>
              <a:ext uri="{FF2B5EF4-FFF2-40B4-BE49-F238E27FC236}">
                <a16:creationId xmlns:a16="http://schemas.microsoft.com/office/drawing/2014/main" id="{0CAFB008-F5E9-6699-DD6C-A5EB11959B67}"/>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14" name="Text Placeholder 1">
            <a:extLst>
              <a:ext uri="{FF2B5EF4-FFF2-40B4-BE49-F238E27FC236}">
                <a16:creationId xmlns:a16="http://schemas.microsoft.com/office/drawing/2014/main" id="{3D9ADAA2-136D-A726-E708-C3EDF7B50459}"/>
              </a:ext>
            </a:extLst>
          </p:cNvPr>
          <p:cNvSpPr>
            <a:spLocks noGrp="1"/>
          </p:cNvSpPr>
          <p:nvPr>
            <p:ph type="body" sz="quarter" idx="97"/>
          </p:nvPr>
        </p:nvSpPr>
        <p:spPr>
          <a:xfrm>
            <a:off x="391776" y="1340149"/>
            <a:ext cx="5121784" cy="169277"/>
          </a:xfrm>
        </p:spPr>
        <p:txBody>
          <a:bodyPr/>
          <a:lstStyle/>
          <a:p>
            <a:r>
              <a:rPr lang="pt-BR" dirty="0"/>
              <a:t>Evolução da Capacidade Instalada no Brasil por Matriz de Geração</a:t>
            </a:r>
          </a:p>
        </p:txBody>
      </p:sp>
      <p:sp>
        <p:nvSpPr>
          <p:cNvPr id="15" name="Text Placeholder 2">
            <a:extLst>
              <a:ext uri="{FF2B5EF4-FFF2-40B4-BE49-F238E27FC236}">
                <a16:creationId xmlns:a16="http://schemas.microsoft.com/office/drawing/2014/main" id="{6ABABB30-F4FA-C76C-ADB6-90CA10E386BC}"/>
              </a:ext>
            </a:extLst>
          </p:cNvPr>
          <p:cNvSpPr>
            <a:spLocks noGrp="1"/>
          </p:cNvSpPr>
          <p:nvPr>
            <p:ph type="body" sz="quarter" idx="96"/>
          </p:nvPr>
        </p:nvSpPr>
        <p:spPr>
          <a:xfrm>
            <a:off x="391776" y="1528560"/>
            <a:ext cx="3590009" cy="123111"/>
          </a:xfrm>
        </p:spPr>
        <p:txBody>
          <a:bodyPr/>
          <a:lstStyle/>
          <a:p>
            <a:r>
              <a:rPr lang="pt-BR" dirty="0"/>
              <a:t>GW</a:t>
            </a:r>
          </a:p>
        </p:txBody>
      </p:sp>
      <p:sp>
        <p:nvSpPr>
          <p:cNvPr id="16" name="Text Placeholder 7">
            <a:extLst>
              <a:ext uri="{FF2B5EF4-FFF2-40B4-BE49-F238E27FC236}">
                <a16:creationId xmlns:a16="http://schemas.microsoft.com/office/drawing/2014/main" id="{23879E19-F9BE-A9D4-2C11-6D53AC269A44}"/>
              </a:ext>
            </a:extLst>
          </p:cNvPr>
          <p:cNvSpPr txBox="1">
            <a:spLocks/>
          </p:cNvSpPr>
          <p:nvPr/>
        </p:nvSpPr>
        <p:spPr>
          <a:xfrm>
            <a:off x="391776" y="3625900"/>
            <a:ext cx="3590009" cy="169277"/>
          </a:xfrm>
          <a:prstGeom prst="rect">
            <a:avLst/>
          </a:prstGeom>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1100" b="1">
                <a:solidFill>
                  <a:schemeClr val="accent1"/>
                </a:solidFill>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Evolução da Capacidade Instalada no Brasil</a:t>
            </a:r>
          </a:p>
        </p:txBody>
      </p:sp>
      <p:sp>
        <p:nvSpPr>
          <p:cNvPr id="17" name="Text Placeholder 8">
            <a:extLst>
              <a:ext uri="{FF2B5EF4-FFF2-40B4-BE49-F238E27FC236}">
                <a16:creationId xmlns:a16="http://schemas.microsoft.com/office/drawing/2014/main" id="{CCF9FCBA-4EF8-D310-C479-628C59DAF74A}"/>
              </a:ext>
            </a:extLst>
          </p:cNvPr>
          <p:cNvSpPr txBox="1">
            <a:spLocks/>
          </p:cNvSpPr>
          <p:nvPr/>
        </p:nvSpPr>
        <p:spPr>
          <a:xfrm>
            <a:off x="391776" y="3814311"/>
            <a:ext cx="3590009" cy="123111"/>
          </a:xfrm>
          <a:prstGeom prst="rect">
            <a:avLst/>
          </a:prstGeom>
        </p:spPr>
        <p:txBody>
          <a:bodyPr vert="horz" wrap="square" lIns="0" tIns="0" rIns="0" bIns="0" rtlCol="0">
            <a:spAutoFit/>
          </a:bodyPr>
          <a:lstStyle>
            <a:lvl1pPr indent="0" defTabSz="914400">
              <a:lnSpc>
                <a:spcPct val="100000"/>
              </a:lnSpc>
              <a:spcBef>
                <a:spcPts val="0"/>
              </a:spcBef>
              <a:buClr>
                <a:schemeClr val="accent1"/>
              </a:buClr>
              <a:buFont typeface="Wingdings" panose="05000000000000000000" pitchFamily="2" charset="2"/>
              <a:buNone/>
              <a:defRPr sz="800">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GW, % da Capacidade Instalada Total</a:t>
            </a:r>
          </a:p>
        </p:txBody>
      </p:sp>
      <p:graphicFrame>
        <p:nvGraphicFramePr>
          <p:cNvPr id="18" name="Content Placeholder 17">
            <a:extLst>
              <a:ext uri="{FF2B5EF4-FFF2-40B4-BE49-F238E27FC236}">
                <a16:creationId xmlns:a16="http://schemas.microsoft.com/office/drawing/2014/main" id="{2601BB29-1004-3AB7-6F1D-5D8284AA02F2}"/>
              </a:ext>
            </a:extLst>
          </p:cNvPr>
          <p:cNvGraphicFramePr>
            <a:graphicFrameLocks/>
          </p:cNvGraphicFramePr>
          <p:nvPr>
            <p:extLst>
              <p:ext uri="{D42A27DB-BD31-4B8C-83A1-F6EECF244321}">
                <p14:modId xmlns:p14="http://schemas.microsoft.com/office/powerpoint/2010/main" val="1538801796"/>
              </p:ext>
            </p:extLst>
          </p:nvPr>
        </p:nvGraphicFramePr>
        <p:xfrm>
          <a:off x="392113" y="1724025"/>
          <a:ext cx="5560818" cy="17891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1" name="Chart 60">
            <a:extLst>
              <a:ext uri="{FF2B5EF4-FFF2-40B4-BE49-F238E27FC236}">
                <a16:creationId xmlns:a16="http://schemas.microsoft.com/office/drawing/2014/main" id="{1DF477E7-6890-95E5-3A20-4870BC3D9F06}"/>
              </a:ext>
            </a:extLst>
          </p:cNvPr>
          <p:cNvGraphicFramePr>
            <a:graphicFrameLocks/>
          </p:cNvGraphicFramePr>
          <p:nvPr>
            <p:extLst>
              <p:ext uri="{D42A27DB-BD31-4B8C-83A1-F6EECF244321}">
                <p14:modId xmlns:p14="http://schemas.microsoft.com/office/powerpoint/2010/main" val="1382269221"/>
              </p:ext>
            </p:extLst>
          </p:nvPr>
        </p:nvGraphicFramePr>
        <p:xfrm>
          <a:off x="6941939" y="1724025"/>
          <a:ext cx="4871015" cy="3793826"/>
        </p:xfrm>
        <a:graphic>
          <a:graphicData uri="http://schemas.openxmlformats.org/drawingml/2006/chart">
            <c:chart xmlns:c="http://schemas.openxmlformats.org/drawingml/2006/chart" xmlns:r="http://schemas.openxmlformats.org/officeDocument/2006/relationships" r:id="rId3"/>
          </a:graphicData>
        </a:graphic>
      </p:graphicFrame>
      <p:pic>
        <p:nvPicPr>
          <p:cNvPr id="62" name="Picture 61">
            <a:extLst>
              <a:ext uri="{FF2B5EF4-FFF2-40B4-BE49-F238E27FC236}">
                <a16:creationId xmlns:a16="http://schemas.microsoft.com/office/drawing/2014/main" id="{2D714647-B824-1E26-8CDA-8A4125875FB1}"/>
              </a:ext>
            </a:extLst>
          </p:cNvPr>
          <p:cNvPicPr>
            <a:picLocks/>
          </p:cNvPicPr>
          <p:nvPr/>
        </p:nvPicPr>
        <p:blipFill>
          <a:blip r:embed="rId4"/>
          <a:stretch>
            <a:fillRect/>
          </a:stretch>
        </p:blipFill>
        <p:spPr>
          <a:xfrm>
            <a:off x="6860483" y="1864400"/>
            <a:ext cx="250935" cy="252000"/>
          </a:xfrm>
          <a:prstGeom prst="rect">
            <a:avLst/>
          </a:prstGeom>
        </p:spPr>
      </p:pic>
      <p:pic>
        <p:nvPicPr>
          <p:cNvPr id="63" name="Picture 62">
            <a:extLst>
              <a:ext uri="{FF2B5EF4-FFF2-40B4-BE49-F238E27FC236}">
                <a16:creationId xmlns:a16="http://schemas.microsoft.com/office/drawing/2014/main" id="{7C0CBFAF-4A78-217D-925F-9E3C748752A4}"/>
              </a:ext>
            </a:extLst>
          </p:cNvPr>
          <p:cNvPicPr>
            <a:picLocks noChangeAspect="1"/>
          </p:cNvPicPr>
          <p:nvPr/>
        </p:nvPicPr>
        <p:blipFill>
          <a:blip r:embed="rId5"/>
          <a:stretch>
            <a:fillRect/>
          </a:stretch>
        </p:blipFill>
        <p:spPr>
          <a:xfrm>
            <a:off x="6860483" y="2334276"/>
            <a:ext cx="250935" cy="252000"/>
          </a:xfrm>
          <a:prstGeom prst="rect">
            <a:avLst/>
          </a:prstGeom>
        </p:spPr>
      </p:pic>
      <p:pic>
        <p:nvPicPr>
          <p:cNvPr id="64" name="Picture 63">
            <a:extLst>
              <a:ext uri="{FF2B5EF4-FFF2-40B4-BE49-F238E27FC236}">
                <a16:creationId xmlns:a16="http://schemas.microsoft.com/office/drawing/2014/main" id="{E641C934-2CAE-B6FD-A5F1-2DA09B0AA379}"/>
              </a:ext>
            </a:extLst>
          </p:cNvPr>
          <p:cNvPicPr>
            <a:picLocks noChangeAspect="1"/>
          </p:cNvPicPr>
          <p:nvPr/>
        </p:nvPicPr>
        <p:blipFill>
          <a:blip r:embed="rId6"/>
          <a:stretch>
            <a:fillRect/>
          </a:stretch>
        </p:blipFill>
        <p:spPr>
          <a:xfrm>
            <a:off x="6860483" y="2804152"/>
            <a:ext cx="250935" cy="252000"/>
          </a:xfrm>
          <a:prstGeom prst="rect">
            <a:avLst/>
          </a:prstGeom>
        </p:spPr>
      </p:pic>
      <p:pic>
        <p:nvPicPr>
          <p:cNvPr id="65" name="Picture 64">
            <a:extLst>
              <a:ext uri="{FF2B5EF4-FFF2-40B4-BE49-F238E27FC236}">
                <a16:creationId xmlns:a16="http://schemas.microsoft.com/office/drawing/2014/main" id="{A1486E7C-B5BD-E95E-F508-2EB5EBF1BF7F}"/>
              </a:ext>
            </a:extLst>
          </p:cNvPr>
          <p:cNvPicPr>
            <a:picLocks noChangeAspect="1"/>
          </p:cNvPicPr>
          <p:nvPr/>
        </p:nvPicPr>
        <p:blipFill>
          <a:blip r:embed="rId7"/>
          <a:stretch>
            <a:fillRect/>
          </a:stretch>
        </p:blipFill>
        <p:spPr>
          <a:xfrm>
            <a:off x="6860483" y="3274028"/>
            <a:ext cx="250935" cy="252000"/>
          </a:xfrm>
          <a:prstGeom prst="rect">
            <a:avLst/>
          </a:prstGeom>
        </p:spPr>
      </p:pic>
      <p:pic>
        <p:nvPicPr>
          <p:cNvPr id="66" name="Picture 65">
            <a:extLst>
              <a:ext uri="{FF2B5EF4-FFF2-40B4-BE49-F238E27FC236}">
                <a16:creationId xmlns:a16="http://schemas.microsoft.com/office/drawing/2014/main" id="{77889813-05E0-4366-0F14-982191BCEAA7}"/>
              </a:ext>
            </a:extLst>
          </p:cNvPr>
          <p:cNvPicPr>
            <a:picLocks noChangeAspect="1"/>
          </p:cNvPicPr>
          <p:nvPr/>
        </p:nvPicPr>
        <p:blipFill>
          <a:blip r:embed="rId8"/>
          <a:stretch>
            <a:fillRect/>
          </a:stretch>
        </p:blipFill>
        <p:spPr>
          <a:xfrm>
            <a:off x="6860483" y="3743904"/>
            <a:ext cx="250935" cy="252000"/>
          </a:xfrm>
          <a:prstGeom prst="rect">
            <a:avLst/>
          </a:prstGeom>
        </p:spPr>
      </p:pic>
      <p:pic>
        <p:nvPicPr>
          <p:cNvPr id="67" name="Picture 66">
            <a:extLst>
              <a:ext uri="{FF2B5EF4-FFF2-40B4-BE49-F238E27FC236}">
                <a16:creationId xmlns:a16="http://schemas.microsoft.com/office/drawing/2014/main" id="{B4AF5CD9-8569-62EF-B22E-6EE94FDE6D8C}"/>
              </a:ext>
            </a:extLst>
          </p:cNvPr>
          <p:cNvPicPr>
            <a:picLocks noChangeAspect="1"/>
          </p:cNvPicPr>
          <p:nvPr/>
        </p:nvPicPr>
        <p:blipFill>
          <a:blip r:embed="rId9"/>
          <a:stretch>
            <a:fillRect/>
          </a:stretch>
        </p:blipFill>
        <p:spPr>
          <a:xfrm>
            <a:off x="6860483" y="4683656"/>
            <a:ext cx="250935" cy="252000"/>
          </a:xfrm>
          <a:prstGeom prst="rect">
            <a:avLst/>
          </a:prstGeom>
        </p:spPr>
      </p:pic>
      <p:pic>
        <p:nvPicPr>
          <p:cNvPr id="68" name="Picture 67">
            <a:extLst>
              <a:ext uri="{FF2B5EF4-FFF2-40B4-BE49-F238E27FC236}">
                <a16:creationId xmlns:a16="http://schemas.microsoft.com/office/drawing/2014/main" id="{88CD3AFC-9CAC-9C67-8BE1-1257FB35A46F}"/>
              </a:ext>
            </a:extLst>
          </p:cNvPr>
          <p:cNvPicPr>
            <a:picLocks noChangeAspect="1"/>
          </p:cNvPicPr>
          <p:nvPr/>
        </p:nvPicPr>
        <p:blipFill>
          <a:blip r:embed="rId10"/>
          <a:stretch>
            <a:fillRect/>
          </a:stretch>
        </p:blipFill>
        <p:spPr>
          <a:xfrm>
            <a:off x="6859419" y="5153530"/>
            <a:ext cx="253063" cy="252000"/>
          </a:xfrm>
          <a:prstGeom prst="rect">
            <a:avLst/>
          </a:prstGeom>
        </p:spPr>
      </p:pic>
      <p:sp>
        <p:nvSpPr>
          <p:cNvPr id="70" name="Rectangle: Rounded Corners 69">
            <a:extLst>
              <a:ext uri="{FF2B5EF4-FFF2-40B4-BE49-F238E27FC236}">
                <a16:creationId xmlns:a16="http://schemas.microsoft.com/office/drawing/2014/main" id="{F93E3AAC-C049-7DA3-D63E-E89A2A84527E}"/>
              </a:ext>
            </a:extLst>
          </p:cNvPr>
          <p:cNvSpPr/>
          <p:nvPr/>
        </p:nvSpPr>
        <p:spPr>
          <a:xfrm>
            <a:off x="6735901" y="1794746"/>
            <a:ext cx="1850401" cy="416577"/>
          </a:xfrm>
          <a:prstGeom prst="roundRect">
            <a:avLst>
              <a:gd name="adj" fmla="val 50000"/>
            </a:avLst>
          </a:prstGeom>
          <a:noFill/>
          <a:ln>
            <a:solidFill>
              <a:srgbClr val="C9C4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id="{34D2C95B-C068-7E9B-C553-AA228F588699}"/>
              </a:ext>
            </a:extLst>
          </p:cNvPr>
          <p:cNvGrpSpPr/>
          <p:nvPr/>
        </p:nvGrpSpPr>
        <p:grpSpPr>
          <a:xfrm>
            <a:off x="8721676" y="1906148"/>
            <a:ext cx="1397684" cy="215444"/>
            <a:chOff x="6529201" y="1911020"/>
            <a:chExt cx="1150964" cy="215444"/>
          </a:xfrm>
        </p:grpSpPr>
        <p:cxnSp>
          <p:nvCxnSpPr>
            <p:cNvPr id="72" name="Straight Arrow Connector 71">
              <a:extLst>
                <a:ext uri="{FF2B5EF4-FFF2-40B4-BE49-F238E27FC236}">
                  <a16:creationId xmlns:a16="http://schemas.microsoft.com/office/drawing/2014/main" id="{3AE25BEE-0AAE-7366-2128-7B414DCDB817}"/>
                </a:ext>
              </a:extLst>
            </p:cNvPr>
            <p:cNvCxnSpPr>
              <a:cxnSpLocks/>
            </p:cNvCxnSpPr>
            <p:nvPr/>
          </p:nvCxnSpPr>
          <p:spPr>
            <a:xfrm>
              <a:off x="6529201" y="2018742"/>
              <a:ext cx="1150964" cy="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BEEAD7A-F530-FEEF-C502-BB330691F4DD}"/>
                </a:ext>
              </a:extLst>
            </p:cNvPr>
            <p:cNvSpPr txBox="1"/>
            <p:nvPr/>
          </p:nvSpPr>
          <p:spPr>
            <a:xfrm>
              <a:off x="6945488" y="1911020"/>
              <a:ext cx="318393" cy="215444"/>
            </a:xfrm>
            <a:prstGeom prst="rect">
              <a:avLst/>
            </a:prstGeom>
            <a:solidFill>
              <a:srgbClr val="FFFFFF"/>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3C"/>
                </a:buClr>
                <a:buSzTx/>
                <a:buFontTx/>
                <a:buNone/>
                <a:tabLst/>
                <a:defRPr/>
              </a:pPr>
              <a:r>
                <a:rPr kumimoji="0" lang="pt-BR" sz="800" b="1" i="0" u="none" strike="noStrike" kern="1200" cap="none" spc="0" normalizeH="0" baseline="0" dirty="0">
                  <a:ln>
                    <a:noFill/>
                  </a:ln>
                  <a:solidFill>
                    <a:srgbClr val="F22920"/>
                  </a:solidFill>
                  <a:effectLst/>
                  <a:uLnTx/>
                  <a:uFillTx/>
                  <a:latin typeface="Arial"/>
                  <a:ea typeface="+mn-ea"/>
                  <a:cs typeface="+mn-cs"/>
                </a:rPr>
                <a:t>3.0x</a:t>
              </a:r>
            </a:p>
          </p:txBody>
        </p:sp>
      </p:grpSp>
      <p:sp>
        <p:nvSpPr>
          <p:cNvPr id="74" name="Rectangle: Rounded Corners 73">
            <a:extLst>
              <a:ext uri="{FF2B5EF4-FFF2-40B4-BE49-F238E27FC236}">
                <a16:creationId xmlns:a16="http://schemas.microsoft.com/office/drawing/2014/main" id="{2F9E4DC7-D0C3-42A5-E080-C4F00A875436}"/>
              </a:ext>
            </a:extLst>
          </p:cNvPr>
          <p:cNvSpPr/>
          <p:nvPr/>
        </p:nvSpPr>
        <p:spPr>
          <a:xfrm>
            <a:off x="10289017" y="1902133"/>
            <a:ext cx="1510870" cy="245675"/>
          </a:xfrm>
          <a:prstGeom prst="roundRect">
            <a:avLst>
              <a:gd name="adj" fmla="val 50000"/>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1" i="0" u="none" strike="noStrike" kern="1200" cap="none" spc="0" normalizeH="0" baseline="0" dirty="0">
                <a:ln>
                  <a:noFill/>
                </a:ln>
                <a:solidFill>
                  <a:prstClr val="white"/>
                </a:solidFill>
                <a:effectLst/>
                <a:uLnTx/>
                <a:uFillTx/>
                <a:latin typeface="Arial"/>
                <a:ea typeface="+mn-ea"/>
                <a:cs typeface="+mn-cs"/>
              </a:rPr>
              <a:t>Grande potencial*</a:t>
            </a:r>
          </a:p>
        </p:txBody>
      </p:sp>
      <p:grpSp>
        <p:nvGrpSpPr>
          <p:cNvPr id="55" name="Group 54">
            <a:extLst>
              <a:ext uri="{FF2B5EF4-FFF2-40B4-BE49-F238E27FC236}">
                <a16:creationId xmlns:a16="http://schemas.microsoft.com/office/drawing/2014/main" id="{438D9F72-60AC-3ACC-4133-03FCAED13BD0}"/>
              </a:ext>
            </a:extLst>
          </p:cNvPr>
          <p:cNvGrpSpPr/>
          <p:nvPr/>
        </p:nvGrpSpPr>
        <p:grpSpPr>
          <a:xfrm>
            <a:off x="8842310" y="4983927"/>
            <a:ext cx="759847" cy="339206"/>
            <a:chOff x="15995361" y="6291809"/>
            <a:chExt cx="759847" cy="339206"/>
          </a:xfrm>
        </p:grpSpPr>
        <p:sp>
          <p:nvSpPr>
            <p:cNvPr id="75" name="TextBox 74">
              <a:extLst>
                <a:ext uri="{FF2B5EF4-FFF2-40B4-BE49-F238E27FC236}">
                  <a16:creationId xmlns:a16="http://schemas.microsoft.com/office/drawing/2014/main" id="{D938AA7E-C372-1372-11A1-D1F0E6070F76}"/>
                </a:ext>
              </a:extLst>
            </p:cNvPr>
            <p:cNvSpPr txBox="1"/>
            <p:nvPr/>
          </p:nvSpPr>
          <p:spPr>
            <a:xfrm>
              <a:off x="15995361" y="6363215"/>
              <a:ext cx="67839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
                  <a:srgbClr val="00003C"/>
                </a:buClr>
                <a:buSzTx/>
                <a:buFontTx/>
                <a:buNone/>
                <a:tabLst/>
                <a:defRPr/>
              </a:pPr>
              <a:r>
                <a:rPr kumimoji="0" lang="pt-BR" sz="800" b="1" i="0" u="none" strike="noStrike" kern="1200" cap="none" spc="0" normalizeH="0" baseline="0" dirty="0">
                  <a:ln>
                    <a:noFill/>
                  </a:ln>
                  <a:solidFill>
                    <a:srgbClr val="4DB184"/>
                  </a:solidFill>
                  <a:effectLst/>
                  <a:uLnTx/>
                  <a:uFillTx/>
                  <a:latin typeface="Arial"/>
                  <a:ea typeface="+mn-ea"/>
                  <a:cs typeface="+mn-cs"/>
                </a:rPr>
                <a:t>Média: 9,4</a:t>
              </a:r>
            </a:p>
          </p:txBody>
        </p:sp>
        <p:sp>
          <p:nvSpPr>
            <p:cNvPr id="76" name="Freeform 502">
              <a:extLst>
                <a:ext uri="{FF2B5EF4-FFF2-40B4-BE49-F238E27FC236}">
                  <a16:creationId xmlns:a16="http://schemas.microsoft.com/office/drawing/2014/main" id="{B7CBD5DC-ADA8-7C77-52FA-BB769E6002CB}"/>
                </a:ext>
              </a:extLst>
            </p:cNvPr>
            <p:cNvSpPr>
              <a:spLocks noEditPoints="1"/>
            </p:cNvSpPr>
            <p:nvPr/>
          </p:nvSpPr>
          <p:spPr bwMode="auto">
            <a:xfrm>
              <a:off x="16002057" y="6291809"/>
              <a:ext cx="753151" cy="339206"/>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6D0017"/>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grpSp>
      <p:cxnSp>
        <p:nvCxnSpPr>
          <p:cNvPr id="77" name="Straight Connector 76">
            <a:extLst>
              <a:ext uri="{FF2B5EF4-FFF2-40B4-BE49-F238E27FC236}">
                <a16:creationId xmlns:a16="http://schemas.microsoft.com/office/drawing/2014/main" id="{0C710AAF-3C40-CC7B-C86A-F248E2C61A36}"/>
              </a:ext>
            </a:extLst>
          </p:cNvPr>
          <p:cNvCxnSpPr>
            <a:cxnSpLocks/>
          </p:cNvCxnSpPr>
          <p:nvPr/>
        </p:nvCxnSpPr>
        <p:spPr>
          <a:xfrm>
            <a:off x="6433426" y="1448666"/>
            <a:ext cx="0" cy="4135537"/>
          </a:xfrm>
          <a:prstGeom prst="line">
            <a:avLst/>
          </a:prstGeom>
          <a:ln>
            <a:solidFill>
              <a:schemeClr val="bg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4A711062-54E1-C3E6-CB96-4AD98ED2FEAE}"/>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6859419" y="4213780"/>
            <a:ext cx="253063" cy="252000"/>
          </a:xfrm>
          <a:prstGeom prst="rect">
            <a:avLst/>
          </a:prstGeom>
        </p:spPr>
      </p:pic>
      <p:sp>
        <p:nvSpPr>
          <p:cNvPr id="30" name="Text Placeholder 1">
            <a:extLst>
              <a:ext uri="{FF2B5EF4-FFF2-40B4-BE49-F238E27FC236}">
                <a16:creationId xmlns:a16="http://schemas.microsoft.com/office/drawing/2014/main" id="{D87C00AF-DCBC-299C-9CF3-E3F8A6106524}"/>
              </a:ext>
            </a:extLst>
          </p:cNvPr>
          <p:cNvSpPr txBox="1">
            <a:spLocks/>
          </p:cNvSpPr>
          <p:nvPr/>
        </p:nvSpPr>
        <p:spPr>
          <a:xfrm>
            <a:off x="6770189" y="1340149"/>
            <a:ext cx="3590009"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3C"/>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Consumo de Energia Elétrica Per Capita</a:t>
            </a:r>
          </a:p>
        </p:txBody>
      </p:sp>
      <p:sp>
        <p:nvSpPr>
          <p:cNvPr id="31" name="Text Placeholder 2">
            <a:extLst>
              <a:ext uri="{FF2B5EF4-FFF2-40B4-BE49-F238E27FC236}">
                <a16:creationId xmlns:a16="http://schemas.microsoft.com/office/drawing/2014/main" id="{9429DF7D-06E8-533C-2013-4D17EE3A2CF5}"/>
              </a:ext>
            </a:extLst>
          </p:cNvPr>
          <p:cNvSpPr txBox="1">
            <a:spLocks/>
          </p:cNvSpPr>
          <p:nvPr/>
        </p:nvSpPr>
        <p:spPr>
          <a:xfrm>
            <a:off x="6770189" y="1528560"/>
            <a:ext cx="3590009"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3C"/>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MWh / ano - 2022</a:t>
            </a:r>
          </a:p>
        </p:txBody>
      </p:sp>
      <p:sp>
        <p:nvSpPr>
          <p:cNvPr id="106" name="Title 2">
            <a:extLst>
              <a:ext uri="{FF2B5EF4-FFF2-40B4-BE49-F238E27FC236}">
                <a16:creationId xmlns:a16="http://schemas.microsoft.com/office/drawing/2014/main" id="{200AABE0-3D8C-4B7B-A4E0-5DD8CE57CE3C}"/>
              </a:ext>
            </a:extLst>
          </p:cNvPr>
          <p:cNvSpPr>
            <a:spLocks noGrp="1"/>
          </p:cNvSpPr>
          <p:nvPr>
            <p:ph type="title"/>
          </p:nvPr>
        </p:nvSpPr>
        <p:spPr>
          <a:xfrm>
            <a:off x="389994" y="350739"/>
            <a:ext cx="11422960" cy="397032"/>
          </a:xfrm>
          <a:prstGeom prst="rect">
            <a:avLst/>
          </a:prstGeom>
        </p:spPr>
        <p:txBody>
          <a:bodyPr/>
          <a:lstStyle/>
          <a:p>
            <a:r>
              <a:rPr lang="pt-BR" dirty="0"/>
              <a:t>O Brasil é Comprometido com a Transição Energética Global</a:t>
            </a:r>
          </a:p>
        </p:txBody>
      </p:sp>
      <p:sp>
        <p:nvSpPr>
          <p:cNvPr id="107" name="Text Placeholder 3">
            <a:extLst>
              <a:ext uri="{FF2B5EF4-FFF2-40B4-BE49-F238E27FC236}">
                <a16:creationId xmlns:a16="http://schemas.microsoft.com/office/drawing/2014/main" id="{9A3574C2-64E4-40ED-96FD-C5F8066FF067}"/>
              </a:ext>
            </a:extLst>
          </p:cNvPr>
          <p:cNvSpPr>
            <a:spLocks noGrp="1"/>
          </p:cNvSpPr>
          <p:nvPr>
            <p:ph type="body" sz="quarter" idx="4294967295"/>
          </p:nvPr>
        </p:nvSpPr>
        <p:spPr>
          <a:xfrm>
            <a:off x="391774" y="772993"/>
            <a:ext cx="11421136" cy="184666"/>
          </a:xfrm>
        </p:spPr>
        <p:txBody>
          <a:bodyPr vert="horz" wrap="square" lIns="0" tIns="0" rIns="0" bIns="0" rtlCol="0">
            <a:noAutofit/>
          </a:bodyPr>
          <a:lstStyle/>
          <a:p>
            <a:pPr marL="0" indent="0">
              <a:buNone/>
            </a:pPr>
            <a:r>
              <a:rPr lang="pt-BR" sz="1200" dirty="0">
                <a:solidFill>
                  <a:schemeClr val="accent6"/>
                </a:solidFill>
              </a:rPr>
              <a:t>O consumo de energia elétrica per capita no Brasil ainda é muito inferior ao de países desenvolvidos, indicando um potencial de crescimento relevante do consumo e, consequentemente, um potencial de crescimento na capacidade instalada de geração de energia, na opinião do Consultor Especializado*</a:t>
            </a:r>
          </a:p>
        </p:txBody>
      </p:sp>
      <p:graphicFrame>
        <p:nvGraphicFramePr>
          <p:cNvPr id="10" name="Content Placeholder 17">
            <a:extLst>
              <a:ext uri="{FF2B5EF4-FFF2-40B4-BE49-F238E27FC236}">
                <a16:creationId xmlns:a16="http://schemas.microsoft.com/office/drawing/2014/main" id="{F44BB93A-F366-6231-4191-9C9399D3CD00}"/>
              </a:ext>
            </a:extLst>
          </p:cNvPr>
          <p:cNvGraphicFramePr>
            <a:graphicFrameLocks/>
          </p:cNvGraphicFramePr>
          <p:nvPr>
            <p:extLst>
              <p:ext uri="{D42A27DB-BD31-4B8C-83A1-F6EECF244321}">
                <p14:modId xmlns:p14="http://schemas.microsoft.com/office/powerpoint/2010/main" val="528283661"/>
              </p:ext>
            </p:extLst>
          </p:nvPr>
        </p:nvGraphicFramePr>
        <p:xfrm>
          <a:off x="392113" y="4171607"/>
          <a:ext cx="5560818" cy="1430474"/>
        </p:xfrm>
        <a:graphic>
          <a:graphicData uri="http://schemas.openxmlformats.org/drawingml/2006/chart">
            <c:chart xmlns:c="http://schemas.openxmlformats.org/drawingml/2006/chart" xmlns:r="http://schemas.openxmlformats.org/officeDocument/2006/relationships" r:id="rId12"/>
          </a:graphicData>
        </a:graphic>
      </p:graphicFrame>
      <p:sp>
        <p:nvSpPr>
          <p:cNvPr id="4" name="Text Placeholder 9">
            <a:extLst>
              <a:ext uri="{FF2B5EF4-FFF2-40B4-BE49-F238E27FC236}">
                <a16:creationId xmlns:a16="http://schemas.microsoft.com/office/drawing/2014/main" id="{4A5CADC1-136E-EC96-1A60-43652D94B802}"/>
              </a:ext>
            </a:extLst>
          </p:cNvPr>
          <p:cNvSpPr txBox="1">
            <a:spLocks/>
          </p:cNvSpPr>
          <p:nvPr/>
        </p:nvSpPr>
        <p:spPr>
          <a:xfrm>
            <a:off x="336084" y="5836266"/>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ABSOLAR e CCEE</a:t>
            </a:r>
          </a:p>
        </p:txBody>
      </p:sp>
      <p:sp>
        <p:nvSpPr>
          <p:cNvPr id="2" name="Text Placeholder 9">
            <a:extLst>
              <a:ext uri="{FF2B5EF4-FFF2-40B4-BE49-F238E27FC236}">
                <a16:creationId xmlns:a16="http://schemas.microsoft.com/office/drawing/2014/main" id="{5B72F8D8-8293-9320-1E1B-50ACF0980FA6}"/>
              </a:ext>
            </a:extLst>
          </p:cNvPr>
          <p:cNvSpPr txBox="1">
            <a:spLocks/>
          </p:cNvSpPr>
          <p:nvPr/>
        </p:nvSpPr>
        <p:spPr>
          <a:xfrm>
            <a:off x="342780" y="5678589"/>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 A opinião do Consultor Especializado é uma conclusão dos dados expostos neste slide, oriundos de estudos de mercado realizados por instituições especializadas</a:t>
            </a:r>
          </a:p>
        </p:txBody>
      </p:sp>
    </p:spTree>
    <p:extLst>
      <p:ext uri="{BB962C8B-B14F-4D97-AF65-F5344CB8AC3E}">
        <p14:creationId xmlns:p14="http://schemas.microsoft.com/office/powerpoint/2010/main" val="3852486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5">
            <a:extLst>
              <a:ext uri="{FF2B5EF4-FFF2-40B4-BE49-F238E27FC236}">
                <a16:creationId xmlns:a16="http://schemas.microsoft.com/office/drawing/2014/main" id="{08B52A39-4AEF-9744-3B2D-0A910D24FA94}"/>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8" name="Rectangle: Rounded Corners 7">
            <a:extLst>
              <a:ext uri="{FF2B5EF4-FFF2-40B4-BE49-F238E27FC236}">
                <a16:creationId xmlns:a16="http://schemas.microsoft.com/office/drawing/2014/main" id="{4E7040AB-855E-B6C9-E84F-2CC318BA0D05}"/>
              </a:ext>
            </a:extLst>
          </p:cNvPr>
          <p:cNvSpPr>
            <a:spLocks/>
          </p:cNvSpPr>
          <p:nvPr/>
        </p:nvSpPr>
        <p:spPr>
          <a:xfrm rot="16200000" flipV="1">
            <a:off x="217316" y="1039982"/>
            <a:ext cx="4627558" cy="5062193"/>
          </a:xfrm>
          <a:prstGeom prst="round2SameRect">
            <a:avLst>
              <a:gd name="adj1" fmla="val 14277"/>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95115" rtl="0" eaLnBrk="1" fontAlgn="auto" latinLnBrk="0" hangingPunct="1">
              <a:lnSpc>
                <a:spcPct val="100000"/>
              </a:lnSpc>
              <a:spcBef>
                <a:spcPts val="0"/>
              </a:spcBef>
              <a:spcAft>
                <a:spcPts val="0"/>
              </a:spcAft>
              <a:buClrTx/>
              <a:buSzTx/>
              <a:buFontTx/>
              <a:buNone/>
              <a:tabLst/>
              <a:defRPr/>
            </a:pPr>
            <a:r>
              <a:rPr lang="pt-BR"/>
              <a:t>o</a:t>
            </a:r>
            <a:endParaRPr kumimoji="0" lang="pt-BR" sz="1800" b="0" i="0" u="none" strike="noStrike" kern="1200" cap="none" spc="0" normalizeH="0" baseline="0" dirty="0">
              <a:ln>
                <a:noFill/>
              </a:ln>
              <a:solidFill>
                <a:prstClr val="white"/>
              </a:solidFill>
              <a:effectLst/>
              <a:uLnTx/>
              <a:uFillTx/>
              <a:latin typeface="Arial"/>
              <a:ea typeface="+mn-ea"/>
              <a:cs typeface="+mn-cs"/>
            </a:endParaRPr>
          </a:p>
        </p:txBody>
      </p:sp>
      <p:graphicFrame>
        <p:nvGraphicFramePr>
          <p:cNvPr id="79" name="Content Placeholder 78">
            <a:extLst>
              <a:ext uri="{FF2B5EF4-FFF2-40B4-BE49-F238E27FC236}">
                <a16:creationId xmlns:a16="http://schemas.microsoft.com/office/drawing/2014/main" id="{C4365D27-30A8-4442-DF22-0667C9779659}"/>
              </a:ext>
            </a:extLst>
          </p:cNvPr>
          <p:cNvGraphicFramePr>
            <a:graphicFrameLocks noGrp="1"/>
          </p:cNvGraphicFramePr>
          <p:nvPr>
            <p:ph sz="quarter" idx="102"/>
          </p:nvPr>
        </p:nvGraphicFramePr>
        <p:xfrm>
          <a:off x="5448382" y="2279102"/>
          <a:ext cx="3019019" cy="3330054"/>
        </p:xfrm>
        <a:graphic>
          <a:graphicData uri="http://schemas.openxmlformats.org/drawingml/2006/chart">
            <c:chart xmlns:c="http://schemas.openxmlformats.org/drawingml/2006/chart" xmlns:r="http://schemas.openxmlformats.org/officeDocument/2006/relationships" r:id="rId2"/>
          </a:graphicData>
        </a:graphic>
      </p:graphicFrame>
      <p:sp>
        <p:nvSpPr>
          <p:cNvPr id="102" name="object 20">
            <a:extLst>
              <a:ext uri="{FF2B5EF4-FFF2-40B4-BE49-F238E27FC236}">
                <a16:creationId xmlns:a16="http://schemas.microsoft.com/office/drawing/2014/main" id="{D1BAFED0-7887-274E-E492-DDFE3769EC1C}"/>
              </a:ext>
            </a:extLst>
          </p:cNvPr>
          <p:cNvSpPr txBox="1">
            <a:spLocks/>
          </p:cNvSpPr>
          <p:nvPr/>
        </p:nvSpPr>
        <p:spPr>
          <a:xfrm>
            <a:off x="857249" y="1243830"/>
            <a:ext cx="3943687" cy="673200"/>
          </a:xfrm>
          <a:prstGeom prst="rect">
            <a:avLst/>
          </a:prstGeom>
        </p:spPr>
        <p:txBody>
          <a:bodyPr vert="horz" wrap="square" lIns="0" tIns="34656" rIns="0" bIns="0" rtlCol="0" anchor="ctr">
            <a:noAutofit/>
          </a:bodyPr>
          <a:lstStyle/>
          <a:p>
            <a:pPr marL="0" marR="211785" lvl="0" indent="0" algn="l" defTabSz="457200" rtl="0" eaLnBrk="1" fontAlgn="auto" latinLnBrk="0" hangingPunct="1">
              <a:lnSpc>
                <a:spcPct val="100000"/>
              </a:lnSpc>
              <a:spcBef>
                <a:spcPts val="273"/>
              </a:spcBef>
              <a:spcAft>
                <a:spcPts val="0"/>
              </a:spcAft>
              <a:buClrTx/>
              <a:buSzTx/>
              <a:buFontTx/>
              <a:buNone/>
              <a:tabLst/>
              <a:defRPr/>
            </a:pPr>
            <a:r>
              <a:rPr kumimoji="0" lang="pt-BR" sz="1000" b="1" i="0" u="none" strike="noStrike" kern="1200" cap="none" spc="18" normalizeH="0" baseline="0" dirty="0">
                <a:ln>
                  <a:noFill/>
                </a:ln>
                <a:effectLst/>
                <a:uLnTx/>
                <a:uFillTx/>
                <a:latin typeface="Arial"/>
                <a:ea typeface="+mn-ea"/>
                <a:cs typeface="+mn-cs"/>
              </a:rPr>
              <a:t>Mercado concentrado</a:t>
            </a:r>
            <a:r>
              <a:rPr kumimoji="0" lang="pt-BR" sz="1000" b="0" i="0" u="none" strike="noStrike" kern="1200" cap="none" spc="18" normalizeH="0" baseline="0" dirty="0">
                <a:ln>
                  <a:noFill/>
                </a:ln>
                <a:effectLst/>
                <a:uLnTx/>
                <a:uFillTx/>
                <a:latin typeface="Arial"/>
                <a:ea typeface="+mn-ea"/>
                <a:cs typeface="+mn-cs"/>
              </a:rPr>
              <a:t> em companhias privadas e estatais</a:t>
            </a:r>
          </a:p>
        </p:txBody>
      </p:sp>
      <p:sp>
        <p:nvSpPr>
          <p:cNvPr id="30" name="object 20">
            <a:extLst>
              <a:ext uri="{FF2B5EF4-FFF2-40B4-BE49-F238E27FC236}">
                <a16:creationId xmlns:a16="http://schemas.microsoft.com/office/drawing/2014/main" id="{46079D11-EC81-459A-9FDB-06364DBC5C41}"/>
              </a:ext>
            </a:extLst>
          </p:cNvPr>
          <p:cNvSpPr txBox="1">
            <a:spLocks/>
          </p:cNvSpPr>
          <p:nvPr/>
        </p:nvSpPr>
        <p:spPr>
          <a:xfrm>
            <a:off x="857249" y="1852442"/>
            <a:ext cx="3943687" cy="673200"/>
          </a:xfrm>
          <a:prstGeom prst="rect">
            <a:avLst/>
          </a:prstGeom>
        </p:spPr>
        <p:txBody>
          <a:bodyPr vert="horz" wrap="square" lIns="0" tIns="34656" rIns="0" bIns="0" rtlCol="0" anchor="ctr">
            <a:noAutofit/>
          </a:bodyPr>
          <a:lstStyle/>
          <a:p>
            <a:pPr marL="0" marR="211785" lvl="0" indent="0" algn="l" defTabSz="457200" rtl="0" eaLnBrk="1" fontAlgn="auto" latinLnBrk="0" hangingPunct="1">
              <a:lnSpc>
                <a:spcPct val="100000"/>
              </a:lnSpc>
              <a:spcBef>
                <a:spcPts val="273"/>
              </a:spcBef>
              <a:spcAft>
                <a:spcPts val="0"/>
              </a:spcAft>
              <a:buClrTx/>
              <a:buSzTx/>
              <a:buFontTx/>
              <a:buNone/>
              <a:tabLst/>
              <a:defRPr/>
            </a:pPr>
            <a:r>
              <a:rPr kumimoji="0" lang="pt-BR" sz="1000" b="0" i="0" u="none" strike="noStrike" kern="1200" cap="none" spc="18" normalizeH="0" baseline="0" dirty="0">
                <a:ln>
                  <a:noFill/>
                </a:ln>
                <a:effectLst/>
                <a:uLnTx/>
                <a:uFillTx/>
                <a:latin typeface="Arial"/>
              </a:rPr>
              <a:t>Potencial de geração hidroelétrico tem sido quase </a:t>
            </a:r>
            <a:r>
              <a:rPr lang="pt-BR" sz="1000" b="1" spc="18" dirty="0">
                <a:latin typeface="Arial"/>
              </a:rPr>
              <a:t>totalmente explorada </a:t>
            </a:r>
            <a:r>
              <a:rPr kumimoji="0" lang="pt-BR" sz="1000" b="0" i="0" u="none" strike="noStrike" kern="1200" cap="none" spc="18" normalizeH="0" baseline="0" dirty="0">
                <a:ln>
                  <a:noFill/>
                </a:ln>
                <a:effectLst/>
                <a:uLnTx/>
                <a:uFillTx/>
                <a:latin typeface="Arial"/>
              </a:rPr>
              <a:t>no país</a:t>
            </a:r>
          </a:p>
        </p:txBody>
      </p:sp>
      <p:sp>
        <p:nvSpPr>
          <p:cNvPr id="31" name="object 20">
            <a:extLst>
              <a:ext uri="{FF2B5EF4-FFF2-40B4-BE49-F238E27FC236}">
                <a16:creationId xmlns:a16="http://schemas.microsoft.com/office/drawing/2014/main" id="{CD60CAD4-3366-4330-8287-030BAC9E93DB}"/>
              </a:ext>
            </a:extLst>
          </p:cNvPr>
          <p:cNvSpPr txBox="1">
            <a:spLocks/>
          </p:cNvSpPr>
          <p:nvPr/>
        </p:nvSpPr>
        <p:spPr>
          <a:xfrm>
            <a:off x="857249" y="2550056"/>
            <a:ext cx="3943687" cy="673200"/>
          </a:xfrm>
          <a:prstGeom prst="rect">
            <a:avLst/>
          </a:prstGeom>
        </p:spPr>
        <p:txBody>
          <a:bodyPr vert="horz" wrap="square" lIns="0" tIns="34656" rIns="0" bIns="0" rtlCol="0" anchor="ctr">
            <a:noAutofit/>
          </a:bodyPr>
          <a:lstStyle/>
          <a:p>
            <a:pPr marL="0" marR="211785" lvl="0" indent="0" algn="l" defTabSz="457200" rtl="0" eaLnBrk="1" fontAlgn="auto" latinLnBrk="0" hangingPunct="1">
              <a:lnSpc>
                <a:spcPct val="100000"/>
              </a:lnSpc>
              <a:spcBef>
                <a:spcPts val="273"/>
              </a:spcBef>
              <a:spcAft>
                <a:spcPts val="0"/>
              </a:spcAft>
              <a:buClrTx/>
              <a:buSzTx/>
              <a:buFontTx/>
              <a:buNone/>
              <a:tabLst/>
              <a:defRPr/>
            </a:pPr>
            <a:r>
              <a:rPr lang="pt-BR" sz="1000" b="1" spc="18" dirty="0">
                <a:latin typeface="Arial"/>
              </a:rPr>
              <a:t>Aumento das crises hidrológicas </a:t>
            </a:r>
            <a:r>
              <a:rPr kumimoji="0" lang="pt-BR" sz="1000" b="0" i="0" u="none" strike="noStrike" kern="1200" cap="none" spc="18" normalizeH="0" baseline="0" dirty="0">
                <a:ln>
                  <a:noFill/>
                </a:ln>
                <a:effectLst/>
                <a:uLnTx/>
                <a:uFillTx/>
                <a:latin typeface="Arial"/>
              </a:rPr>
              <a:t>e redução dos reservatórios – aumentando a importância de diversificação das fontes para mitigar o </a:t>
            </a:r>
            <a:r>
              <a:rPr lang="pt-BR" sz="1000" b="1" spc="18" dirty="0">
                <a:latin typeface="Arial"/>
              </a:rPr>
              <a:t>risco hidrológico</a:t>
            </a:r>
          </a:p>
        </p:txBody>
      </p:sp>
      <p:sp>
        <p:nvSpPr>
          <p:cNvPr id="32" name="object 20">
            <a:extLst>
              <a:ext uri="{FF2B5EF4-FFF2-40B4-BE49-F238E27FC236}">
                <a16:creationId xmlns:a16="http://schemas.microsoft.com/office/drawing/2014/main" id="{BCBD225C-186E-410B-99F5-73E3349BEEA3}"/>
              </a:ext>
            </a:extLst>
          </p:cNvPr>
          <p:cNvSpPr txBox="1">
            <a:spLocks/>
          </p:cNvSpPr>
          <p:nvPr/>
        </p:nvSpPr>
        <p:spPr>
          <a:xfrm>
            <a:off x="857249" y="3192604"/>
            <a:ext cx="3943687" cy="673200"/>
          </a:xfrm>
          <a:prstGeom prst="rect">
            <a:avLst/>
          </a:prstGeom>
        </p:spPr>
        <p:txBody>
          <a:bodyPr vert="horz" wrap="square" lIns="0" tIns="34656" rIns="0" bIns="0" rtlCol="0" anchor="ctr">
            <a:noAutofit/>
          </a:bodyPr>
          <a:lstStyle/>
          <a:p>
            <a:pPr marL="0" marR="211785" lvl="0" indent="0" algn="l" defTabSz="457200" rtl="0" eaLnBrk="1" fontAlgn="auto" latinLnBrk="0" hangingPunct="1">
              <a:lnSpc>
                <a:spcPct val="100000"/>
              </a:lnSpc>
              <a:spcBef>
                <a:spcPts val="273"/>
              </a:spcBef>
              <a:spcAft>
                <a:spcPts val="0"/>
              </a:spcAft>
              <a:buClrTx/>
              <a:buSzTx/>
              <a:buFontTx/>
              <a:buNone/>
              <a:tabLst/>
              <a:defRPr/>
            </a:pPr>
            <a:r>
              <a:rPr kumimoji="0" lang="pt-BR" sz="1000" b="0" i="0" u="none" strike="noStrike" kern="1200" cap="none" spc="18" normalizeH="0" baseline="0" dirty="0">
                <a:ln>
                  <a:noFill/>
                </a:ln>
                <a:effectLst/>
                <a:uLnTx/>
                <a:uFillTx/>
                <a:latin typeface="Arial"/>
              </a:rPr>
              <a:t>Os projetos eólicos e solares possuem </a:t>
            </a:r>
            <a:r>
              <a:rPr lang="pt-BR" sz="1000" b="1" spc="18" dirty="0">
                <a:latin typeface="Arial"/>
              </a:rPr>
              <a:t>incentivos </a:t>
            </a:r>
            <a:r>
              <a:rPr kumimoji="0" lang="pt-BR" sz="1000" b="0" i="0" u="none" strike="noStrike" kern="1200" cap="none" spc="18" normalizeH="0" baseline="0" dirty="0">
                <a:ln>
                  <a:noFill/>
                </a:ln>
                <a:effectLst/>
                <a:uLnTx/>
                <a:uFillTx/>
                <a:latin typeface="Arial"/>
              </a:rPr>
              <a:t>com desconto nas taxas de transmissão </a:t>
            </a:r>
          </a:p>
        </p:txBody>
      </p:sp>
      <p:sp>
        <p:nvSpPr>
          <p:cNvPr id="33" name="object 20">
            <a:extLst>
              <a:ext uri="{FF2B5EF4-FFF2-40B4-BE49-F238E27FC236}">
                <a16:creationId xmlns:a16="http://schemas.microsoft.com/office/drawing/2014/main" id="{5237B8E2-697D-41FF-9B53-ACBA678BFF1D}"/>
              </a:ext>
            </a:extLst>
          </p:cNvPr>
          <p:cNvSpPr txBox="1">
            <a:spLocks/>
          </p:cNvSpPr>
          <p:nvPr/>
        </p:nvSpPr>
        <p:spPr>
          <a:xfrm>
            <a:off x="857249" y="3850392"/>
            <a:ext cx="4137270" cy="673200"/>
          </a:xfrm>
          <a:prstGeom prst="rect">
            <a:avLst/>
          </a:prstGeom>
        </p:spPr>
        <p:txBody>
          <a:bodyPr vert="horz" wrap="square" lIns="0" tIns="34656" rIns="0" bIns="0" rtlCol="0" anchor="ctr">
            <a:noAutofit/>
          </a:bodyPr>
          <a:lstStyle/>
          <a:p>
            <a:pPr marL="0" marR="211785" lvl="0" indent="0" algn="l" defTabSz="457200" rtl="0" eaLnBrk="1" fontAlgn="auto" latinLnBrk="0" hangingPunct="1">
              <a:lnSpc>
                <a:spcPct val="100000"/>
              </a:lnSpc>
              <a:spcBef>
                <a:spcPts val="273"/>
              </a:spcBef>
              <a:spcAft>
                <a:spcPts val="0"/>
              </a:spcAft>
              <a:buClrTx/>
              <a:buSzTx/>
              <a:buFontTx/>
              <a:buNone/>
              <a:tabLst/>
              <a:defRPr/>
            </a:pPr>
            <a:r>
              <a:rPr kumimoji="0" lang="pt-BR" sz="1000" b="0" i="0" u="none" strike="noStrike" kern="1200" cap="none" spc="18" normalizeH="0" baseline="0" dirty="0">
                <a:ln>
                  <a:noFill/>
                </a:ln>
                <a:effectLst/>
                <a:uLnTx/>
                <a:uFillTx/>
                <a:latin typeface="Arial"/>
              </a:rPr>
              <a:t>Renováveis oferece melhor </a:t>
            </a:r>
            <a:r>
              <a:rPr lang="pt-BR" sz="1000" b="1" spc="18" dirty="0">
                <a:latin typeface="Arial"/>
              </a:rPr>
              <a:t>visibilidade sobre os retornos </a:t>
            </a:r>
            <a:r>
              <a:rPr kumimoji="0" lang="pt-BR" sz="1000" b="0" i="0" u="none" strike="noStrike" kern="1200" cap="none" spc="18" normalizeH="0" baseline="0" dirty="0">
                <a:ln>
                  <a:noFill/>
                </a:ln>
                <a:effectLst/>
                <a:uLnTx/>
                <a:uFillTx/>
                <a:latin typeface="Arial"/>
              </a:rPr>
              <a:t>para os investidores (</a:t>
            </a:r>
            <a:r>
              <a:rPr kumimoji="0" lang="pt-BR" sz="1000" b="0" i="0" u="none" strike="noStrike" kern="1200" cap="none" spc="18" normalizeH="0" baseline="0" dirty="0" err="1">
                <a:ln>
                  <a:noFill/>
                </a:ln>
                <a:effectLst/>
                <a:uLnTx/>
                <a:uFillTx/>
                <a:latin typeface="Arial"/>
              </a:rPr>
              <a:t>eg</a:t>
            </a:r>
            <a:r>
              <a:rPr kumimoji="0" lang="pt-BR" sz="1000" b="0" i="0" u="none" strike="noStrike" kern="1200" cap="none" spc="18" normalizeH="0" baseline="0" dirty="0">
                <a:ln>
                  <a:noFill/>
                </a:ln>
                <a:effectLst/>
                <a:uLnTx/>
                <a:uFillTx/>
                <a:latin typeface="Arial"/>
              </a:rPr>
              <a:t>. têm períodos de construção mais curtos e menores riscos de construção), além de forte</a:t>
            </a:r>
          </a:p>
        </p:txBody>
      </p:sp>
      <p:sp>
        <p:nvSpPr>
          <p:cNvPr id="34" name="object 20">
            <a:extLst>
              <a:ext uri="{FF2B5EF4-FFF2-40B4-BE49-F238E27FC236}">
                <a16:creationId xmlns:a16="http://schemas.microsoft.com/office/drawing/2014/main" id="{744DE12F-4938-4A4D-9C9A-8D5D51D17FDE}"/>
              </a:ext>
            </a:extLst>
          </p:cNvPr>
          <p:cNvSpPr txBox="1">
            <a:spLocks/>
          </p:cNvSpPr>
          <p:nvPr/>
        </p:nvSpPr>
        <p:spPr>
          <a:xfrm>
            <a:off x="857249" y="4531040"/>
            <a:ext cx="4034791" cy="673200"/>
          </a:xfrm>
          <a:prstGeom prst="rect">
            <a:avLst/>
          </a:prstGeom>
        </p:spPr>
        <p:txBody>
          <a:bodyPr vert="horz" wrap="square" lIns="0" tIns="34656" rIns="0" bIns="0" rtlCol="0" anchor="ctr">
            <a:noAutofit/>
          </a:bodyPr>
          <a:lstStyle/>
          <a:p>
            <a:pPr marL="0" marR="211785" lvl="0" indent="0" algn="l" defTabSz="457200" rtl="0" eaLnBrk="1" fontAlgn="auto" latinLnBrk="0" hangingPunct="1">
              <a:lnSpc>
                <a:spcPct val="100000"/>
              </a:lnSpc>
              <a:spcBef>
                <a:spcPts val="273"/>
              </a:spcBef>
              <a:spcAft>
                <a:spcPts val="0"/>
              </a:spcAft>
              <a:buClrTx/>
              <a:buSzTx/>
              <a:buFontTx/>
              <a:buNone/>
              <a:tabLst/>
              <a:defRPr/>
            </a:pPr>
            <a:r>
              <a:rPr kumimoji="0" lang="pt-BR" sz="1000" b="0" i="0" u="none" strike="noStrike" kern="1200" cap="none" spc="18" normalizeH="0" baseline="0" dirty="0">
                <a:ln>
                  <a:noFill/>
                </a:ln>
                <a:effectLst/>
                <a:uLnTx/>
                <a:uFillTx/>
                <a:latin typeface="Arial"/>
              </a:rPr>
              <a:t>A diminuição dos retornos nos leilões de transmissão e energia regulada, b</a:t>
            </a:r>
            <a:r>
              <a:rPr lang="pt-BR" sz="1000" spc="18" dirty="0">
                <a:latin typeface="Arial"/>
              </a:rPr>
              <a:t>em como as oportunidades mais escassas     de M&amp;A em distribuição</a:t>
            </a:r>
          </a:p>
        </p:txBody>
      </p:sp>
      <p:sp>
        <p:nvSpPr>
          <p:cNvPr id="9" name="TextBox 8">
            <a:extLst>
              <a:ext uri="{FF2B5EF4-FFF2-40B4-BE49-F238E27FC236}">
                <a16:creationId xmlns:a16="http://schemas.microsoft.com/office/drawing/2014/main" id="{7392C099-6BEF-41F1-BE92-552F3D8F4043}"/>
              </a:ext>
            </a:extLst>
          </p:cNvPr>
          <p:cNvSpPr txBox="1"/>
          <p:nvPr/>
        </p:nvSpPr>
        <p:spPr>
          <a:xfrm>
            <a:off x="227998" y="1195710"/>
            <a:ext cx="479523"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4400" b="1" i="1" u="none" strike="noStrike" kern="1200" cap="none" spc="0" normalizeH="0" baseline="0" dirty="0">
                <a:ln>
                  <a:solidFill>
                    <a:schemeClr val="accent1"/>
                  </a:solidFill>
                </a:ln>
                <a:noFill/>
                <a:effectLst/>
                <a:uLnTx/>
                <a:uFillTx/>
                <a:latin typeface="Arial"/>
                <a:ea typeface="+mn-ea"/>
                <a:cs typeface="+mn-cs"/>
              </a:rPr>
              <a:t>1</a:t>
            </a:r>
          </a:p>
        </p:txBody>
      </p:sp>
      <p:sp>
        <p:nvSpPr>
          <p:cNvPr id="16" name="TextBox 15">
            <a:extLst>
              <a:ext uri="{FF2B5EF4-FFF2-40B4-BE49-F238E27FC236}">
                <a16:creationId xmlns:a16="http://schemas.microsoft.com/office/drawing/2014/main" id="{5DA8A39F-8A01-0749-33DA-509586C0C53F}"/>
              </a:ext>
            </a:extLst>
          </p:cNvPr>
          <p:cNvSpPr txBox="1"/>
          <p:nvPr/>
        </p:nvSpPr>
        <p:spPr>
          <a:xfrm>
            <a:off x="227998" y="1804322"/>
            <a:ext cx="479523"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4400" b="1" i="1" u="none" strike="noStrike" kern="1200" cap="none" spc="0" normalizeH="0" baseline="0" dirty="0">
                <a:ln>
                  <a:solidFill>
                    <a:schemeClr val="accent1"/>
                  </a:solidFill>
                </a:ln>
                <a:noFill/>
                <a:effectLst/>
                <a:uLnTx/>
                <a:uFillTx/>
                <a:latin typeface="Arial"/>
                <a:ea typeface="+mn-ea"/>
                <a:cs typeface="+mn-cs"/>
              </a:rPr>
              <a:t>2</a:t>
            </a:r>
          </a:p>
        </p:txBody>
      </p:sp>
      <p:sp>
        <p:nvSpPr>
          <p:cNvPr id="17" name="TextBox 16">
            <a:extLst>
              <a:ext uri="{FF2B5EF4-FFF2-40B4-BE49-F238E27FC236}">
                <a16:creationId xmlns:a16="http://schemas.microsoft.com/office/drawing/2014/main" id="{59DE5EBC-B6FA-CA2C-4C13-AB1D2EF6BC16}"/>
              </a:ext>
            </a:extLst>
          </p:cNvPr>
          <p:cNvSpPr txBox="1"/>
          <p:nvPr/>
        </p:nvSpPr>
        <p:spPr>
          <a:xfrm>
            <a:off x="227998" y="2508276"/>
            <a:ext cx="479523"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4400" b="1" i="1" u="none" strike="noStrike" kern="1200" cap="none" spc="0" normalizeH="0" baseline="0" dirty="0">
                <a:ln>
                  <a:solidFill>
                    <a:schemeClr val="accent1"/>
                  </a:solidFill>
                </a:ln>
                <a:noFill/>
                <a:effectLst/>
                <a:uLnTx/>
                <a:uFillTx/>
                <a:latin typeface="Arial"/>
                <a:ea typeface="+mn-ea"/>
                <a:cs typeface="+mn-cs"/>
              </a:rPr>
              <a:t>3</a:t>
            </a:r>
          </a:p>
        </p:txBody>
      </p:sp>
      <p:sp>
        <p:nvSpPr>
          <p:cNvPr id="18" name="TextBox 17">
            <a:extLst>
              <a:ext uri="{FF2B5EF4-FFF2-40B4-BE49-F238E27FC236}">
                <a16:creationId xmlns:a16="http://schemas.microsoft.com/office/drawing/2014/main" id="{A0F52EBF-F602-B160-14F8-AE2ADEF08463}"/>
              </a:ext>
            </a:extLst>
          </p:cNvPr>
          <p:cNvSpPr txBox="1"/>
          <p:nvPr/>
        </p:nvSpPr>
        <p:spPr>
          <a:xfrm>
            <a:off x="227998" y="3146972"/>
            <a:ext cx="479523"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4400" b="1" i="1" u="none" strike="noStrike" kern="1200" cap="none" spc="0" normalizeH="0" baseline="0" dirty="0">
                <a:ln>
                  <a:solidFill>
                    <a:schemeClr val="accent1"/>
                  </a:solidFill>
                </a:ln>
                <a:noFill/>
                <a:effectLst/>
                <a:uLnTx/>
                <a:uFillTx/>
                <a:latin typeface="Arial"/>
                <a:ea typeface="+mn-ea"/>
                <a:cs typeface="+mn-cs"/>
              </a:rPr>
              <a:t>4</a:t>
            </a:r>
          </a:p>
        </p:txBody>
      </p:sp>
      <p:sp>
        <p:nvSpPr>
          <p:cNvPr id="19" name="TextBox 18">
            <a:extLst>
              <a:ext uri="{FF2B5EF4-FFF2-40B4-BE49-F238E27FC236}">
                <a16:creationId xmlns:a16="http://schemas.microsoft.com/office/drawing/2014/main" id="{FA5A070C-0BEB-0CD7-3938-2D020C66DB5F}"/>
              </a:ext>
            </a:extLst>
          </p:cNvPr>
          <p:cNvSpPr txBox="1"/>
          <p:nvPr/>
        </p:nvSpPr>
        <p:spPr>
          <a:xfrm>
            <a:off x="227998" y="3810077"/>
            <a:ext cx="479523"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4400" b="1" i="1" u="none" strike="noStrike" kern="1200" cap="none" spc="0" normalizeH="0" baseline="0" dirty="0">
                <a:ln>
                  <a:solidFill>
                    <a:schemeClr val="accent1"/>
                  </a:solidFill>
                </a:ln>
                <a:noFill/>
                <a:effectLst/>
                <a:uLnTx/>
                <a:uFillTx/>
                <a:latin typeface="Arial"/>
                <a:ea typeface="+mn-ea"/>
                <a:cs typeface="+mn-cs"/>
              </a:rPr>
              <a:t>5</a:t>
            </a:r>
          </a:p>
        </p:txBody>
      </p:sp>
      <p:sp>
        <p:nvSpPr>
          <p:cNvPr id="20" name="TextBox 19">
            <a:extLst>
              <a:ext uri="{FF2B5EF4-FFF2-40B4-BE49-F238E27FC236}">
                <a16:creationId xmlns:a16="http://schemas.microsoft.com/office/drawing/2014/main" id="{68F1D96D-9B16-A477-27A4-D1C172766FE5}"/>
              </a:ext>
            </a:extLst>
          </p:cNvPr>
          <p:cNvSpPr txBox="1"/>
          <p:nvPr/>
        </p:nvSpPr>
        <p:spPr>
          <a:xfrm>
            <a:off x="227998" y="4517115"/>
            <a:ext cx="479523"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4400" b="1" i="1" u="none" strike="noStrike" kern="1200" cap="none" spc="0" normalizeH="0" baseline="0" dirty="0">
                <a:ln>
                  <a:solidFill>
                    <a:schemeClr val="accent1"/>
                  </a:solidFill>
                </a:ln>
                <a:noFill/>
                <a:effectLst/>
                <a:uLnTx/>
                <a:uFillTx/>
                <a:latin typeface="Arial"/>
                <a:ea typeface="+mn-ea"/>
                <a:cs typeface="+mn-cs"/>
              </a:rPr>
              <a:t>6</a:t>
            </a:r>
          </a:p>
        </p:txBody>
      </p:sp>
      <p:sp>
        <p:nvSpPr>
          <p:cNvPr id="21" name="Rectangle: Rounded Corners 20">
            <a:extLst>
              <a:ext uri="{FF2B5EF4-FFF2-40B4-BE49-F238E27FC236}">
                <a16:creationId xmlns:a16="http://schemas.microsoft.com/office/drawing/2014/main" id="{D3F4E694-F963-FA92-03B7-8D69979E0736}"/>
              </a:ext>
            </a:extLst>
          </p:cNvPr>
          <p:cNvSpPr/>
          <p:nvPr/>
        </p:nvSpPr>
        <p:spPr>
          <a:xfrm>
            <a:off x="803871" y="1512441"/>
            <a:ext cx="1438275" cy="18202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Mercado concentrado</a:t>
            </a:r>
          </a:p>
        </p:txBody>
      </p:sp>
      <p:sp>
        <p:nvSpPr>
          <p:cNvPr id="22" name="Rectangle: Rounded Corners 21">
            <a:extLst>
              <a:ext uri="{FF2B5EF4-FFF2-40B4-BE49-F238E27FC236}">
                <a16:creationId xmlns:a16="http://schemas.microsoft.com/office/drawing/2014/main" id="{D3F72A2E-729B-49C9-69D2-44608628787B}"/>
              </a:ext>
            </a:extLst>
          </p:cNvPr>
          <p:cNvSpPr/>
          <p:nvPr/>
        </p:nvSpPr>
        <p:spPr>
          <a:xfrm>
            <a:off x="3800484" y="2029182"/>
            <a:ext cx="789989" cy="182026"/>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totalmente</a:t>
            </a:r>
          </a:p>
        </p:txBody>
      </p:sp>
      <p:sp>
        <p:nvSpPr>
          <p:cNvPr id="23" name="Rectangle: Rounded Corners 22">
            <a:extLst>
              <a:ext uri="{FF2B5EF4-FFF2-40B4-BE49-F238E27FC236}">
                <a16:creationId xmlns:a16="http://schemas.microsoft.com/office/drawing/2014/main" id="{FC885A71-5A22-4849-A88B-27BBF5762EF5}"/>
              </a:ext>
            </a:extLst>
          </p:cNvPr>
          <p:cNvSpPr/>
          <p:nvPr/>
        </p:nvSpPr>
        <p:spPr>
          <a:xfrm>
            <a:off x="1706264" y="2648874"/>
            <a:ext cx="1238856" cy="18202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crises hidrológicas</a:t>
            </a:r>
          </a:p>
        </p:txBody>
      </p:sp>
      <p:sp>
        <p:nvSpPr>
          <p:cNvPr id="24" name="Rectangle: Rounded Corners 23">
            <a:extLst>
              <a:ext uri="{FF2B5EF4-FFF2-40B4-BE49-F238E27FC236}">
                <a16:creationId xmlns:a16="http://schemas.microsoft.com/office/drawing/2014/main" id="{38957119-EE02-297A-8219-2930373629FA}"/>
              </a:ext>
            </a:extLst>
          </p:cNvPr>
          <p:cNvSpPr/>
          <p:nvPr/>
        </p:nvSpPr>
        <p:spPr>
          <a:xfrm>
            <a:off x="1403853" y="2970131"/>
            <a:ext cx="1178730" cy="18202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risco hidrológico</a:t>
            </a:r>
          </a:p>
        </p:txBody>
      </p:sp>
      <p:sp>
        <p:nvSpPr>
          <p:cNvPr id="25" name="Rectangle: Rounded Corners 24">
            <a:extLst>
              <a:ext uri="{FF2B5EF4-FFF2-40B4-BE49-F238E27FC236}">
                <a16:creationId xmlns:a16="http://schemas.microsoft.com/office/drawing/2014/main" id="{A17E6CAC-D136-275F-FF9B-FE3F504A2052}"/>
              </a:ext>
            </a:extLst>
          </p:cNvPr>
          <p:cNvSpPr/>
          <p:nvPr/>
        </p:nvSpPr>
        <p:spPr>
          <a:xfrm>
            <a:off x="3120861" y="3373497"/>
            <a:ext cx="679623" cy="19134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incentivos</a:t>
            </a:r>
          </a:p>
        </p:txBody>
      </p:sp>
      <p:sp>
        <p:nvSpPr>
          <p:cNvPr id="28" name="Rectangle: Rounded Corners 27">
            <a:extLst>
              <a:ext uri="{FF2B5EF4-FFF2-40B4-BE49-F238E27FC236}">
                <a16:creationId xmlns:a16="http://schemas.microsoft.com/office/drawing/2014/main" id="{EEC33DFB-8A10-6721-6E2F-075D2A0D9048}"/>
              </a:ext>
            </a:extLst>
          </p:cNvPr>
          <p:cNvSpPr/>
          <p:nvPr/>
        </p:nvSpPr>
        <p:spPr>
          <a:xfrm>
            <a:off x="2480507" y="3964965"/>
            <a:ext cx="1898356" cy="18202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visibilidade sobre os retorno</a:t>
            </a:r>
          </a:p>
        </p:txBody>
      </p:sp>
      <p:sp>
        <p:nvSpPr>
          <p:cNvPr id="29" name="Rectangle: Rounded Corners 28">
            <a:extLst>
              <a:ext uri="{FF2B5EF4-FFF2-40B4-BE49-F238E27FC236}">
                <a16:creationId xmlns:a16="http://schemas.microsoft.com/office/drawing/2014/main" id="{B5D3A1B0-D78B-D20E-CB2E-96EEA01DE3EA}"/>
              </a:ext>
            </a:extLst>
          </p:cNvPr>
          <p:cNvSpPr/>
          <p:nvPr/>
        </p:nvSpPr>
        <p:spPr>
          <a:xfrm>
            <a:off x="2259920" y="4798456"/>
            <a:ext cx="1879560" cy="18202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oportunidades mais escassas</a:t>
            </a:r>
          </a:p>
        </p:txBody>
      </p:sp>
      <p:sp>
        <p:nvSpPr>
          <p:cNvPr id="74" name="Text Placeholder 1">
            <a:extLst>
              <a:ext uri="{FF2B5EF4-FFF2-40B4-BE49-F238E27FC236}">
                <a16:creationId xmlns:a16="http://schemas.microsoft.com/office/drawing/2014/main" id="{21FB666E-E24E-2681-138B-AE5EB5200767}"/>
              </a:ext>
            </a:extLst>
          </p:cNvPr>
          <p:cNvSpPr txBox="1">
            <a:spLocks/>
          </p:cNvSpPr>
          <p:nvPr/>
        </p:nvSpPr>
        <p:spPr>
          <a:xfrm>
            <a:off x="5717393" y="2126776"/>
            <a:ext cx="2271858" cy="317335"/>
          </a:xfrm>
          <a:prstGeom prst="rect">
            <a:avLst/>
          </a:prstGeom>
          <a:noFill/>
        </p:spPr>
        <p:txBody>
          <a:bodyPr vert="horz" wrap="square" lIns="0" tIns="0" rIns="0" bIns="0" rtlCol="0">
            <a:no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Valores Totais de Transações</a:t>
            </a:r>
          </a:p>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US$ bi (</a:t>
            </a:r>
            <a:r>
              <a:rPr kumimoji="0" lang="pt-BR" sz="800" b="0" i="1" u="none" strike="noStrike" kern="1200" cap="none" spc="0" normalizeH="0" baseline="0" dirty="0">
                <a:ln>
                  <a:noFill/>
                </a:ln>
                <a:solidFill>
                  <a:prstClr val="black"/>
                </a:solidFill>
                <a:effectLst/>
                <a:uLnTx/>
                <a:uFillTx/>
                <a:latin typeface="Arial"/>
                <a:ea typeface="+mn-ea"/>
                <a:cs typeface="+mn-cs"/>
              </a:rPr>
              <a:t>Bloomberg New Energy </a:t>
            </a:r>
            <a:r>
              <a:rPr kumimoji="0" lang="pt-BR" sz="800" b="0" i="1" u="none" strike="noStrike" kern="1200" cap="none" spc="0" normalizeH="0" baseline="0" dirty="0" err="1">
                <a:ln>
                  <a:noFill/>
                </a:ln>
                <a:solidFill>
                  <a:prstClr val="black"/>
                </a:solidFill>
                <a:effectLst/>
                <a:uLnTx/>
                <a:uFillTx/>
                <a:latin typeface="Arial"/>
                <a:ea typeface="+mn-ea"/>
                <a:cs typeface="+mn-cs"/>
              </a:rPr>
              <a:t>Finance</a:t>
            </a:r>
            <a:r>
              <a:rPr kumimoji="0" lang="pt-BR" sz="800" b="0" i="0" u="none" strike="noStrike" kern="1200" cap="none" spc="0" normalizeH="0" baseline="0" dirty="0">
                <a:ln>
                  <a:noFill/>
                </a:ln>
                <a:solidFill>
                  <a:prstClr val="black"/>
                </a:solidFill>
                <a:effectLst/>
                <a:uLnTx/>
                <a:uFillTx/>
                <a:latin typeface="Arial"/>
                <a:ea typeface="+mn-ea"/>
                <a:cs typeface="+mn-cs"/>
              </a:rPr>
              <a:t>)</a:t>
            </a:r>
          </a:p>
        </p:txBody>
      </p:sp>
      <p:sp>
        <p:nvSpPr>
          <p:cNvPr id="80" name="Text Placeholder 1">
            <a:extLst>
              <a:ext uri="{FF2B5EF4-FFF2-40B4-BE49-F238E27FC236}">
                <a16:creationId xmlns:a16="http://schemas.microsoft.com/office/drawing/2014/main" id="{30B88C73-2D76-FEC3-97C8-B7CBC9252DBD}"/>
              </a:ext>
            </a:extLst>
          </p:cNvPr>
          <p:cNvSpPr txBox="1">
            <a:spLocks/>
          </p:cNvSpPr>
          <p:nvPr/>
        </p:nvSpPr>
        <p:spPr>
          <a:xfrm>
            <a:off x="8910543" y="2126776"/>
            <a:ext cx="2623198" cy="317334"/>
          </a:xfrm>
          <a:prstGeom prst="rect">
            <a:avLst/>
          </a:prstGeom>
          <a:noFill/>
        </p:spPr>
        <p:txBody>
          <a:bodyPr vert="horz" wrap="square" lIns="0" tIns="0" rIns="0" bIns="0" rtlCol="0">
            <a:no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Adições de Capacidade Instalada</a:t>
            </a:r>
            <a:endParaRPr kumimoji="0" lang="pt-BR" sz="800" b="0" i="0" u="none" strike="noStrike" kern="1200" cap="none" spc="0" normalizeH="0" baseline="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GW (FY </a:t>
            </a:r>
            <a:r>
              <a:rPr kumimoji="0" lang="pt-BR" sz="800" b="0" i="0" u="none" strike="noStrike" kern="1200" cap="none" spc="0" normalizeH="0" baseline="0" dirty="0" err="1">
                <a:ln>
                  <a:noFill/>
                </a:ln>
                <a:solidFill>
                  <a:prstClr val="black"/>
                </a:solidFill>
                <a:effectLst/>
                <a:uLnTx/>
                <a:uFillTx/>
                <a:latin typeface="Arial"/>
                <a:ea typeface="+mn-ea"/>
                <a:cs typeface="+mn-cs"/>
              </a:rPr>
              <a:t>vs</a:t>
            </a:r>
            <a:r>
              <a:rPr kumimoji="0" lang="pt-BR" sz="800" b="0" i="0" u="none" strike="noStrike" kern="1200" cap="none" spc="0" normalizeH="0" baseline="0" dirty="0">
                <a:ln>
                  <a:noFill/>
                </a:ln>
                <a:solidFill>
                  <a:prstClr val="black"/>
                </a:solidFill>
                <a:effectLst/>
                <a:uLnTx/>
                <a:uFillTx/>
                <a:latin typeface="Arial"/>
                <a:ea typeface="+mn-ea"/>
                <a:cs typeface="+mn-cs"/>
              </a:rPr>
              <a:t> FY-1, ONS)</a:t>
            </a:r>
          </a:p>
        </p:txBody>
      </p:sp>
      <p:graphicFrame>
        <p:nvGraphicFramePr>
          <p:cNvPr id="81" name="Content Placeholder 78">
            <a:extLst>
              <a:ext uri="{FF2B5EF4-FFF2-40B4-BE49-F238E27FC236}">
                <a16:creationId xmlns:a16="http://schemas.microsoft.com/office/drawing/2014/main" id="{35074EB1-E16A-CACA-4346-A64C02E89F1D}"/>
              </a:ext>
            </a:extLst>
          </p:cNvPr>
          <p:cNvGraphicFramePr>
            <a:graphicFrameLocks/>
          </p:cNvGraphicFramePr>
          <p:nvPr>
            <p:extLst>
              <p:ext uri="{D42A27DB-BD31-4B8C-83A1-F6EECF244321}">
                <p14:modId xmlns:p14="http://schemas.microsoft.com/office/powerpoint/2010/main" val="697885412"/>
              </p:ext>
            </p:extLst>
          </p:nvPr>
        </p:nvGraphicFramePr>
        <p:xfrm>
          <a:off x="8809325" y="2571751"/>
          <a:ext cx="3019019" cy="333005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AEAE52B9-E2FD-69F3-CAD4-407A3CE857D5}"/>
              </a:ext>
            </a:extLst>
          </p:cNvPr>
          <p:cNvSpPr txBox="1">
            <a:spLocks/>
          </p:cNvSpPr>
          <p:nvPr/>
        </p:nvSpPr>
        <p:spPr>
          <a:xfrm>
            <a:off x="5215047" y="1427044"/>
            <a:ext cx="6562843" cy="492443"/>
          </a:xfrm>
          <a:prstGeom prst="rect">
            <a:avLst/>
          </a:prstGeom>
          <a:noFill/>
          <a:effectLst/>
        </p:spPr>
        <p:txBody>
          <a:bodyPr vert="horz" wrap="square" lIns="0" tIns="0" rIns="0" bIns="0" rtlCol="0" anchor="ctr">
            <a:spAutoFit/>
          </a:bodyPr>
          <a:lstStyle>
            <a:defPPr>
              <a:defRPr lang="en-US"/>
            </a:defPPr>
            <a:lvl1pPr indent="0" algn="ctr" defTabSz="914400">
              <a:lnSpc>
                <a:spcPct val="100000"/>
              </a:lnSpc>
              <a:spcBef>
                <a:spcPts val="0"/>
              </a:spcBef>
              <a:buClr>
                <a:schemeClr val="accent1"/>
              </a:buClr>
              <a:buFont typeface="Wingdings" panose="05000000000000000000" pitchFamily="2" charset="2"/>
              <a:buNone/>
              <a:defRPr sz="20200" b="1" i="1">
                <a:ln w="28575">
                  <a:solidFill>
                    <a:srgbClr val="07304F"/>
                  </a:solidFill>
                </a:ln>
                <a:noFill/>
                <a:effectLst>
                  <a:outerShdw dist="50800" dir="2400000" algn="tr" rotWithShape="0">
                    <a:schemeClr val="bg1"/>
                  </a:outerShdw>
                </a:effectLst>
                <a:latin typeface="+mj-lt"/>
              </a:defRPr>
            </a:lvl1pPr>
            <a:lvl2pPr marL="0" indent="-108000" defTabSz="914400">
              <a:lnSpc>
                <a:spcPct val="100000"/>
              </a:lnSpc>
              <a:spcBef>
                <a:spcPts val="0"/>
              </a:spcBef>
              <a:spcAft>
                <a:spcPts val="800"/>
              </a:spcAft>
              <a:buClr>
                <a:schemeClr val="tx2"/>
              </a:buClr>
              <a:buFont typeface="Arial" panose="020B0604020202020204" pitchFamily="34" charset="0"/>
              <a:buChar char="-"/>
              <a:defRPr sz="900">
                <a:solidFill>
                  <a:schemeClr val="tx2"/>
                </a:solidFill>
                <a:latin typeface="Bradesco Sans" panose="00000500000000000000" pitchFamily="2" charset="0"/>
              </a:defRPr>
            </a:lvl2pPr>
            <a:lvl3pPr marL="361950" indent="-180975" defTabSz="914400">
              <a:lnSpc>
                <a:spcPct val="100000"/>
              </a:lnSpc>
              <a:spcBef>
                <a:spcPts val="0"/>
              </a:spcBef>
              <a:buClr>
                <a:schemeClr val="bg2"/>
              </a:buClr>
              <a:buFont typeface="Courier New" panose="02070309020205020404" pitchFamily="49" charset="0"/>
              <a:buChar char="o"/>
              <a:defRPr sz="1000">
                <a:solidFill>
                  <a:schemeClr val="tx2"/>
                </a:solidFill>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solidFill>
                  <a:schemeClr val="tx2"/>
                </a:solidFill>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solidFill>
                  <a:schemeClr val="tx2"/>
                </a:solidFill>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pt-BR" sz="3200" dirty="0">
                <a:ln w="9525">
                  <a:solidFill>
                    <a:schemeClr val="accent1"/>
                  </a:solidFill>
                </a:ln>
                <a:effectLst/>
              </a:rPr>
              <a:t>AUMENTO NOS INVESTIMENTOS</a:t>
            </a:r>
          </a:p>
        </p:txBody>
      </p:sp>
      <p:cxnSp>
        <p:nvCxnSpPr>
          <p:cNvPr id="6" name="Straight Connector 5">
            <a:extLst>
              <a:ext uri="{FF2B5EF4-FFF2-40B4-BE49-F238E27FC236}">
                <a16:creationId xmlns:a16="http://schemas.microsoft.com/office/drawing/2014/main" id="{3FB21118-B99F-4E4F-BBA9-443FD7F06175}"/>
              </a:ext>
            </a:extLst>
          </p:cNvPr>
          <p:cNvCxnSpPr/>
          <p:nvPr/>
        </p:nvCxnSpPr>
        <p:spPr>
          <a:xfrm>
            <a:off x="8590919" y="2147538"/>
            <a:ext cx="0" cy="34589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itle 2">
            <a:extLst>
              <a:ext uri="{FF2B5EF4-FFF2-40B4-BE49-F238E27FC236}">
                <a16:creationId xmlns:a16="http://schemas.microsoft.com/office/drawing/2014/main" id="{3DA8F53F-F59D-43D7-9CD0-F20DFFB20950}"/>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lvl="0">
              <a:defRPr/>
            </a:pPr>
            <a:r>
              <a:rPr kumimoji="0" lang="pt-BR" sz="2200" b="1" i="0" u="none" strike="noStrike" kern="1200" cap="none" spc="0" normalizeH="0" baseline="0" dirty="0">
                <a:ln>
                  <a:noFill/>
                </a:ln>
                <a:solidFill>
                  <a:srgbClr val="F22920"/>
                </a:solidFill>
                <a:effectLst/>
                <a:uLnTx/>
                <a:uFillTx/>
                <a:latin typeface="Arial"/>
              </a:rPr>
              <a:t>Investimentos em Energia Renovável Vem Ganhando Relevância na Matriz Brasileira</a:t>
            </a:r>
          </a:p>
        </p:txBody>
      </p:sp>
      <p:sp>
        <p:nvSpPr>
          <p:cNvPr id="27" name="Text Placeholder 3">
            <a:extLst>
              <a:ext uri="{FF2B5EF4-FFF2-40B4-BE49-F238E27FC236}">
                <a16:creationId xmlns:a16="http://schemas.microsoft.com/office/drawing/2014/main" id="{96A0C6F0-D8FA-4C74-910A-E3748FAAB535}"/>
              </a:ext>
            </a:extLst>
          </p:cNvPr>
          <p:cNvSpPr txBox="1">
            <a:spLocks/>
          </p:cNvSpPr>
          <p:nvPr/>
        </p:nvSpPr>
        <p:spPr>
          <a:xfrm>
            <a:off x="391774" y="772992"/>
            <a:ext cx="11421136" cy="376417"/>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200" b="0" i="0" u="none" strike="noStrike" kern="1200" cap="none" spc="0" normalizeH="0" baseline="0" dirty="0">
                <a:ln>
                  <a:noFill/>
                </a:ln>
                <a:solidFill>
                  <a:srgbClr val="377A72"/>
                </a:solidFill>
                <a:effectLst/>
                <a:uLnTx/>
                <a:uFillTx/>
                <a:latin typeface="Arial"/>
                <a:ea typeface="+mn-ea"/>
                <a:cs typeface="+mn-cs"/>
              </a:rPr>
              <a:t>A queda da relevância de Hidro na matriz energética brasileira é evidenciada por uma série de fatores, exaustão da capacidade hídrica brasileira e a tese ESG alinhada com a Transição Energética global, na opinião do </a:t>
            </a:r>
            <a:r>
              <a:rPr lang="pt-BR" dirty="0">
                <a:solidFill>
                  <a:srgbClr val="377A72"/>
                </a:solidFill>
                <a:latin typeface="Arial"/>
              </a:rPr>
              <a:t>Consultor Especializado</a:t>
            </a:r>
            <a:r>
              <a:rPr kumimoji="0" lang="pt-BR" sz="1200" b="0" i="0" u="none" strike="noStrike" kern="1200" cap="none" spc="0" normalizeH="0" baseline="0" dirty="0">
                <a:ln>
                  <a:noFill/>
                </a:ln>
                <a:solidFill>
                  <a:srgbClr val="377A72"/>
                </a:solidFill>
                <a:effectLst/>
                <a:uLnTx/>
                <a:uFillTx/>
                <a:latin typeface="Arial"/>
                <a:ea typeface="+mn-ea"/>
                <a:cs typeface="+mn-cs"/>
              </a:rPr>
              <a:t>*</a:t>
            </a:r>
          </a:p>
        </p:txBody>
      </p:sp>
      <p:cxnSp>
        <p:nvCxnSpPr>
          <p:cNvPr id="11" name="Straight Connector 10">
            <a:extLst>
              <a:ext uri="{FF2B5EF4-FFF2-40B4-BE49-F238E27FC236}">
                <a16:creationId xmlns:a16="http://schemas.microsoft.com/office/drawing/2014/main" id="{9C88972B-6F52-41F3-8285-FBF212C0801B}"/>
              </a:ext>
            </a:extLst>
          </p:cNvPr>
          <p:cNvCxnSpPr>
            <a:cxnSpLocks/>
          </p:cNvCxnSpPr>
          <p:nvPr/>
        </p:nvCxnSpPr>
        <p:spPr>
          <a:xfrm>
            <a:off x="857249" y="1890943"/>
            <a:ext cx="381635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FDD2F0-C6F3-4EB1-87D4-3F19BA8B5384}"/>
              </a:ext>
            </a:extLst>
          </p:cNvPr>
          <p:cNvCxnSpPr>
            <a:cxnSpLocks/>
          </p:cNvCxnSpPr>
          <p:nvPr/>
        </p:nvCxnSpPr>
        <p:spPr>
          <a:xfrm>
            <a:off x="857249" y="2499260"/>
            <a:ext cx="381635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746665A-6498-4135-8674-A71B39E675F7}"/>
              </a:ext>
            </a:extLst>
          </p:cNvPr>
          <p:cNvCxnSpPr>
            <a:cxnSpLocks/>
          </p:cNvCxnSpPr>
          <p:nvPr/>
        </p:nvCxnSpPr>
        <p:spPr>
          <a:xfrm>
            <a:off x="857249" y="3238496"/>
            <a:ext cx="381635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5BE9266-C343-4947-A7B7-9584FA8444F5}"/>
              </a:ext>
            </a:extLst>
          </p:cNvPr>
          <p:cNvCxnSpPr>
            <a:cxnSpLocks/>
          </p:cNvCxnSpPr>
          <p:nvPr/>
        </p:nvCxnSpPr>
        <p:spPr>
          <a:xfrm>
            <a:off x="857249" y="3810286"/>
            <a:ext cx="381635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A10FEC-5DBD-4512-9689-6C30526B13D4}"/>
              </a:ext>
            </a:extLst>
          </p:cNvPr>
          <p:cNvCxnSpPr>
            <a:cxnSpLocks/>
          </p:cNvCxnSpPr>
          <p:nvPr/>
        </p:nvCxnSpPr>
        <p:spPr>
          <a:xfrm>
            <a:off x="857249" y="4576932"/>
            <a:ext cx="381635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34783220-4D9D-482E-BE28-75572ECDA110}"/>
              </a:ext>
            </a:extLst>
          </p:cNvPr>
          <p:cNvSpPr/>
          <p:nvPr/>
        </p:nvSpPr>
        <p:spPr>
          <a:xfrm>
            <a:off x="3199700" y="4276731"/>
            <a:ext cx="974157" cy="18202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forte tese ESG</a:t>
            </a:r>
          </a:p>
        </p:txBody>
      </p:sp>
      <p:sp>
        <p:nvSpPr>
          <p:cNvPr id="4" name="TextBox 3">
            <a:extLst>
              <a:ext uri="{FF2B5EF4-FFF2-40B4-BE49-F238E27FC236}">
                <a16:creationId xmlns:a16="http://schemas.microsoft.com/office/drawing/2014/main" id="{710EE8A4-8ABC-DF62-27F7-BD464C7A8755}"/>
              </a:ext>
            </a:extLst>
          </p:cNvPr>
          <p:cNvSpPr txBox="1"/>
          <p:nvPr/>
        </p:nvSpPr>
        <p:spPr>
          <a:xfrm>
            <a:off x="227998" y="5120438"/>
            <a:ext cx="479523" cy="76944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4400" b="1" i="1" u="none" strike="noStrike" kern="1200" cap="none" spc="0" normalizeH="0" baseline="0" dirty="0">
                <a:ln>
                  <a:solidFill>
                    <a:schemeClr val="accent1"/>
                  </a:solidFill>
                </a:ln>
                <a:noFill/>
                <a:effectLst/>
                <a:uLnTx/>
                <a:uFillTx/>
                <a:latin typeface="Arial"/>
                <a:ea typeface="+mn-ea"/>
                <a:cs typeface="+mn-cs"/>
              </a:rPr>
              <a:t>7</a:t>
            </a:r>
          </a:p>
        </p:txBody>
      </p:sp>
      <p:sp>
        <p:nvSpPr>
          <p:cNvPr id="12" name="object 20">
            <a:extLst>
              <a:ext uri="{FF2B5EF4-FFF2-40B4-BE49-F238E27FC236}">
                <a16:creationId xmlns:a16="http://schemas.microsoft.com/office/drawing/2014/main" id="{A5DCA101-3C21-A2B7-3570-3B4DC98DBE2B}"/>
              </a:ext>
            </a:extLst>
          </p:cNvPr>
          <p:cNvSpPr txBox="1">
            <a:spLocks/>
          </p:cNvSpPr>
          <p:nvPr/>
        </p:nvSpPr>
        <p:spPr>
          <a:xfrm>
            <a:off x="857249" y="5158350"/>
            <a:ext cx="3943687" cy="673200"/>
          </a:xfrm>
          <a:prstGeom prst="rect">
            <a:avLst/>
          </a:prstGeom>
        </p:spPr>
        <p:txBody>
          <a:bodyPr vert="horz" wrap="square" lIns="0" tIns="34656" rIns="0" bIns="0" rtlCol="0" anchor="ctr">
            <a:noAutofit/>
          </a:bodyPr>
          <a:lstStyle/>
          <a:p>
            <a:pPr marL="0" marR="211785" lvl="0" indent="0" algn="l" defTabSz="457200" rtl="0" eaLnBrk="1" fontAlgn="auto" latinLnBrk="0" hangingPunct="1">
              <a:lnSpc>
                <a:spcPct val="100000"/>
              </a:lnSpc>
              <a:spcBef>
                <a:spcPts val="273"/>
              </a:spcBef>
              <a:spcAft>
                <a:spcPts val="0"/>
              </a:spcAft>
              <a:buClrTx/>
              <a:buSzTx/>
              <a:buFontTx/>
              <a:buNone/>
              <a:tabLst/>
              <a:defRPr/>
            </a:pPr>
            <a:r>
              <a:rPr lang="pt-BR" sz="1000" spc="18" dirty="0">
                <a:latin typeface="Arial"/>
              </a:rPr>
              <a:t>Oportunidade para capturar o </a:t>
            </a:r>
            <a:r>
              <a:rPr lang="pt-BR" sz="1000" spc="18" dirty="0" err="1">
                <a:latin typeface="Arial"/>
              </a:rPr>
              <a:t>upside</a:t>
            </a:r>
            <a:r>
              <a:rPr lang="pt-BR" sz="1000" spc="18" dirty="0">
                <a:latin typeface="Arial"/>
              </a:rPr>
              <a:t>   com a potencial venda de créditos de carbono</a:t>
            </a:r>
            <a:endParaRPr kumimoji="0" lang="pt-BR" sz="1000" b="0" i="0" u="none" strike="noStrike" kern="1200" cap="none" spc="18" normalizeH="0" baseline="0" dirty="0">
              <a:ln>
                <a:noFill/>
              </a:ln>
              <a:effectLst/>
              <a:uLnTx/>
              <a:uFillTx/>
              <a:latin typeface="Arial"/>
            </a:endParaRPr>
          </a:p>
        </p:txBody>
      </p:sp>
      <p:cxnSp>
        <p:nvCxnSpPr>
          <p:cNvPr id="13" name="Straight Connector 12">
            <a:extLst>
              <a:ext uri="{FF2B5EF4-FFF2-40B4-BE49-F238E27FC236}">
                <a16:creationId xmlns:a16="http://schemas.microsoft.com/office/drawing/2014/main" id="{F409BC0B-111F-811A-114A-C29FBB15A774}"/>
              </a:ext>
            </a:extLst>
          </p:cNvPr>
          <p:cNvCxnSpPr>
            <a:cxnSpLocks/>
          </p:cNvCxnSpPr>
          <p:nvPr/>
        </p:nvCxnSpPr>
        <p:spPr>
          <a:xfrm>
            <a:off x="857249" y="5214741"/>
            <a:ext cx="381635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CA8B6ED-9B21-2EB6-68FF-DCB8080EDD2A}"/>
              </a:ext>
            </a:extLst>
          </p:cNvPr>
          <p:cNvSpPr/>
          <p:nvPr/>
        </p:nvSpPr>
        <p:spPr>
          <a:xfrm>
            <a:off x="1966186" y="5344520"/>
            <a:ext cx="1129817" cy="182027"/>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capturar o </a:t>
            </a:r>
            <a:r>
              <a:rPr lang="pt-BR" sz="1000" b="1" i="1" spc="18" dirty="0" err="1">
                <a:solidFill>
                  <a:schemeClr val="bg1"/>
                </a:solidFill>
                <a:latin typeface="Arial"/>
              </a:rPr>
              <a:t>upside</a:t>
            </a:r>
            <a:endParaRPr lang="pt-BR" sz="1000" b="1" i="1" spc="18" dirty="0">
              <a:solidFill>
                <a:schemeClr val="bg1"/>
              </a:solidFill>
              <a:latin typeface="Arial"/>
            </a:endParaRPr>
          </a:p>
        </p:txBody>
      </p:sp>
      <p:sp>
        <p:nvSpPr>
          <p:cNvPr id="5" name="Rectangle: Rounded Corners 4">
            <a:extLst>
              <a:ext uri="{FF2B5EF4-FFF2-40B4-BE49-F238E27FC236}">
                <a16:creationId xmlns:a16="http://schemas.microsoft.com/office/drawing/2014/main" id="{2BAC9F2E-A7E7-6E28-F847-369A512A8E9D}"/>
              </a:ext>
            </a:extLst>
          </p:cNvPr>
          <p:cNvSpPr/>
          <p:nvPr/>
        </p:nvSpPr>
        <p:spPr>
          <a:xfrm>
            <a:off x="778870" y="2198598"/>
            <a:ext cx="715397" cy="161304"/>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000" b="1" spc="18" dirty="0">
                <a:solidFill>
                  <a:schemeClr val="bg1"/>
                </a:solidFill>
                <a:latin typeface="Arial"/>
              </a:rPr>
              <a:t>explorado</a:t>
            </a:r>
          </a:p>
        </p:txBody>
      </p:sp>
      <p:sp>
        <p:nvSpPr>
          <p:cNvPr id="36" name="Text Placeholder 9">
            <a:extLst>
              <a:ext uri="{FF2B5EF4-FFF2-40B4-BE49-F238E27FC236}">
                <a16:creationId xmlns:a16="http://schemas.microsoft.com/office/drawing/2014/main" id="{42D66287-143C-5B7E-ED20-BC0CD1AFDAAE}"/>
              </a:ext>
            </a:extLst>
          </p:cNvPr>
          <p:cNvSpPr txBox="1">
            <a:spLocks/>
          </p:cNvSpPr>
          <p:nvPr/>
        </p:nvSpPr>
        <p:spPr>
          <a:xfrm>
            <a:off x="379413" y="6040538"/>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ONS, ANEEL, MME e JP Morgan </a:t>
            </a:r>
            <a:r>
              <a:rPr lang="pt-BR" dirty="0" err="1"/>
              <a:t>Brazilian</a:t>
            </a:r>
            <a:r>
              <a:rPr lang="pt-BR" dirty="0"/>
              <a:t> </a:t>
            </a:r>
            <a:r>
              <a:rPr lang="pt-BR" dirty="0" err="1"/>
              <a:t>Utilities</a:t>
            </a:r>
            <a:r>
              <a:rPr lang="pt-BR" dirty="0"/>
              <a:t> 101</a:t>
            </a:r>
          </a:p>
        </p:txBody>
      </p:sp>
      <p:sp>
        <p:nvSpPr>
          <p:cNvPr id="15" name="Text Placeholder 9">
            <a:extLst>
              <a:ext uri="{FF2B5EF4-FFF2-40B4-BE49-F238E27FC236}">
                <a16:creationId xmlns:a16="http://schemas.microsoft.com/office/drawing/2014/main" id="{9D2C3F2C-7EED-ECAA-1D14-6ACA9671D91F}"/>
              </a:ext>
            </a:extLst>
          </p:cNvPr>
          <p:cNvSpPr txBox="1">
            <a:spLocks/>
          </p:cNvSpPr>
          <p:nvPr/>
        </p:nvSpPr>
        <p:spPr>
          <a:xfrm>
            <a:off x="342780" y="5900907"/>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 Trata-se de opinião do Consultor Especializado, tendo como base estudos de mercado realizados por instituições especializadas, sendo certo que tais informações podem não refletir a exata realidade do mercado de energia, bem como podem haver opiniões divergentes à do Consultor Especializado.</a:t>
            </a:r>
          </a:p>
        </p:txBody>
      </p:sp>
    </p:spTree>
    <p:extLst>
      <p:ext uri="{BB962C8B-B14F-4D97-AF65-F5344CB8AC3E}">
        <p14:creationId xmlns:p14="http://schemas.microsoft.com/office/powerpoint/2010/main" val="383639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6EBE-001E-6BE8-9F68-A22EEAFF17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3FB51DE-54DD-82AA-B964-D33F4FA247C4}"/>
              </a:ext>
            </a:extLst>
          </p:cNvPr>
          <p:cNvSpPr>
            <a:spLocks noGrp="1"/>
          </p:cNvSpPr>
          <p:nvPr>
            <p:ph type="title"/>
          </p:nvPr>
        </p:nvSpPr>
        <p:spPr/>
        <p:txBody>
          <a:bodyPr/>
          <a:lstStyle/>
          <a:p>
            <a:r>
              <a:rPr lang="pt-BR" sz="2400" dirty="0">
                <a:solidFill>
                  <a:schemeClr val="accent1"/>
                </a:solidFill>
                <a:latin typeface="+mj-lt"/>
                <a:sym typeface="Verdana"/>
              </a:rPr>
              <a:t>DISCLAIMER</a:t>
            </a:r>
            <a:endParaRPr lang="pt-BR" dirty="0"/>
          </a:p>
        </p:txBody>
      </p:sp>
      <p:sp>
        <p:nvSpPr>
          <p:cNvPr id="3" name="TextBox 2">
            <a:extLst>
              <a:ext uri="{FF2B5EF4-FFF2-40B4-BE49-F238E27FC236}">
                <a16:creationId xmlns:a16="http://schemas.microsoft.com/office/drawing/2014/main" id="{219732F4-2DA5-7028-723B-47A16D73A544}"/>
              </a:ext>
            </a:extLst>
          </p:cNvPr>
          <p:cNvSpPr txBox="1"/>
          <p:nvPr/>
        </p:nvSpPr>
        <p:spPr>
          <a:xfrm>
            <a:off x="277582" y="919944"/>
            <a:ext cx="11535372" cy="4724370"/>
          </a:xfrm>
          <a:prstGeom prst="rect">
            <a:avLst/>
          </a:prstGeom>
          <a:noFill/>
        </p:spPr>
        <p:txBody>
          <a:bodyPr wrap="square">
            <a:spAutoFit/>
          </a:bodyPr>
          <a:lstStyle/>
          <a:p>
            <a:pPr algn="just">
              <a:spcBef>
                <a:spcPts val="300"/>
              </a:spcBef>
              <a:spcAft>
                <a:spcPts val="300"/>
              </a:spcAft>
            </a:pPr>
            <a:r>
              <a:rPr lang="pt-BR" sz="800" dirty="0">
                <a:solidFill>
                  <a:schemeClr val="tx1">
                    <a:lumMod val="95000"/>
                    <a:lumOff val="5000"/>
                  </a:schemeClr>
                </a:solidFill>
                <a:cs typeface="Calibri" pitchFamily="34" charset="0"/>
              </a:rPr>
              <a:t>Os Investidores devem ter conhecimento sobre o mercado financeiro e de capitais suficiente para conduzir sua própria pesquisa, avaliação e investigação independentes sobre o Fundo, suas atividades e situação econômico-financeira, bem como sobre as Cotas Subclasse A e suas características.</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Este Material Publicitário contém informações prospectivas, as quais constituem apenas estimativas e não são garantia de futura performance. Os Investidores devem estar cientes que tais informações prospectivas estão ou estarão, conforme o caso, sujeitas a diversos riscos, incertezas e fatores relacionados às operações do Fundo que podem fazer com que os seus atuais resultados sejam substancialmente diferentes das informações prospectivas contidas neste Material Publicitário.</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Informações detalhadas sobre o Fundo podem ser encontradas no Regulamento, que se encontra disponível para consulta no site da CVM: http://www.gov.br/cvm/pt-br (neste website, acessar “Central de Sistemas”, clicar em “Fundos de Investimento”; clicar em “Fundos Registrados”; digitar o nome do Fundo no primeiro campo disponível “Copérnico Fundo de Investimento em Participações em Infraestrutura”; clicar no link do nome do Fundo, nesta página clicar no link do “Fundos.NET”, e no campo “Buscar” digitar “Regulamento”).</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A decisão de investimento em Cotas Subclasse A do Fundo é de exclusiva responsabilidade do Investidor e demanda complexa e minuciosa avaliação da estrutura do Fundo, bem como dos riscos inerentes ao investimento. Recomenda-se que os potenciais Investidores avaliem, juntamente com sua consultoria financeira e jurídica, até a extensão que julgarem necessário, os riscos de liquidez e outros associados a esse tipo de ativo. Ainda, é recomendada a leitura cuidadosa do Prospecto Definitivo e do Regulamento do Fundo pelo potencial Investidor ao formar seu julgamento para o investimento nas Cotas Subclasse A.</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A LEITURA DESTE MATERIAL PUBLICITÁRIO NÃO SUBSTITUI A LEITURA CUIDADOSA E INTEGRAL DOS DOCUMENTOS DA OFERTA. OS INVESTIDORES DEVEM LER O PROSPECTO DEFINITIVO, O REGULAMENTO E OS DEMAIS DOCUMENTOS DA OFERTA ATENTAMENTE ANTES DE TOMAR SUA DECISÃO DE INVESTIMENTO.</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AS INFORMAÇÕES APRESENTADAS NESTE MATERIAL PUBLICITÁRIO CONSTITUEM UM RESUMO DOS PRINCIPAIS TERMOS E CONDIÇÕES DA OFERTA, AS QUAIS ESTÃO DETALHADAMENTE DESCRITAS NO PROSPECTO E NO REGULAMENTO DO FUNDO. ESTE MATERIAL PUBLICITÁRIO NÃO SUBSTITUI A LEITURA CUIDADOSA DO PROSPECTO E DO REGULAMENTO DO FUNDO. OS INVESTIDORES DEVEM LER ATENTAMENTE O PROSPECTO E O REGULAMENTO DO FUNDO ANTES DE TOMAR SUA DECISÃO DE INVESTIMENTO.</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NOS TERMOS DA RESOLUÇÃO CVM 160, ESTE MATERIAL PUBLICITÁRIO ESTÁ DISPENSADO DE APROVAÇÃO PRÉVIA PELA CVM. </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ESTE DOCUMENTO TRATA-SE DE UM MATERIAL PUBLICITÁRIO E NÃO SE CONFUNDE COM O PROSPECTO.</a:t>
            </a:r>
          </a:p>
          <a:p>
            <a:pPr algn="just">
              <a:spcBef>
                <a:spcPts val="300"/>
              </a:spcBef>
              <a:spcAft>
                <a:spcPts val="300"/>
              </a:spcAft>
            </a:pPr>
            <a:endParaRPr lang="pt-BR" sz="800" dirty="0">
              <a:solidFill>
                <a:schemeClr val="tx1">
                  <a:lumMod val="95000"/>
                  <a:lumOff val="5000"/>
                </a:schemeClr>
              </a:solidFill>
              <a:cs typeface="Calibri" pitchFamily="34" charset="0"/>
            </a:endParaRPr>
          </a:p>
          <a:p>
            <a:pPr algn="just">
              <a:spcBef>
                <a:spcPts val="300"/>
              </a:spcBef>
              <a:spcAft>
                <a:spcPts val="300"/>
              </a:spcAft>
            </a:pPr>
            <a:r>
              <a:rPr lang="pt-BR" sz="800" dirty="0">
                <a:solidFill>
                  <a:schemeClr val="tx1">
                    <a:lumMod val="95000"/>
                    <a:lumOff val="5000"/>
                  </a:schemeClr>
                </a:solidFill>
                <a:cs typeface="Calibri" pitchFamily="34" charset="0"/>
              </a:rPr>
              <a:t>A OFERTA E O INVESTIMENTO NAS COTAS SUBCLASSE A DO FUNDO EM QUESTÃO TRATA-SE DE UM INVESTIMENTO DE RISCO.</a:t>
            </a:r>
          </a:p>
          <a:p>
            <a:pPr algn="just">
              <a:spcBef>
                <a:spcPts val="300"/>
              </a:spcBef>
              <a:spcAft>
                <a:spcPts val="300"/>
              </a:spcAft>
            </a:pPr>
            <a:endParaRPr lang="pt-BR" sz="800" dirty="0">
              <a:solidFill>
                <a:schemeClr val="tx1">
                  <a:lumMod val="95000"/>
                  <a:lumOff val="5000"/>
                </a:schemeClr>
              </a:solidFill>
              <a:cs typeface="Calibri" pitchFamily="34" charset="0"/>
            </a:endParaRPr>
          </a:p>
        </p:txBody>
      </p:sp>
      <p:sp>
        <p:nvSpPr>
          <p:cNvPr id="4" name="Retângulo 5">
            <a:extLst>
              <a:ext uri="{FF2B5EF4-FFF2-40B4-BE49-F238E27FC236}">
                <a16:creationId xmlns:a16="http://schemas.microsoft.com/office/drawing/2014/main" id="{807B2C94-043A-A0AC-8297-45AA4C8F195C}"/>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870505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5">
            <a:extLst>
              <a:ext uri="{FF2B5EF4-FFF2-40B4-BE49-F238E27FC236}">
                <a16:creationId xmlns:a16="http://schemas.microsoft.com/office/drawing/2014/main" id="{F58A148F-176B-C6AA-B369-ED710F8C8B04}"/>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125" name="Text Placeholder 1">
            <a:extLst>
              <a:ext uri="{FF2B5EF4-FFF2-40B4-BE49-F238E27FC236}">
                <a16:creationId xmlns:a16="http://schemas.microsoft.com/office/drawing/2014/main" id="{2191C697-AD11-351E-726F-A1247F723F41}"/>
              </a:ext>
            </a:extLst>
          </p:cNvPr>
          <p:cNvSpPr txBox="1">
            <a:spLocks/>
          </p:cNvSpPr>
          <p:nvPr/>
        </p:nvSpPr>
        <p:spPr>
          <a:xfrm>
            <a:off x="8822373" y="1522855"/>
            <a:ext cx="2853981"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3C"/>
              </a:buClr>
              <a:buSzTx/>
              <a:buFont typeface="Wingdings" panose="05000000000000000000" pitchFamily="2" charset="2"/>
              <a:buNone/>
              <a:tabLst/>
              <a:defRPr/>
            </a:pPr>
            <a:endParaRPr kumimoji="0" lang="pt-BR" sz="800" b="0" i="0" u="none" strike="noStrike" kern="1200" cap="none" spc="0" normalizeH="0" baseline="0" dirty="0">
              <a:ln>
                <a:noFill/>
              </a:ln>
              <a:solidFill>
                <a:prstClr val="black"/>
              </a:solidFill>
              <a:effectLst/>
              <a:uLnTx/>
              <a:uFillTx/>
              <a:latin typeface="Arial"/>
              <a:ea typeface="+mn-ea"/>
              <a:cs typeface="+mn-cs"/>
            </a:endParaRPr>
          </a:p>
        </p:txBody>
      </p:sp>
      <p:grpSp>
        <p:nvGrpSpPr>
          <p:cNvPr id="127" name="Group 126">
            <a:extLst>
              <a:ext uri="{FF2B5EF4-FFF2-40B4-BE49-F238E27FC236}">
                <a16:creationId xmlns:a16="http://schemas.microsoft.com/office/drawing/2014/main" id="{F8E88C83-AA63-8FAB-CC61-79ECB5CC3758}"/>
              </a:ext>
            </a:extLst>
          </p:cNvPr>
          <p:cNvGrpSpPr/>
          <p:nvPr/>
        </p:nvGrpSpPr>
        <p:grpSpPr>
          <a:xfrm>
            <a:off x="405210" y="3708066"/>
            <a:ext cx="2561280" cy="2200433"/>
            <a:chOff x="6071861" y="4026594"/>
            <a:chExt cx="2562878" cy="2137051"/>
          </a:xfrm>
        </p:grpSpPr>
        <p:pic>
          <p:nvPicPr>
            <p:cNvPr id="128" name="Picture 127">
              <a:extLst>
                <a:ext uri="{FF2B5EF4-FFF2-40B4-BE49-F238E27FC236}">
                  <a16:creationId xmlns:a16="http://schemas.microsoft.com/office/drawing/2014/main" id="{710351E4-7C9A-8C34-7FAF-9A851B8BB776}"/>
                </a:ext>
              </a:extLst>
            </p:cNvPr>
            <p:cNvPicPr>
              <a:picLocks noChangeAspect="1"/>
            </p:cNvPicPr>
            <p:nvPr/>
          </p:nvPicPr>
          <p:blipFill>
            <a:blip r:embed="rId3">
              <a:clrChange>
                <a:clrFrom>
                  <a:srgbClr val="FFFFFF"/>
                </a:clrFrom>
                <a:clrTo>
                  <a:srgbClr val="FFFFFF">
                    <a:alpha val="0"/>
                  </a:srgbClr>
                </a:clrTo>
              </a:clrChange>
              <a:alphaModFix/>
            </a:blip>
            <a:stretch>
              <a:fillRect/>
            </a:stretch>
          </p:blipFill>
          <p:spPr>
            <a:xfrm>
              <a:off x="6071861" y="4031340"/>
              <a:ext cx="2562878" cy="2132305"/>
            </a:xfrm>
            <a:prstGeom prst="rect">
              <a:avLst/>
            </a:prstGeom>
          </p:spPr>
        </p:pic>
        <p:grpSp>
          <p:nvGrpSpPr>
            <p:cNvPr id="129" name="Group 3">
              <a:extLst>
                <a:ext uri="{FF2B5EF4-FFF2-40B4-BE49-F238E27FC236}">
                  <a16:creationId xmlns:a16="http://schemas.microsoft.com/office/drawing/2014/main" id="{5A01A0EF-ADB2-3458-FB02-2B397708D0CB}"/>
                </a:ext>
              </a:extLst>
            </p:cNvPr>
            <p:cNvGrpSpPr>
              <a:grpSpLocks/>
            </p:cNvGrpSpPr>
            <p:nvPr/>
          </p:nvGrpSpPr>
          <p:grpSpPr bwMode="auto">
            <a:xfrm>
              <a:off x="6249430" y="4026594"/>
              <a:ext cx="2229626" cy="2114696"/>
              <a:chOff x="1389" y="859"/>
              <a:chExt cx="2836" cy="2870"/>
            </a:xfrm>
            <a:noFill/>
          </p:grpSpPr>
          <p:grpSp>
            <p:nvGrpSpPr>
              <p:cNvPr id="131" name="Group 4">
                <a:extLst>
                  <a:ext uri="{FF2B5EF4-FFF2-40B4-BE49-F238E27FC236}">
                    <a16:creationId xmlns:a16="http://schemas.microsoft.com/office/drawing/2014/main" id="{E4A40A81-BFE3-83DC-54AA-A6507D6C5AD4}"/>
                  </a:ext>
                </a:extLst>
              </p:cNvPr>
              <p:cNvGrpSpPr>
                <a:grpSpLocks/>
              </p:cNvGrpSpPr>
              <p:nvPr/>
            </p:nvGrpSpPr>
            <p:grpSpPr bwMode="auto">
              <a:xfrm>
                <a:off x="1389" y="859"/>
                <a:ext cx="2836" cy="2870"/>
                <a:chOff x="26" y="1254"/>
                <a:chExt cx="1853" cy="1875"/>
              </a:xfrm>
              <a:grpFill/>
            </p:grpSpPr>
            <p:sp>
              <p:nvSpPr>
                <p:cNvPr id="138" name="Freeform 5">
                  <a:extLst>
                    <a:ext uri="{FF2B5EF4-FFF2-40B4-BE49-F238E27FC236}">
                      <a16:creationId xmlns:a16="http://schemas.microsoft.com/office/drawing/2014/main" id="{48AFF064-ADAC-55E8-EC66-34BC7ABD80EC}"/>
                    </a:ext>
                  </a:extLst>
                </p:cNvPr>
                <p:cNvSpPr>
                  <a:spLocks/>
                </p:cNvSpPr>
                <p:nvPr/>
              </p:nvSpPr>
              <p:spPr bwMode="gray">
                <a:xfrm>
                  <a:off x="1006" y="2461"/>
                  <a:ext cx="396" cy="266"/>
                </a:xfrm>
                <a:custGeom>
                  <a:avLst/>
                  <a:gdLst>
                    <a:gd name="T0" fmla="*/ 1932 w 3642"/>
                    <a:gd name="T1" fmla="*/ 2411 h 2446"/>
                    <a:gd name="T2" fmla="*/ 1864 w 3642"/>
                    <a:gd name="T3" fmla="*/ 2325 h 2446"/>
                    <a:gd name="T4" fmla="*/ 1762 w 3642"/>
                    <a:gd name="T5" fmla="*/ 2202 h 2446"/>
                    <a:gd name="T6" fmla="*/ 1478 w 3642"/>
                    <a:gd name="T7" fmla="*/ 2116 h 2446"/>
                    <a:gd name="T8" fmla="*/ 1391 w 3642"/>
                    <a:gd name="T9" fmla="*/ 1852 h 2446"/>
                    <a:gd name="T10" fmla="*/ 1194 w 3642"/>
                    <a:gd name="T11" fmla="*/ 1407 h 2446"/>
                    <a:gd name="T12" fmla="*/ 694 w 3642"/>
                    <a:gd name="T13" fmla="*/ 1265 h 2446"/>
                    <a:gd name="T14" fmla="*/ 303 w 3642"/>
                    <a:gd name="T15" fmla="*/ 1257 h 2446"/>
                    <a:gd name="T16" fmla="*/ 0 w 3642"/>
                    <a:gd name="T17" fmla="*/ 1192 h 2446"/>
                    <a:gd name="T18" fmla="*/ 351 w 3642"/>
                    <a:gd name="T19" fmla="*/ 832 h 2446"/>
                    <a:gd name="T20" fmla="*/ 446 w 3642"/>
                    <a:gd name="T21" fmla="*/ 662 h 2446"/>
                    <a:gd name="T22" fmla="*/ 654 w 3642"/>
                    <a:gd name="T23" fmla="*/ 264 h 2446"/>
                    <a:gd name="T24" fmla="*/ 826 w 3642"/>
                    <a:gd name="T25" fmla="*/ 100 h 2446"/>
                    <a:gd name="T26" fmla="*/ 1221 w 3642"/>
                    <a:gd name="T27" fmla="*/ 67 h 2446"/>
                    <a:gd name="T28" fmla="*/ 1534 w 3642"/>
                    <a:gd name="T29" fmla="*/ 123 h 2446"/>
                    <a:gd name="T30" fmla="*/ 1695 w 3642"/>
                    <a:gd name="T31" fmla="*/ 225 h 2446"/>
                    <a:gd name="T32" fmla="*/ 2046 w 3642"/>
                    <a:gd name="T33" fmla="*/ 189 h 2446"/>
                    <a:gd name="T34" fmla="*/ 2350 w 3642"/>
                    <a:gd name="T35" fmla="*/ 162 h 2446"/>
                    <a:gd name="T36" fmla="*/ 2377 w 3642"/>
                    <a:gd name="T37" fmla="*/ 303 h 2446"/>
                    <a:gd name="T38" fmla="*/ 2396 w 3642"/>
                    <a:gd name="T39" fmla="*/ 500 h 2446"/>
                    <a:gd name="T40" fmla="*/ 2538 w 3642"/>
                    <a:gd name="T41" fmla="*/ 764 h 2446"/>
                    <a:gd name="T42" fmla="*/ 2668 w 3642"/>
                    <a:gd name="T43" fmla="*/ 851 h 2446"/>
                    <a:gd name="T44" fmla="*/ 2632 w 3642"/>
                    <a:gd name="T45" fmla="*/ 1182 h 2446"/>
                    <a:gd name="T46" fmla="*/ 2727 w 3642"/>
                    <a:gd name="T47" fmla="*/ 1359 h 2446"/>
                    <a:gd name="T48" fmla="*/ 2964 w 3642"/>
                    <a:gd name="T49" fmla="*/ 1398 h 2446"/>
                    <a:gd name="T50" fmla="*/ 3256 w 3642"/>
                    <a:gd name="T51" fmla="*/ 1284 h 2446"/>
                    <a:gd name="T52" fmla="*/ 3472 w 3642"/>
                    <a:gd name="T53" fmla="*/ 1323 h 2446"/>
                    <a:gd name="T54" fmla="*/ 3642 w 3642"/>
                    <a:gd name="T55" fmla="*/ 1344 h 2446"/>
                    <a:gd name="T56" fmla="*/ 3370 w 3642"/>
                    <a:gd name="T57" fmla="*/ 1485 h 2446"/>
                    <a:gd name="T58" fmla="*/ 3350 w 3642"/>
                    <a:gd name="T59" fmla="*/ 1663 h 2446"/>
                    <a:gd name="T60" fmla="*/ 3038 w 3642"/>
                    <a:gd name="T61" fmla="*/ 1871 h 2446"/>
                    <a:gd name="T62" fmla="*/ 2538 w 3642"/>
                    <a:gd name="T63" fmla="*/ 2005 h 2446"/>
                    <a:gd name="T64" fmla="*/ 1971 w 3642"/>
                    <a:gd name="T65" fmla="*/ 2446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42" h="2446">
                      <a:moveTo>
                        <a:pt x="1971" y="2446"/>
                      </a:moveTo>
                      <a:lnTo>
                        <a:pt x="1932" y="2411"/>
                      </a:lnTo>
                      <a:lnTo>
                        <a:pt x="1932" y="2391"/>
                      </a:lnTo>
                      <a:lnTo>
                        <a:pt x="1864" y="2325"/>
                      </a:lnTo>
                      <a:lnTo>
                        <a:pt x="1782" y="2371"/>
                      </a:lnTo>
                      <a:lnTo>
                        <a:pt x="1762" y="2202"/>
                      </a:lnTo>
                      <a:lnTo>
                        <a:pt x="1514" y="2182"/>
                      </a:lnTo>
                      <a:lnTo>
                        <a:pt x="1478" y="2116"/>
                      </a:lnTo>
                      <a:lnTo>
                        <a:pt x="1514" y="2053"/>
                      </a:lnTo>
                      <a:lnTo>
                        <a:pt x="1391" y="1852"/>
                      </a:lnTo>
                      <a:lnTo>
                        <a:pt x="1364" y="1595"/>
                      </a:lnTo>
                      <a:lnTo>
                        <a:pt x="1194" y="1407"/>
                      </a:lnTo>
                      <a:lnTo>
                        <a:pt x="978" y="1407"/>
                      </a:lnTo>
                      <a:lnTo>
                        <a:pt x="694" y="1265"/>
                      </a:lnTo>
                      <a:lnTo>
                        <a:pt x="458" y="1257"/>
                      </a:lnTo>
                      <a:lnTo>
                        <a:pt x="303" y="1257"/>
                      </a:lnTo>
                      <a:lnTo>
                        <a:pt x="87" y="1249"/>
                      </a:lnTo>
                      <a:lnTo>
                        <a:pt x="0" y="1192"/>
                      </a:lnTo>
                      <a:lnTo>
                        <a:pt x="174" y="1068"/>
                      </a:lnTo>
                      <a:lnTo>
                        <a:pt x="351" y="832"/>
                      </a:lnTo>
                      <a:lnTo>
                        <a:pt x="351" y="764"/>
                      </a:lnTo>
                      <a:lnTo>
                        <a:pt x="446" y="662"/>
                      </a:lnTo>
                      <a:lnTo>
                        <a:pt x="512" y="481"/>
                      </a:lnTo>
                      <a:lnTo>
                        <a:pt x="654" y="264"/>
                      </a:lnTo>
                      <a:lnTo>
                        <a:pt x="824" y="142"/>
                      </a:lnTo>
                      <a:lnTo>
                        <a:pt x="826" y="100"/>
                      </a:lnTo>
                      <a:lnTo>
                        <a:pt x="1012" y="0"/>
                      </a:lnTo>
                      <a:lnTo>
                        <a:pt x="1221" y="67"/>
                      </a:lnTo>
                      <a:lnTo>
                        <a:pt x="1498" y="55"/>
                      </a:lnTo>
                      <a:lnTo>
                        <a:pt x="1534" y="123"/>
                      </a:lnTo>
                      <a:lnTo>
                        <a:pt x="1534" y="189"/>
                      </a:lnTo>
                      <a:lnTo>
                        <a:pt x="1695" y="225"/>
                      </a:lnTo>
                      <a:lnTo>
                        <a:pt x="1789" y="170"/>
                      </a:lnTo>
                      <a:lnTo>
                        <a:pt x="2046" y="189"/>
                      </a:lnTo>
                      <a:lnTo>
                        <a:pt x="2175" y="102"/>
                      </a:lnTo>
                      <a:lnTo>
                        <a:pt x="2350" y="162"/>
                      </a:lnTo>
                      <a:lnTo>
                        <a:pt x="2404" y="237"/>
                      </a:lnTo>
                      <a:lnTo>
                        <a:pt x="2377" y="303"/>
                      </a:lnTo>
                      <a:lnTo>
                        <a:pt x="2443" y="426"/>
                      </a:lnTo>
                      <a:lnTo>
                        <a:pt x="2396" y="500"/>
                      </a:lnTo>
                      <a:lnTo>
                        <a:pt x="2471" y="718"/>
                      </a:lnTo>
                      <a:lnTo>
                        <a:pt x="2538" y="764"/>
                      </a:lnTo>
                      <a:lnTo>
                        <a:pt x="2649" y="776"/>
                      </a:lnTo>
                      <a:lnTo>
                        <a:pt x="2668" y="851"/>
                      </a:lnTo>
                      <a:lnTo>
                        <a:pt x="2593" y="1107"/>
                      </a:lnTo>
                      <a:lnTo>
                        <a:pt x="2632" y="1182"/>
                      </a:lnTo>
                      <a:lnTo>
                        <a:pt x="2743" y="1296"/>
                      </a:lnTo>
                      <a:lnTo>
                        <a:pt x="2727" y="1359"/>
                      </a:lnTo>
                      <a:lnTo>
                        <a:pt x="2783" y="1418"/>
                      </a:lnTo>
                      <a:lnTo>
                        <a:pt x="2964" y="1398"/>
                      </a:lnTo>
                      <a:lnTo>
                        <a:pt x="3019" y="1312"/>
                      </a:lnTo>
                      <a:lnTo>
                        <a:pt x="3256" y="1284"/>
                      </a:lnTo>
                      <a:lnTo>
                        <a:pt x="3397" y="1237"/>
                      </a:lnTo>
                      <a:lnTo>
                        <a:pt x="3472" y="1323"/>
                      </a:lnTo>
                      <a:lnTo>
                        <a:pt x="3626" y="1323"/>
                      </a:lnTo>
                      <a:lnTo>
                        <a:pt x="3642" y="1344"/>
                      </a:lnTo>
                      <a:lnTo>
                        <a:pt x="3547" y="1439"/>
                      </a:lnTo>
                      <a:lnTo>
                        <a:pt x="3370" y="1485"/>
                      </a:lnTo>
                      <a:lnTo>
                        <a:pt x="3342" y="1580"/>
                      </a:lnTo>
                      <a:lnTo>
                        <a:pt x="3350" y="1663"/>
                      </a:lnTo>
                      <a:lnTo>
                        <a:pt x="3074" y="1816"/>
                      </a:lnTo>
                      <a:lnTo>
                        <a:pt x="3038" y="1871"/>
                      </a:lnTo>
                      <a:lnTo>
                        <a:pt x="2877" y="1852"/>
                      </a:lnTo>
                      <a:lnTo>
                        <a:pt x="2538" y="2005"/>
                      </a:lnTo>
                      <a:lnTo>
                        <a:pt x="2046" y="2383"/>
                      </a:lnTo>
                      <a:lnTo>
                        <a:pt x="1971" y="2446"/>
                      </a:lnTo>
                      <a:lnTo>
                        <a:pt x="1971" y="2446"/>
                      </a:lnTo>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39" name="Freeform 6">
                  <a:extLst>
                    <a:ext uri="{FF2B5EF4-FFF2-40B4-BE49-F238E27FC236}">
                      <a16:creationId xmlns:a16="http://schemas.microsoft.com/office/drawing/2014/main" id="{3AF7BC2F-0CEE-7746-E846-FE212B74F962}"/>
                    </a:ext>
                  </a:extLst>
                </p:cNvPr>
                <p:cNvSpPr>
                  <a:spLocks/>
                </p:cNvSpPr>
                <p:nvPr/>
              </p:nvSpPr>
              <p:spPr bwMode="gray">
                <a:xfrm>
                  <a:off x="1117" y="1493"/>
                  <a:ext cx="122" cy="82"/>
                </a:xfrm>
                <a:custGeom>
                  <a:avLst/>
                  <a:gdLst>
                    <a:gd name="T0" fmla="*/ 39 w 170"/>
                    <a:gd name="T1" fmla="*/ 108 h 115"/>
                    <a:gd name="T2" fmla="*/ 16 w 170"/>
                    <a:gd name="T3" fmla="*/ 115 h 115"/>
                    <a:gd name="T4" fmla="*/ 5 w 170"/>
                    <a:gd name="T5" fmla="*/ 103 h 115"/>
                    <a:gd name="T6" fmla="*/ 7 w 170"/>
                    <a:gd name="T7" fmla="*/ 96 h 115"/>
                    <a:gd name="T8" fmla="*/ 0 w 170"/>
                    <a:gd name="T9" fmla="*/ 80 h 115"/>
                    <a:gd name="T10" fmla="*/ 12 w 170"/>
                    <a:gd name="T11" fmla="*/ 69 h 115"/>
                    <a:gd name="T12" fmla="*/ 3 w 170"/>
                    <a:gd name="T13" fmla="*/ 64 h 115"/>
                    <a:gd name="T14" fmla="*/ 5 w 170"/>
                    <a:gd name="T15" fmla="*/ 35 h 115"/>
                    <a:gd name="T16" fmla="*/ 14 w 170"/>
                    <a:gd name="T17" fmla="*/ 28 h 115"/>
                    <a:gd name="T18" fmla="*/ 14 w 170"/>
                    <a:gd name="T19" fmla="*/ 12 h 115"/>
                    <a:gd name="T20" fmla="*/ 30 w 170"/>
                    <a:gd name="T21" fmla="*/ 0 h 115"/>
                    <a:gd name="T22" fmla="*/ 90 w 170"/>
                    <a:gd name="T23" fmla="*/ 12 h 115"/>
                    <a:gd name="T24" fmla="*/ 117 w 170"/>
                    <a:gd name="T25" fmla="*/ 7 h 115"/>
                    <a:gd name="T26" fmla="*/ 170 w 170"/>
                    <a:gd name="T27" fmla="*/ 16 h 115"/>
                    <a:gd name="T28" fmla="*/ 149 w 170"/>
                    <a:gd name="T29" fmla="*/ 67 h 115"/>
                    <a:gd name="T30" fmla="*/ 133 w 170"/>
                    <a:gd name="T31" fmla="*/ 80 h 115"/>
                    <a:gd name="T32" fmla="*/ 135 w 170"/>
                    <a:gd name="T33" fmla="*/ 87 h 115"/>
                    <a:gd name="T34" fmla="*/ 128 w 170"/>
                    <a:gd name="T35" fmla="*/ 94 h 115"/>
                    <a:gd name="T36" fmla="*/ 108 w 170"/>
                    <a:gd name="T37" fmla="*/ 96 h 115"/>
                    <a:gd name="T38" fmla="*/ 99 w 170"/>
                    <a:gd name="T39" fmla="*/ 101 h 115"/>
                    <a:gd name="T40" fmla="*/ 92 w 170"/>
                    <a:gd name="T41" fmla="*/ 99 h 115"/>
                    <a:gd name="T42" fmla="*/ 71 w 170"/>
                    <a:gd name="T43" fmla="*/ 112 h 115"/>
                    <a:gd name="T44" fmla="*/ 48 w 170"/>
                    <a:gd name="T45" fmla="*/ 115 h 115"/>
                    <a:gd name="T46" fmla="*/ 39 w 170"/>
                    <a:gd name="T47"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 h="115">
                      <a:moveTo>
                        <a:pt x="39" y="108"/>
                      </a:moveTo>
                      <a:lnTo>
                        <a:pt x="16" y="115"/>
                      </a:lnTo>
                      <a:lnTo>
                        <a:pt x="5" y="103"/>
                      </a:lnTo>
                      <a:lnTo>
                        <a:pt x="7" y="96"/>
                      </a:lnTo>
                      <a:lnTo>
                        <a:pt x="0" y="80"/>
                      </a:lnTo>
                      <a:lnTo>
                        <a:pt x="12" y="69"/>
                      </a:lnTo>
                      <a:lnTo>
                        <a:pt x="3" y="64"/>
                      </a:lnTo>
                      <a:lnTo>
                        <a:pt x="5" y="35"/>
                      </a:lnTo>
                      <a:lnTo>
                        <a:pt x="14" y="28"/>
                      </a:lnTo>
                      <a:lnTo>
                        <a:pt x="14" y="12"/>
                      </a:lnTo>
                      <a:lnTo>
                        <a:pt x="30" y="0"/>
                      </a:lnTo>
                      <a:lnTo>
                        <a:pt x="90" y="12"/>
                      </a:lnTo>
                      <a:lnTo>
                        <a:pt x="117" y="7"/>
                      </a:lnTo>
                      <a:lnTo>
                        <a:pt x="170" y="16"/>
                      </a:lnTo>
                      <a:lnTo>
                        <a:pt x="149" y="67"/>
                      </a:lnTo>
                      <a:lnTo>
                        <a:pt x="133" y="80"/>
                      </a:lnTo>
                      <a:lnTo>
                        <a:pt x="135" y="87"/>
                      </a:lnTo>
                      <a:lnTo>
                        <a:pt x="128" y="94"/>
                      </a:lnTo>
                      <a:lnTo>
                        <a:pt x="108" y="96"/>
                      </a:lnTo>
                      <a:lnTo>
                        <a:pt x="99" y="101"/>
                      </a:lnTo>
                      <a:lnTo>
                        <a:pt x="92" y="99"/>
                      </a:lnTo>
                      <a:lnTo>
                        <a:pt x="71" y="112"/>
                      </a:lnTo>
                      <a:lnTo>
                        <a:pt x="48" y="115"/>
                      </a:lnTo>
                      <a:lnTo>
                        <a:pt x="39" y="108"/>
                      </a:lnTo>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40" name="Freeform 7">
                  <a:extLst>
                    <a:ext uri="{FF2B5EF4-FFF2-40B4-BE49-F238E27FC236}">
                      <a16:creationId xmlns:a16="http://schemas.microsoft.com/office/drawing/2014/main" id="{C3CC3CD1-1309-6062-60F4-324C6D517C52}"/>
                    </a:ext>
                  </a:extLst>
                </p:cNvPr>
                <p:cNvSpPr>
                  <a:spLocks/>
                </p:cNvSpPr>
                <p:nvPr/>
              </p:nvSpPr>
              <p:spPr bwMode="gray">
                <a:xfrm>
                  <a:off x="1509" y="2386"/>
                  <a:ext cx="109" cy="161"/>
                </a:xfrm>
                <a:custGeom>
                  <a:avLst/>
                  <a:gdLst>
                    <a:gd name="T0" fmla="*/ 757 w 994"/>
                    <a:gd name="T1" fmla="*/ 0 h 1485"/>
                    <a:gd name="T2" fmla="*/ 615 w 994"/>
                    <a:gd name="T3" fmla="*/ 0 h 1485"/>
                    <a:gd name="T4" fmla="*/ 445 w 994"/>
                    <a:gd name="T5" fmla="*/ 75 h 1485"/>
                    <a:gd name="T6" fmla="*/ 399 w 994"/>
                    <a:gd name="T7" fmla="*/ 169 h 1485"/>
                    <a:gd name="T8" fmla="*/ 426 w 994"/>
                    <a:gd name="T9" fmla="*/ 303 h 1485"/>
                    <a:gd name="T10" fmla="*/ 438 w 994"/>
                    <a:gd name="T11" fmla="*/ 370 h 1485"/>
                    <a:gd name="T12" fmla="*/ 399 w 994"/>
                    <a:gd name="T13" fmla="*/ 446 h 1485"/>
                    <a:gd name="T14" fmla="*/ 426 w 994"/>
                    <a:gd name="T15" fmla="*/ 615 h 1485"/>
                    <a:gd name="T16" fmla="*/ 399 w 994"/>
                    <a:gd name="T17" fmla="*/ 710 h 1485"/>
                    <a:gd name="T18" fmla="*/ 248 w 994"/>
                    <a:gd name="T19" fmla="*/ 938 h 1485"/>
                    <a:gd name="T20" fmla="*/ 209 w 994"/>
                    <a:gd name="T21" fmla="*/ 1004 h 1485"/>
                    <a:gd name="T22" fmla="*/ 95 w 994"/>
                    <a:gd name="T23" fmla="*/ 992 h 1485"/>
                    <a:gd name="T24" fmla="*/ 20 w 994"/>
                    <a:gd name="T25" fmla="*/ 1067 h 1485"/>
                    <a:gd name="T26" fmla="*/ 0 w 994"/>
                    <a:gd name="T27" fmla="*/ 1249 h 1485"/>
                    <a:gd name="T28" fmla="*/ 32 w 994"/>
                    <a:gd name="T29" fmla="*/ 1276 h 1485"/>
                    <a:gd name="T30" fmla="*/ 59 w 994"/>
                    <a:gd name="T31" fmla="*/ 1398 h 1485"/>
                    <a:gd name="T32" fmla="*/ 378 w 994"/>
                    <a:gd name="T33" fmla="*/ 1485 h 1485"/>
                    <a:gd name="T34" fmla="*/ 380 w 994"/>
                    <a:gd name="T35" fmla="*/ 1485 h 1485"/>
                    <a:gd name="T36" fmla="*/ 399 w 994"/>
                    <a:gd name="T37" fmla="*/ 1438 h 1485"/>
                    <a:gd name="T38" fmla="*/ 615 w 994"/>
                    <a:gd name="T39" fmla="*/ 1221 h 1485"/>
                    <a:gd name="T40" fmla="*/ 647 w 994"/>
                    <a:gd name="T41" fmla="*/ 1107 h 1485"/>
                    <a:gd name="T42" fmla="*/ 890 w 994"/>
                    <a:gd name="T43" fmla="*/ 796 h 1485"/>
                    <a:gd name="T44" fmla="*/ 938 w 994"/>
                    <a:gd name="T45" fmla="*/ 521 h 1485"/>
                    <a:gd name="T46" fmla="*/ 994 w 994"/>
                    <a:gd name="T47" fmla="*/ 181 h 1485"/>
                    <a:gd name="T48" fmla="*/ 757 w 994"/>
                    <a:gd name="T49" fmla="*/ 0 h 1485"/>
                    <a:gd name="T50" fmla="*/ 757 w 994"/>
                    <a:gd name="T51"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4" h="1485">
                      <a:moveTo>
                        <a:pt x="757" y="0"/>
                      </a:moveTo>
                      <a:lnTo>
                        <a:pt x="615" y="0"/>
                      </a:lnTo>
                      <a:lnTo>
                        <a:pt x="445" y="75"/>
                      </a:lnTo>
                      <a:lnTo>
                        <a:pt x="399" y="169"/>
                      </a:lnTo>
                      <a:lnTo>
                        <a:pt x="426" y="303"/>
                      </a:lnTo>
                      <a:lnTo>
                        <a:pt x="438" y="370"/>
                      </a:lnTo>
                      <a:lnTo>
                        <a:pt x="399" y="446"/>
                      </a:lnTo>
                      <a:lnTo>
                        <a:pt x="426" y="615"/>
                      </a:lnTo>
                      <a:lnTo>
                        <a:pt x="399" y="710"/>
                      </a:lnTo>
                      <a:lnTo>
                        <a:pt x="248" y="938"/>
                      </a:lnTo>
                      <a:lnTo>
                        <a:pt x="209" y="1004"/>
                      </a:lnTo>
                      <a:lnTo>
                        <a:pt x="95" y="992"/>
                      </a:lnTo>
                      <a:lnTo>
                        <a:pt x="20" y="1067"/>
                      </a:lnTo>
                      <a:lnTo>
                        <a:pt x="0" y="1249"/>
                      </a:lnTo>
                      <a:lnTo>
                        <a:pt x="32" y="1276"/>
                      </a:lnTo>
                      <a:lnTo>
                        <a:pt x="59" y="1398"/>
                      </a:lnTo>
                      <a:lnTo>
                        <a:pt x="378" y="1485"/>
                      </a:lnTo>
                      <a:lnTo>
                        <a:pt x="380" y="1485"/>
                      </a:lnTo>
                      <a:lnTo>
                        <a:pt x="399" y="1438"/>
                      </a:lnTo>
                      <a:lnTo>
                        <a:pt x="615" y="1221"/>
                      </a:lnTo>
                      <a:lnTo>
                        <a:pt x="647" y="1107"/>
                      </a:lnTo>
                      <a:lnTo>
                        <a:pt x="890" y="796"/>
                      </a:lnTo>
                      <a:lnTo>
                        <a:pt x="938" y="521"/>
                      </a:lnTo>
                      <a:lnTo>
                        <a:pt x="994" y="181"/>
                      </a:lnTo>
                      <a:lnTo>
                        <a:pt x="757" y="0"/>
                      </a:lnTo>
                      <a:lnTo>
                        <a:pt x="757" y="0"/>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41" name="Freeform 8">
                  <a:extLst>
                    <a:ext uri="{FF2B5EF4-FFF2-40B4-BE49-F238E27FC236}">
                      <a16:creationId xmlns:a16="http://schemas.microsoft.com/office/drawing/2014/main" id="{604F5342-0058-9E8B-320F-A47092066017}"/>
                    </a:ext>
                  </a:extLst>
                </p:cNvPr>
                <p:cNvSpPr>
                  <a:spLocks/>
                </p:cNvSpPr>
                <p:nvPr/>
              </p:nvSpPr>
              <p:spPr bwMode="gray">
                <a:xfrm>
                  <a:off x="769" y="2814"/>
                  <a:ext cx="373" cy="315"/>
                </a:xfrm>
                <a:custGeom>
                  <a:avLst/>
                  <a:gdLst>
                    <a:gd name="T0" fmla="*/ 3085 w 3085"/>
                    <a:gd name="T1" fmla="*/ 980 h 2910"/>
                    <a:gd name="T2" fmla="*/ 3017 w 3085"/>
                    <a:gd name="T3" fmla="*/ 944 h 2910"/>
                    <a:gd name="T4" fmla="*/ 2934 w 3085"/>
                    <a:gd name="T5" fmla="*/ 980 h 2910"/>
                    <a:gd name="T6" fmla="*/ 2895 w 3085"/>
                    <a:gd name="T7" fmla="*/ 944 h 2910"/>
                    <a:gd name="T8" fmla="*/ 2982 w 3085"/>
                    <a:gd name="T9" fmla="*/ 859 h 2910"/>
                    <a:gd name="T10" fmla="*/ 2990 w 3085"/>
                    <a:gd name="T11" fmla="*/ 803 h 2910"/>
                    <a:gd name="T12" fmla="*/ 3085 w 3085"/>
                    <a:gd name="T13" fmla="*/ 677 h 2910"/>
                    <a:gd name="T14" fmla="*/ 3077 w 3085"/>
                    <a:gd name="T15" fmla="*/ 629 h 2910"/>
                    <a:gd name="T16" fmla="*/ 2828 w 3085"/>
                    <a:gd name="T17" fmla="*/ 602 h 2910"/>
                    <a:gd name="T18" fmla="*/ 2679 w 3085"/>
                    <a:gd name="T19" fmla="*/ 461 h 2910"/>
                    <a:gd name="T20" fmla="*/ 2470 w 3085"/>
                    <a:gd name="T21" fmla="*/ 252 h 2910"/>
                    <a:gd name="T22" fmla="*/ 2225 w 3085"/>
                    <a:gd name="T23" fmla="*/ 109 h 2910"/>
                    <a:gd name="T24" fmla="*/ 2138 w 3085"/>
                    <a:gd name="T25" fmla="*/ 82 h 2910"/>
                    <a:gd name="T26" fmla="*/ 1583 w 3085"/>
                    <a:gd name="T27" fmla="*/ 0 h 2910"/>
                    <a:gd name="T28" fmla="*/ 1469 w 3085"/>
                    <a:gd name="T29" fmla="*/ 7 h 2910"/>
                    <a:gd name="T30" fmla="*/ 1239 w 3085"/>
                    <a:gd name="T31" fmla="*/ 157 h 2910"/>
                    <a:gd name="T32" fmla="*/ 1110 w 3085"/>
                    <a:gd name="T33" fmla="*/ 224 h 2910"/>
                    <a:gd name="T34" fmla="*/ 767 w 3085"/>
                    <a:gd name="T35" fmla="*/ 500 h 2910"/>
                    <a:gd name="T36" fmla="*/ 731 w 3085"/>
                    <a:gd name="T37" fmla="*/ 594 h 2910"/>
                    <a:gd name="T38" fmla="*/ 653 w 3085"/>
                    <a:gd name="T39" fmla="*/ 602 h 2910"/>
                    <a:gd name="T40" fmla="*/ 369 w 3085"/>
                    <a:gd name="T41" fmla="*/ 932 h 2910"/>
                    <a:gd name="T42" fmla="*/ 353 w 3085"/>
                    <a:gd name="T43" fmla="*/ 992 h 2910"/>
                    <a:gd name="T44" fmla="*/ 117 w 3085"/>
                    <a:gd name="T45" fmla="*/ 1284 h 2910"/>
                    <a:gd name="T46" fmla="*/ 0 w 3085"/>
                    <a:gd name="T47" fmla="*/ 1435 h 2910"/>
                    <a:gd name="T48" fmla="*/ 144 w 3085"/>
                    <a:gd name="T49" fmla="*/ 1464 h 2910"/>
                    <a:gd name="T50" fmla="*/ 226 w 3085"/>
                    <a:gd name="T51" fmla="*/ 1359 h 2910"/>
                    <a:gd name="T52" fmla="*/ 389 w 3085"/>
                    <a:gd name="T53" fmla="*/ 1445 h 2910"/>
                    <a:gd name="T54" fmla="*/ 464 w 3085"/>
                    <a:gd name="T55" fmla="*/ 1500 h 2910"/>
                    <a:gd name="T56" fmla="*/ 617 w 3085"/>
                    <a:gd name="T57" fmla="*/ 1689 h 2910"/>
                    <a:gd name="T58" fmla="*/ 617 w 3085"/>
                    <a:gd name="T59" fmla="*/ 1776 h 2910"/>
                    <a:gd name="T60" fmla="*/ 665 w 3085"/>
                    <a:gd name="T61" fmla="*/ 1803 h 2910"/>
                    <a:gd name="T62" fmla="*/ 767 w 3085"/>
                    <a:gd name="T63" fmla="*/ 1709 h 2910"/>
                    <a:gd name="T64" fmla="*/ 787 w 3085"/>
                    <a:gd name="T65" fmla="*/ 1689 h 2910"/>
                    <a:gd name="T66" fmla="*/ 996 w 3085"/>
                    <a:gd name="T67" fmla="*/ 1906 h 2910"/>
                    <a:gd name="T68" fmla="*/ 1165 w 3085"/>
                    <a:gd name="T69" fmla="*/ 1973 h 2910"/>
                    <a:gd name="T70" fmla="*/ 1280 w 3085"/>
                    <a:gd name="T71" fmla="*/ 2126 h 2910"/>
                    <a:gd name="T72" fmla="*/ 1448 w 3085"/>
                    <a:gd name="T73" fmla="*/ 2201 h 2910"/>
                    <a:gd name="T74" fmla="*/ 1610 w 3085"/>
                    <a:gd name="T75" fmla="*/ 2437 h 2910"/>
                    <a:gd name="T76" fmla="*/ 1685 w 3085"/>
                    <a:gd name="T77" fmla="*/ 2493 h 2910"/>
                    <a:gd name="T78" fmla="*/ 1657 w 3085"/>
                    <a:gd name="T79" fmla="*/ 2551 h 2910"/>
                    <a:gd name="T80" fmla="*/ 1591 w 3085"/>
                    <a:gd name="T81" fmla="*/ 2626 h 2910"/>
                    <a:gd name="T82" fmla="*/ 1571 w 3085"/>
                    <a:gd name="T83" fmla="*/ 2748 h 2910"/>
                    <a:gd name="T84" fmla="*/ 1618 w 3085"/>
                    <a:gd name="T85" fmla="*/ 2910 h 2910"/>
                    <a:gd name="T86" fmla="*/ 1678 w 3085"/>
                    <a:gd name="T87" fmla="*/ 2898 h 2910"/>
                    <a:gd name="T88" fmla="*/ 1914 w 3085"/>
                    <a:gd name="T89" fmla="*/ 2646 h 2910"/>
                    <a:gd name="T90" fmla="*/ 2016 w 3085"/>
                    <a:gd name="T91" fmla="*/ 2398 h 2910"/>
                    <a:gd name="T92" fmla="*/ 2178 w 3085"/>
                    <a:gd name="T93" fmla="*/ 2189 h 2910"/>
                    <a:gd name="T94" fmla="*/ 2434 w 3085"/>
                    <a:gd name="T95" fmla="*/ 1993 h 2910"/>
                    <a:gd name="T96" fmla="*/ 2745 w 3085"/>
                    <a:gd name="T97" fmla="*/ 1634 h 2910"/>
                    <a:gd name="T98" fmla="*/ 2922 w 3085"/>
                    <a:gd name="T99" fmla="*/ 1264 h 2910"/>
                    <a:gd name="T100" fmla="*/ 3085 w 3085"/>
                    <a:gd name="T101" fmla="*/ 980 h 2910"/>
                    <a:gd name="T102" fmla="*/ 3085 w 3085"/>
                    <a:gd name="T103" fmla="*/ 980 h 2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5" h="2910">
                      <a:moveTo>
                        <a:pt x="3085" y="980"/>
                      </a:moveTo>
                      <a:lnTo>
                        <a:pt x="3017" y="944"/>
                      </a:lnTo>
                      <a:lnTo>
                        <a:pt x="2934" y="980"/>
                      </a:lnTo>
                      <a:lnTo>
                        <a:pt x="2895" y="944"/>
                      </a:lnTo>
                      <a:lnTo>
                        <a:pt x="2982" y="859"/>
                      </a:lnTo>
                      <a:lnTo>
                        <a:pt x="2990" y="803"/>
                      </a:lnTo>
                      <a:lnTo>
                        <a:pt x="3085" y="677"/>
                      </a:lnTo>
                      <a:lnTo>
                        <a:pt x="3077" y="629"/>
                      </a:lnTo>
                      <a:lnTo>
                        <a:pt x="2828" y="602"/>
                      </a:lnTo>
                      <a:lnTo>
                        <a:pt x="2679" y="461"/>
                      </a:lnTo>
                      <a:lnTo>
                        <a:pt x="2470" y="252"/>
                      </a:lnTo>
                      <a:lnTo>
                        <a:pt x="2225" y="109"/>
                      </a:lnTo>
                      <a:lnTo>
                        <a:pt x="2138" y="82"/>
                      </a:lnTo>
                      <a:lnTo>
                        <a:pt x="1583" y="0"/>
                      </a:lnTo>
                      <a:lnTo>
                        <a:pt x="1469" y="7"/>
                      </a:lnTo>
                      <a:lnTo>
                        <a:pt x="1239" y="157"/>
                      </a:lnTo>
                      <a:lnTo>
                        <a:pt x="1110" y="224"/>
                      </a:lnTo>
                      <a:lnTo>
                        <a:pt x="767" y="500"/>
                      </a:lnTo>
                      <a:lnTo>
                        <a:pt x="731" y="594"/>
                      </a:lnTo>
                      <a:lnTo>
                        <a:pt x="653" y="602"/>
                      </a:lnTo>
                      <a:lnTo>
                        <a:pt x="369" y="932"/>
                      </a:lnTo>
                      <a:lnTo>
                        <a:pt x="353" y="992"/>
                      </a:lnTo>
                      <a:lnTo>
                        <a:pt x="117" y="1284"/>
                      </a:lnTo>
                      <a:lnTo>
                        <a:pt x="0" y="1435"/>
                      </a:lnTo>
                      <a:lnTo>
                        <a:pt x="144" y="1464"/>
                      </a:lnTo>
                      <a:lnTo>
                        <a:pt x="226" y="1359"/>
                      </a:lnTo>
                      <a:lnTo>
                        <a:pt x="389" y="1445"/>
                      </a:lnTo>
                      <a:lnTo>
                        <a:pt x="464" y="1500"/>
                      </a:lnTo>
                      <a:lnTo>
                        <a:pt x="617" y="1689"/>
                      </a:lnTo>
                      <a:lnTo>
                        <a:pt x="617" y="1776"/>
                      </a:lnTo>
                      <a:lnTo>
                        <a:pt x="665" y="1803"/>
                      </a:lnTo>
                      <a:lnTo>
                        <a:pt x="767" y="1709"/>
                      </a:lnTo>
                      <a:lnTo>
                        <a:pt x="787" y="1689"/>
                      </a:lnTo>
                      <a:lnTo>
                        <a:pt x="996" y="1906"/>
                      </a:lnTo>
                      <a:lnTo>
                        <a:pt x="1165" y="1973"/>
                      </a:lnTo>
                      <a:lnTo>
                        <a:pt x="1280" y="2126"/>
                      </a:lnTo>
                      <a:lnTo>
                        <a:pt x="1448" y="2201"/>
                      </a:lnTo>
                      <a:lnTo>
                        <a:pt x="1610" y="2437"/>
                      </a:lnTo>
                      <a:lnTo>
                        <a:pt x="1685" y="2493"/>
                      </a:lnTo>
                      <a:lnTo>
                        <a:pt x="1657" y="2551"/>
                      </a:lnTo>
                      <a:lnTo>
                        <a:pt x="1591" y="2626"/>
                      </a:lnTo>
                      <a:lnTo>
                        <a:pt x="1571" y="2748"/>
                      </a:lnTo>
                      <a:lnTo>
                        <a:pt x="1618" y="2910"/>
                      </a:lnTo>
                      <a:lnTo>
                        <a:pt x="1678" y="2898"/>
                      </a:lnTo>
                      <a:lnTo>
                        <a:pt x="1914" y="2646"/>
                      </a:lnTo>
                      <a:lnTo>
                        <a:pt x="2016" y="2398"/>
                      </a:lnTo>
                      <a:lnTo>
                        <a:pt x="2178" y="2189"/>
                      </a:lnTo>
                      <a:lnTo>
                        <a:pt x="2434" y="1993"/>
                      </a:lnTo>
                      <a:lnTo>
                        <a:pt x="2745" y="1634"/>
                      </a:lnTo>
                      <a:lnTo>
                        <a:pt x="2922" y="1264"/>
                      </a:lnTo>
                      <a:lnTo>
                        <a:pt x="3085" y="980"/>
                      </a:lnTo>
                      <a:lnTo>
                        <a:pt x="3085" y="980"/>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42" name="Freeform 9">
                  <a:extLst>
                    <a:ext uri="{FF2B5EF4-FFF2-40B4-BE49-F238E27FC236}">
                      <a16:creationId xmlns:a16="http://schemas.microsoft.com/office/drawing/2014/main" id="{EC3E7201-6400-80CA-3167-C9A2CDA550A8}"/>
                    </a:ext>
                  </a:extLst>
                </p:cNvPr>
                <p:cNvSpPr>
                  <a:spLocks/>
                </p:cNvSpPr>
                <p:nvPr/>
              </p:nvSpPr>
              <p:spPr bwMode="gray">
                <a:xfrm>
                  <a:off x="935" y="2591"/>
                  <a:ext cx="285" cy="204"/>
                </a:xfrm>
                <a:custGeom>
                  <a:avLst/>
                  <a:gdLst>
                    <a:gd name="T0" fmla="*/ 2422 w 2641"/>
                    <a:gd name="T1" fmla="*/ 1621 h 1881"/>
                    <a:gd name="T2" fmla="*/ 2290 w 2641"/>
                    <a:gd name="T3" fmla="*/ 1597 h 1881"/>
                    <a:gd name="T4" fmla="*/ 2026 w 2641"/>
                    <a:gd name="T5" fmla="*/ 1680 h 1881"/>
                    <a:gd name="T6" fmla="*/ 1939 w 2641"/>
                    <a:gd name="T7" fmla="*/ 1624 h 1881"/>
                    <a:gd name="T8" fmla="*/ 1825 w 2641"/>
                    <a:gd name="T9" fmla="*/ 1585 h 1881"/>
                    <a:gd name="T10" fmla="*/ 1703 w 2641"/>
                    <a:gd name="T11" fmla="*/ 1617 h 1881"/>
                    <a:gd name="T12" fmla="*/ 1608 w 2641"/>
                    <a:gd name="T13" fmla="*/ 1597 h 1881"/>
                    <a:gd name="T14" fmla="*/ 1514 w 2641"/>
                    <a:gd name="T15" fmla="*/ 1692 h 1881"/>
                    <a:gd name="T16" fmla="*/ 1352 w 2641"/>
                    <a:gd name="T17" fmla="*/ 1711 h 1881"/>
                    <a:gd name="T18" fmla="*/ 1317 w 2641"/>
                    <a:gd name="T19" fmla="*/ 1767 h 1881"/>
                    <a:gd name="T20" fmla="*/ 1317 w 2641"/>
                    <a:gd name="T21" fmla="*/ 1842 h 1881"/>
                    <a:gd name="T22" fmla="*/ 1249 w 2641"/>
                    <a:gd name="T23" fmla="*/ 1881 h 1881"/>
                    <a:gd name="T24" fmla="*/ 985 w 2641"/>
                    <a:gd name="T25" fmla="*/ 1813 h 1881"/>
                    <a:gd name="T26" fmla="*/ 797 w 2641"/>
                    <a:gd name="T27" fmla="*/ 1747 h 1881"/>
                    <a:gd name="T28" fmla="*/ 514 w 2641"/>
                    <a:gd name="T29" fmla="*/ 1711 h 1881"/>
                    <a:gd name="T30" fmla="*/ 356 w 2641"/>
                    <a:gd name="T31" fmla="*/ 1699 h 1881"/>
                    <a:gd name="T32" fmla="*/ 276 w 2641"/>
                    <a:gd name="T33" fmla="*/ 1483 h 1881"/>
                    <a:gd name="T34" fmla="*/ 190 w 2641"/>
                    <a:gd name="T35" fmla="*/ 1436 h 1881"/>
                    <a:gd name="T36" fmla="*/ 47 w 2641"/>
                    <a:gd name="T37" fmla="*/ 1444 h 1881"/>
                    <a:gd name="T38" fmla="*/ 0 w 2641"/>
                    <a:gd name="T39" fmla="*/ 1415 h 1881"/>
                    <a:gd name="T40" fmla="*/ 55 w 2641"/>
                    <a:gd name="T41" fmla="*/ 1124 h 1881"/>
                    <a:gd name="T42" fmla="*/ 115 w 2641"/>
                    <a:gd name="T43" fmla="*/ 924 h 1881"/>
                    <a:gd name="T44" fmla="*/ 103 w 2641"/>
                    <a:gd name="T45" fmla="*/ 861 h 1881"/>
                    <a:gd name="T46" fmla="*/ 103 w 2641"/>
                    <a:gd name="T47" fmla="*/ 718 h 1881"/>
                    <a:gd name="T48" fmla="*/ 190 w 2641"/>
                    <a:gd name="T49" fmla="*/ 660 h 1881"/>
                    <a:gd name="T50" fmla="*/ 244 w 2641"/>
                    <a:gd name="T51" fmla="*/ 435 h 1881"/>
                    <a:gd name="T52" fmla="*/ 358 w 2641"/>
                    <a:gd name="T53" fmla="*/ 320 h 1881"/>
                    <a:gd name="T54" fmla="*/ 378 w 2641"/>
                    <a:gd name="T55" fmla="*/ 206 h 1881"/>
                    <a:gd name="T56" fmla="*/ 670 w 2641"/>
                    <a:gd name="T57" fmla="*/ 0 h 1881"/>
                    <a:gd name="T58" fmla="*/ 757 w 2641"/>
                    <a:gd name="T59" fmla="*/ 57 h 1881"/>
                    <a:gd name="T60" fmla="*/ 973 w 2641"/>
                    <a:gd name="T61" fmla="*/ 65 h 1881"/>
                    <a:gd name="T62" fmla="*/ 1128 w 2641"/>
                    <a:gd name="T63" fmla="*/ 65 h 1881"/>
                    <a:gd name="T64" fmla="*/ 1364 w 2641"/>
                    <a:gd name="T65" fmla="*/ 73 h 1881"/>
                    <a:gd name="T66" fmla="*/ 1648 w 2641"/>
                    <a:gd name="T67" fmla="*/ 215 h 1881"/>
                    <a:gd name="T68" fmla="*/ 1864 w 2641"/>
                    <a:gd name="T69" fmla="*/ 215 h 1881"/>
                    <a:gd name="T70" fmla="*/ 2034 w 2641"/>
                    <a:gd name="T71" fmla="*/ 403 h 1881"/>
                    <a:gd name="T72" fmla="*/ 2061 w 2641"/>
                    <a:gd name="T73" fmla="*/ 660 h 1881"/>
                    <a:gd name="T74" fmla="*/ 2184 w 2641"/>
                    <a:gd name="T75" fmla="*/ 861 h 1881"/>
                    <a:gd name="T76" fmla="*/ 2148 w 2641"/>
                    <a:gd name="T77" fmla="*/ 924 h 1881"/>
                    <a:gd name="T78" fmla="*/ 2184 w 2641"/>
                    <a:gd name="T79" fmla="*/ 990 h 1881"/>
                    <a:gd name="T80" fmla="*/ 2432 w 2641"/>
                    <a:gd name="T81" fmla="*/ 1010 h 1881"/>
                    <a:gd name="T82" fmla="*/ 2452 w 2641"/>
                    <a:gd name="T83" fmla="*/ 1179 h 1881"/>
                    <a:gd name="T84" fmla="*/ 2534 w 2641"/>
                    <a:gd name="T85" fmla="*/ 1133 h 1881"/>
                    <a:gd name="T86" fmla="*/ 2602 w 2641"/>
                    <a:gd name="T87" fmla="*/ 1199 h 1881"/>
                    <a:gd name="T88" fmla="*/ 2602 w 2641"/>
                    <a:gd name="T89" fmla="*/ 1219 h 1881"/>
                    <a:gd name="T90" fmla="*/ 2641 w 2641"/>
                    <a:gd name="T91" fmla="*/ 1254 h 1881"/>
                    <a:gd name="T92" fmla="*/ 2581 w 2641"/>
                    <a:gd name="T93" fmla="*/ 1333 h 1881"/>
                    <a:gd name="T94" fmla="*/ 2467 w 2641"/>
                    <a:gd name="T95" fmla="*/ 1341 h 1881"/>
                    <a:gd name="T96" fmla="*/ 2393 w 2641"/>
                    <a:gd name="T97" fmla="*/ 1369 h 1881"/>
                    <a:gd name="T98" fmla="*/ 2372 w 2641"/>
                    <a:gd name="T99" fmla="*/ 1388 h 1881"/>
                    <a:gd name="T100" fmla="*/ 2467 w 2641"/>
                    <a:gd name="T101" fmla="*/ 1463 h 1881"/>
                    <a:gd name="T102" fmla="*/ 2421 w 2641"/>
                    <a:gd name="T103" fmla="*/ 1621 h 1881"/>
                    <a:gd name="T104" fmla="*/ 2422 w 2641"/>
                    <a:gd name="T105" fmla="*/ 1621 h 1881"/>
                    <a:gd name="T106" fmla="*/ 2422 w 2641"/>
                    <a:gd name="T107" fmla="*/ 1621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41" h="1881">
                      <a:moveTo>
                        <a:pt x="2422" y="1621"/>
                      </a:moveTo>
                      <a:lnTo>
                        <a:pt x="2290" y="1597"/>
                      </a:lnTo>
                      <a:lnTo>
                        <a:pt x="2026" y="1680"/>
                      </a:lnTo>
                      <a:lnTo>
                        <a:pt x="1939" y="1624"/>
                      </a:lnTo>
                      <a:lnTo>
                        <a:pt x="1825" y="1585"/>
                      </a:lnTo>
                      <a:lnTo>
                        <a:pt x="1703" y="1617"/>
                      </a:lnTo>
                      <a:lnTo>
                        <a:pt x="1608" y="1597"/>
                      </a:lnTo>
                      <a:lnTo>
                        <a:pt x="1514" y="1692"/>
                      </a:lnTo>
                      <a:lnTo>
                        <a:pt x="1352" y="1711"/>
                      </a:lnTo>
                      <a:lnTo>
                        <a:pt x="1317" y="1767"/>
                      </a:lnTo>
                      <a:lnTo>
                        <a:pt x="1317" y="1842"/>
                      </a:lnTo>
                      <a:lnTo>
                        <a:pt x="1249" y="1881"/>
                      </a:lnTo>
                      <a:lnTo>
                        <a:pt x="985" y="1813"/>
                      </a:lnTo>
                      <a:lnTo>
                        <a:pt x="797" y="1747"/>
                      </a:lnTo>
                      <a:lnTo>
                        <a:pt x="514" y="1711"/>
                      </a:lnTo>
                      <a:lnTo>
                        <a:pt x="356" y="1699"/>
                      </a:lnTo>
                      <a:lnTo>
                        <a:pt x="276" y="1483"/>
                      </a:lnTo>
                      <a:lnTo>
                        <a:pt x="190" y="1436"/>
                      </a:lnTo>
                      <a:lnTo>
                        <a:pt x="47" y="1444"/>
                      </a:lnTo>
                      <a:lnTo>
                        <a:pt x="0" y="1415"/>
                      </a:lnTo>
                      <a:lnTo>
                        <a:pt x="55" y="1124"/>
                      </a:lnTo>
                      <a:lnTo>
                        <a:pt x="115" y="924"/>
                      </a:lnTo>
                      <a:lnTo>
                        <a:pt x="103" y="861"/>
                      </a:lnTo>
                      <a:lnTo>
                        <a:pt x="103" y="718"/>
                      </a:lnTo>
                      <a:lnTo>
                        <a:pt x="190" y="660"/>
                      </a:lnTo>
                      <a:lnTo>
                        <a:pt x="244" y="435"/>
                      </a:lnTo>
                      <a:lnTo>
                        <a:pt x="358" y="320"/>
                      </a:lnTo>
                      <a:lnTo>
                        <a:pt x="378" y="206"/>
                      </a:lnTo>
                      <a:lnTo>
                        <a:pt x="670" y="0"/>
                      </a:lnTo>
                      <a:lnTo>
                        <a:pt x="757" y="57"/>
                      </a:lnTo>
                      <a:lnTo>
                        <a:pt x="973" y="65"/>
                      </a:lnTo>
                      <a:lnTo>
                        <a:pt x="1128" y="65"/>
                      </a:lnTo>
                      <a:lnTo>
                        <a:pt x="1364" y="73"/>
                      </a:lnTo>
                      <a:lnTo>
                        <a:pt x="1648" y="215"/>
                      </a:lnTo>
                      <a:lnTo>
                        <a:pt x="1864" y="215"/>
                      </a:lnTo>
                      <a:lnTo>
                        <a:pt x="2034" y="403"/>
                      </a:lnTo>
                      <a:lnTo>
                        <a:pt x="2061" y="660"/>
                      </a:lnTo>
                      <a:lnTo>
                        <a:pt x="2184" y="861"/>
                      </a:lnTo>
                      <a:lnTo>
                        <a:pt x="2148" y="924"/>
                      </a:lnTo>
                      <a:lnTo>
                        <a:pt x="2184" y="990"/>
                      </a:lnTo>
                      <a:lnTo>
                        <a:pt x="2432" y="1010"/>
                      </a:lnTo>
                      <a:lnTo>
                        <a:pt x="2452" y="1179"/>
                      </a:lnTo>
                      <a:lnTo>
                        <a:pt x="2534" y="1133"/>
                      </a:lnTo>
                      <a:lnTo>
                        <a:pt x="2602" y="1199"/>
                      </a:lnTo>
                      <a:lnTo>
                        <a:pt x="2602" y="1219"/>
                      </a:lnTo>
                      <a:lnTo>
                        <a:pt x="2641" y="1254"/>
                      </a:lnTo>
                      <a:lnTo>
                        <a:pt x="2581" y="1333"/>
                      </a:lnTo>
                      <a:lnTo>
                        <a:pt x="2467" y="1341"/>
                      </a:lnTo>
                      <a:lnTo>
                        <a:pt x="2393" y="1369"/>
                      </a:lnTo>
                      <a:lnTo>
                        <a:pt x="2372" y="1388"/>
                      </a:lnTo>
                      <a:lnTo>
                        <a:pt x="2467" y="1463"/>
                      </a:lnTo>
                      <a:lnTo>
                        <a:pt x="2421" y="1621"/>
                      </a:lnTo>
                      <a:lnTo>
                        <a:pt x="2422" y="1621"/>
                      </a:lnTo>
                      <a:lnTo>
                        <a:pt x="2422" y="1621"/>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43" name="Freeform 10">
                  <a:extLst>
                    <a:ext uri="{FF2B5EF4-FFF2-40B4-BE49-F238E27FC236}">
                      <a16:creationId xmlns:a16="http://schemas.microsoft.com/office/drawing/2014/main" id="{F76219BE-169E-A81F-CA41-81B26E0065AE}"/>
                    </a:ext>
                  </a:extLst>
                </p:cNvPr>
                <p:cNvSpPr>
                  <a:spLocks/>
                </p:cNvSpPr>
                <p:nvPr/>
              </p:nvSpPr>
              <p:spPr bwMode="gray">
                <a:xfrm>
                  <a:off x="1097" y="2199"/>
                  <a:ext cx="521" cy="416"/>
                </a:xfrm>
                <a:custGeom>
                  <a:avLst/>
                  <a:gdLst>
                    <a:gd name="T0" fmla="*/ 18 w 4803"/>
                    <a:gd name="T1" fmla="*/ 2242 h 3840"/>
                    <a:gd name="T2" fmla="*/ 293 w 4803"/>
                    <a:gd name="T3" fmla="*/ 1922 h 3840"/>
                    <a:gd name="T4" fmla="*/ 708 w 4803"/>
                    <a:gd name="T5" fmla="*/ 1890 h 3840"/>
                    <a:gd name="T6" fmla="*/ 1153 w 4803"/>
                    <a:gd name="T7" fmla="*/ 1808 h 3840"/>
                    <a:gd name="T8" fmla="*/ 1578 w 4803"/>
                    <a:gd name="T9" fmla="*/ 1654 h 3840"/>
                    <a:gd name="T10" fmla="*/ 1512 w 4803"/>
                    <a:gd name="T11" fmla="*/ 1402 h 3840"/>
                    <a:gd name="T12" fmla="*/ 1645 w 4803"/>
                    <a:gd name="T13" fmla="*/ 1147 h 3840"/>
                    <a:gd name="T14" fmla="*/ 1551 w 4803"/>
                    <a:gd name="T15" fmla="*/ 965 h 3840"/>
                    <a:gd name="T16" fmla="*/ 1787 w 4803"/>
                    <a:gd name="T17" fmla="*/ 674 h 3840"/>
                    <a:gd name="T18" fmla="*/ 1775 w 4803"/>
                    <a:gd name="T19" fmla="*/ 457 h 3840"/>
                    <a:gd name="T20" fmla="*/ 1929 w 4803"/>
                    <a:gd name="T21" fmla="*/ 283 h 3840"/>
                    <a:gd name="T22" fmla="*/ 2003 w 4803"/>
                    <a:gd name="T23" fmla="*/ 181 h 3840"/>
                    <a:gd name="T24" fmla="*/ 2165 w 4803"/>
                    <a:gd name="T25" fmla="*/ 268 h 3840"/>
                    <a:gd name="T26" fmla="*/ 2374 w 4803"/>
                    <a:gd name="T27" fmla="*/ 315 h 3840"/>
                    <a:gd name="T28" fmla="*/ 3091 w 4803"/>
                    <a:gd name="T29" fmla="*/ 11 h 3840"/>
                    <a:gd name="T30" fmla="*/ 3100 w 4803"/>
                    <a:gd name="T31" fmla="*/ 134 h 3840"/>
                    <a:gd name="T32" fmla="*/ 3320 w 4803"/>
                    <a:gd name="T33" fmla="*/ 220 h 3840"/>
                    <a:gd name="T34" fmla="*/ 3537 w 4803"/>
                    <a:gd name="T35" fmla="*/ 229 h 3840"/>
                    <a:gd name="T36" fmla="*/ 4018 w 4803"/>
                    <a:gd name="T37" fmla="*/ 445 h 3840"/>
                    <a:gd name="T38" fmla="*/ 4199 w 4803"/>
                    <a:gd name="T39" fmla="*/ 681 h 3840"/>
                    <a:gd name="T40" fmla="*/ 4502 w 4803"/>
                    <a:gd name="T41" fmla="*/ 740 h 3840"/>
                    <a:gd name="T42" fmla="*/ 4803 w 4803"/>
                    <a:gd name="T43" fmla="*/ 929 h 3840"/>
                    <a:gd name="T44" fmla="*/ 4653 w 4803"/>
                    <a:gd name="T45" fmla="*/ 1118 h 3840"/>
                    <a:gd name="T46" fmla="*/ 4490 w 4803"/>
                    <a:gd name="T47" fmla="*/ 1296 h 3840"/>
                    <a:gd name="T48" fmla="*/ 4456 w 4803"/>
                    <a:gd name="T49" fmla="*/ 1485 h 3840"/>
                    <a:gd name="T50" fmla="*/ 4566 w 4803"/>
                    <a:gd name="T51" fmla="*/ 1721 h 3840"/>
                    <a:gd name="T52" fmla="*/ 4254 w 4803"/>
                    <a:gd name="T53" fmla="*/ 1796 h 3840"/>
                    <a:gd name="T54" fmla="*/ 4235 w 4803"/>
                    <a:gd name="T55" fmla="*/ 2024 h 3840"/>
                    <a:gd name="T56" fmla="*/ 4208 w 4803"/>
                    <a:gd name="T57" fmla="*/ 2167 h 3840"/>
                    <a:gd name="T58" fmla="*/ 4208 w 4803"/>
                    <a:gd name="T59" fmla="*/ 2431 h 3840"/>
                    <a:gd name="T60" fmla="*/ 4018 w 4803"/>
                    <a:gd name="T61" fmla="*/ 2725 h 3840"/>
                    <a:gd name="T62" fmla="*/ 3829 w 4803"/>
                    <a:gd name="T63" fmla="*/ 2788 h 3840"/>
                    <a:gd name="T64" fmla="*/ 3706 w 4803"/>
                    <a:gd name="T65" fmla="*/ 3057 h 3840"/>
                    <a:gd name="T66" fmla="*/ 3225 w 4803"/>
                    <a:gd name="T67" fmla="*/ 3529 h 3840"/>
                    <a:gd name="T68" fmla="*/ 2571 w 4803"/>
                    <a:gd name="T69" fmla="*/ 3659 h 3840"/>
                    <a:gd name="T70" fmla="*/ 2193 w 4803"/>
                    <a:gd name="T71" fmla="*/ 3734 h 3840"/>
                    <a:gd name="T72" fmla="*/ 1957 w 4803"/>
                    <a:gd name="T73" fmla="*/ 3840 h 3840"/>
                    <a:gd name="T74" fmla="*/ 1917 w 4803"/>
                    <a:gd name="T75" fmla="*/ 3718 h 3840"/>
                    <a:gd name="T76" fmla="*/ 1767 w 4803"/>
                    <a:gd name="T77" fmla="*/ 3529 h 3840"/>
                    <a:gd name="T78" fmla="*/ 1823 w 4803"/>
                    <a:gd name="T79" fmla="*/ 3198 h 3840"/>
                    <a:gd name="T80" fmla="*/ 1645 w 4803"/>
                    <a:gd name="T81" fmla="*/ 3140 h 3840"/>
                    <a:gd name="T82" fmla="*/ 1617 w 4803"/>
                    <a:gd name="T83" fmla="*/ 2848 h 3840"/>
                    <a:gd name="T84" fmla="*/ 1578 w 4803"/>
                    <a:gd name="T85" fmla="*/ 2659 h 3840"/>
                    <a:gd name="T86" fmla="*/ 1349 w 4803"/>
                    <a:gd name="T87" fmla="*/ 2524 h 3840"/>
                    <a:gd name="T88" fmla="*/ 963 w 4803"/>
                    <a:gd name="T89" fmla="*/ 2592 h 3840"/>
                    <a:gd name="T90" fmla="*/ 708 w 4803"/>
                    <a:gd name="T91" fmla="*/ 2611 h 3840"/>
                    <a:gd name="T92" fmla="*/ 672 w 4803"/>
                    <a:gd name="T93" fmla="*/ 2477 h 3840"/>
                    <a:gd name="T94" fmla="*/ 186 w 4803"/>
                    <a:gd name="T95" fmla="*/ 2422 h 3840"/>
                    <a:gd name="T96" fmla="*/ 0 w 4803"/>
                    <a:gd name="T97" fmla="*/ 252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03" h="3840">
                      <a:moveTo>
                        <a:pt x="0" y="2522"/>
                      </a:moveTo>
                      <a:lnTo>
                        <a:pt x="18" y="2242"/>
                      </a:lnTo>
                      <a:lnTo>
                        <a:pt x="159" y="2119"/>
                      </a:lnTo>
                      <a:lnTo>
                        <a:pt x="293" y="1922"/>
                      </a:lnTo>
                      <a:lnTo>
                        <a:pt x="640" y="1856"/>
                      </a:lnTo>
                      <a:lnTo>
                        <a:pt x="708" y="1890"/>
                      </a:lnTo>
                      <a:lnTo>
                        <a:pt x="829" y="1788"/>
                      </a:lnTo>
                      <a:lnTo>
                        <a:pt x="1153" y="1808"/>
                      </a:lnTo>
                      <a:lnTo>
                        <a:pt x="1361" y="1827"/>
                      </a:lnTo>
                      <a:lnTo>
                        <a:pt x="1578" y="1654"/>
                      </a:lnTo>
                      <a:lnTo>
                        <a:pt x="1586" y="1438"/>
                      </a:lnTo>
                      <a:lnTo>
                        <a:pt x="1512" y="1402"/>
                      </a:lnTo>
                      <a:lnTo>
                        <a:pt x="1503" y="1363"/>
                      </a:lnTo>
                      <a:lnTo>
                        <a:pt x="1645" y="1147"/>
                      </a:lnTo>
                      <a:lnTo>
                        <a:pt x="1598" y="1012"/>
                      </a:lnTo>
                      <a:lnTo>
                        <a:pt x="1551" y="965"/>
                      </a:lnTo>
                      <a:lnTo>
                        <a:pt x="1586" y="740"/>
                      </a:lnTo>
                      <a:lnTo>
                        <a:pt x="1787" y="674"/>
                      </a:lnTo>
                      <a:lnTo>
                        <a:pt x="1787" y="559"/>
                      </a:lnTo>
                      <a:lnTo>
                        <a:pt x="1775" y="457"/>
                      </a:lnTo>
                      <a:lnTo>
                        <a:pt x="1806" y="315"/>
                      </a:lnTo>
                      <a:lnTo>
                        <a:pt x="1929" y="283"/>
                      </a:lnTo>
                      <a:lnTo>
                        <a:pt x="1937" y="181"/>
                      </a:lnTo>
                      <a:lnTo>
                        <a:pt x="2003" y="181"/>
                      </a:lnTo>
                      <a:lnTo>
                        <a:pt x="2059" y="268"/>
                      </a:lnTo>
                      <a:lnTo>
                        <a:pt x="2165" y="268"/>
                      </a:lnTo>
                      <a:lnTo>
                        <a:pt x="2153" y="390"/>
                      </a:lnTo>
                      <a:lnTo>
                        <a:pt x="2374" y="315"/>
                      </a:lnTo>
                      <a:lnTo>
                        <a:pt x="2875" y="0"/>
                      </a:lnTo>
                      <a:lnTo>
                        <a:pt x="3091" y="11"/>
                      </a:lnTo>
                      <a:lnTo>
                        <a:pt x="3132" y="47"/>
                      </a:lnTo>
                      <a:lnTo>
                        <a:pt x="3100" y="134"/>
                      </a:lnTo>
                      <a:lnTo>
                        <a:pt x="3206" y="220"/>
                      </a:lnTo>
                      <a:lnTo>
                        <a:pt x="3320" y="220"/>
                      </a:lnTo>
                      <a:lnTo>
                        <a:pt x="3383" y="181"/>
                      </a:lnTo>
                      <a:lnTo>
                        <a:pt x="3537" y="229"/>
                      </a:lnTo>
                      <a:lnTo>
                        <a:pt x="3809" y="426"/>
                      </a:lnTo>
                      <a:lnTo>
                        <a:pt x="4018" y="445"/>
                      </a:lnTo>
                      <a:lnTo>
                        <a:pt x="4160" y="587"/>
                      </a:lnTo>
                      <a:lnTo>
                        <a:pt x="4199" y="681"/>
                      </a:lnTo>
                      <a:lnTo>
                        <a:pt x="4247" y="720"/>
                      </a:lnTo>
                      <a:lnTo>
                        <a:pt x="4502" y="740"/>
                      </a:lnTo>
                      <a:lnTo>
                        <a:pt x="4740" y="863"/>
                      </a:lnTo>
                      <a:lnTo>
                        <a:pt x="4803" y="929"/>
                      </a:lnTo>
                      <a:lnTo>
                        <a:pt x="4767" y="1024"/>
                      </a:lnTo>
                      <a:lnTo>
                        <a:pt x="4653" y="1118"/>
                      </a:lnTo>
                      <a:lnTo>
                        <a:pt x="4597" y="1229"/>
                      </a:lnTo>
                      <a:lnTo>
                        <a:pt x="4490" y="1296"/>
                      </a:lnTo>
                      <a:lnTo>
                        <a:pt x="4456" y="1410"/>
                      </a:lnTo>
                      <a:lnTo>
                        <a:pt x="4456" y="1485"/>
                      </a:lnTo>
                      <a:lnTo>
                        <a:pt x="4577" y="1627"/>
                      </a:lnTo>
                      <a:lnTo>
                        <a:pt x="4566" y="1721"/>
                      </a:lnTo>
                      <a:lnTo>
                        <a:pt x="4424" y="1721"/>
                      </a:lnTo>
                      <a:lnTo>
                        <a:pt x="4254" y="1796"/>
                      </a:lnTo>
                      <a:lnTo>
                        <a:pt x="4208" y="1890"/>
                      </a:lnTo>
                      <a:lnTo>
                        <a:pt x="4235" y="2024"/>
                      </a:lnTo>
                      <a:lnTo>
                        <a:pt x="4247" y="2091"/>
                      </a:lnTo>
                      <a:lnTo>
                        <a:pt x="4208" y="2167"/>
                      </a:lnTo>
                      <a:lnTo>
                        <a:pt x="4235" y="2336"/>
                      </a:lnTo>
                      <a:lnTo>
                        <a:pt x="4208" y="2431"/>
                      </a:lnTo>
                      <a:lnTo>
                        <a:pt x="4057" y="2659"/>
                      </a:lnTo>
                      <a:lnTo>
                        <a:pt x="4018" y="2725"/>
                      </a:lnTo>
                      <a:lnTo>
                        <a:pt x="3904" y="2713"/>
                      </a:lnTo>
                      <a:lnTo>
                        <a:pt x="3829" y="2788"/>
                      </a:lnTo>
                      <a:lnTo>
                        <a:pt x="3809" y="2970"/>
                      </a:lnTo>
                      <a:lnTo>
                        <a:pt x="3706" y="3057"/>
                      </a:lnTo>
                      <a:lnTo>
                        <a:pt x="3584" y="3388"/>
                      </a:lnTo>
                      <a:lnTo>
                        <a:pt x="3225" y="3529"/>
                      </a:lnTo>
                      <a:lnTo>
                        <a:pt x="2923" y="3509"/>
                      </a:lnTo>
                      <a:lnTo>
                        <a:pt x="2571" y="3659"/>
                      </a:lnTo>
                      <a:lnTo>
                        <a:pt x="2430" y="3706"/>
                      </a:lnTo>
                      <a:lnTo>
                        <a:pt x="2193" y="3734"/>
                      </a:lnTo>
                      <a:lnTo>
                        <a:pt x="2138" y="3820"/>
                      </a:lnTo>
                      <a:lnTo>
                        <a:pt x="1957" y="3840"/>
                      </a:lnTo>
                      <a:lnTo>
                        <a:pt x="1901" y="3781"/>
                      </a:lnTo>
                      <a:lnTo>
                        <a:pt x="1917" y="3718"/>
                      </a:lnTo>
                      <a:lnTo>
                        <a:pt x="1806" y="3604"/>
                      </a:lnTo>
                      <a:lnTo>
                        <a:pt x="1767" y="3529"/>
                      </a:lnTo>
                      <a:lnTo>
                        <a:pt x="1842" y="3273"/>
                      </a:lnTo>
                      <a:lnTo>
                        <a:pt x="1823" y="3198"/>
                      </a:lnTo>
                      <a:lnTo>
                        <a:pt x="1712" y="3186"/>
                      </a:lnTo>
                      <a:lnTo>
                        <a:pt x="1645" y="3140"/>
                      </a:lnTo>
                      <a:lnTo>
                        <a:pt x="1570" y="2922"/>
                      </a:lnTo>
                      <a:lnTo>
                        <a:pt x="1617" y="2848"/>
                      </a:lnTo>
                      <a:lnTo>
                        <a:pt x="1551" y="2725"/>
                      </a:lnTo>
                      <a:lnTo>
                        <a:pt x="1578" y="2659"/>
                      </a:lnTo>
                      <a:lnTo>
                        <a:pt x="1524" y="2584"/>
                      </a:lnTo>
                      <a:lnTo>
                        <a:pt x="1349" y="2524"/>
                      </a:lnTo>
                      <a:lnTo>
                        <a:pt x="1220" y="2611"/>
                      </a:lnTo>
                      <a:lnTo>
                        <a:pt x="963" y="2592"/>
                      </a:lnTo>
                      <a:lnTo>
                        <a:pt x="869" y="2647"/>
                      </a:lnTo>
                      <a:lnTo>
                        <a:pt x="708" y="2611"/>
                      </a:lnTo>
                      <a:lnTo>
                        <a:pt x="708" y="2545"/>
                      </a:lnTo>
                      <a:lnTo>
                        <a:pt x="672" y="2477"/>
                      </a:lnTo>
                      <a:lnTo>
                        <a:pt x="395" y="2489"/>
                      </a:lnTo>
                      <a:lnTo>
                        <a:pt x="186" y="2422"/>
                      </a:lnTo>
                      <a:lnTo>
                        <a:pt x="0" y="2522"/>
                      </a:lnTo>
                      <a:lnTo>
                        <a:pt x="0" y="2522"/>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48" name="Freeform 11">
                  <a:extLst>
                    <a:ext uri="{FF2B5EF4-FFF2-40B4-BE49-F238E27FC236}">
                      <a16:creationId xmlns:a16="http://schemas.microsoft.com/office/drawing/2014/main" id="{A2914933-C20E-B177-7158-9887DDBEB68A}"/>
                    </a:ext>
                  </a:extLst>
                </p:cNvPr>
                <p:cNvSpPr>
                  <a:spLocks/>
                </p:cNvSpPr>
                <p:nvPr/>
              </p:nvSpPr>
              <p:spPr bwMode="gray">
                <a:xfrm>
                  <a:off x="769" y="2333"/>
                  <a:ext cx="329" cy="338"/>
                </a:xfrm>
                <a:custGeom>
                  <a:avLst/>
                  <a:gdLst>
                    <a:gd name="T0" fmla="*/ 2192 w 3036"/>
                    <a:gd name="T1" fmla="*/ 2373 h 3108"/>
                    <a:gd name="T2" fmla="*/ 2366 w 3036"/>
                    <a:gd name="T3" fmla="*/ 2249 h 3108"/>
                    <a:gd name="T4" fmla="*/ 2543 w 3036"/>
                    <a:gd name="T5" fmla="*/ 2013 h 3108"/>
                    <a:gd name="T6" fmla="*/ 2543 w 3036"/>
                    <a:gd name="T7" fmla="*/ 1945 h 3108"/>
                    <a:gd name="T8" fmla="*/ 2638 w 3036"/>
                    <a:gd name="T9" fmla="*/ 1843 h 3108"/>
                    <a:gd name="T10" fmla="*/ 2704 w 3036"/>
                    <a:gd name="T11" fmla="*/ 1662 h 3108"/>
                    <a:gd name="T12" fmla="*/ 2846 w 3036"/>
                    <a:gd name="T13" fmla="*/ 1445 h 3108"/>
                    <a:gd name="T14" fmla="*/ 3016 w 3036"/>
                    <a:gd name="T15" fmla="*/ 1323 h 3108"/>
                    <a:gd name="T16" fmla="*/ 3018 w 3036"/>
                    <a:gd name="T17" fmla="*/ 1281 h 3108"/>
                    <a:gd name="T18" fmla="*/ 3036 w 3036"/>
                    <a:gd name="T19" fmla="*/ 1001 h 3108"/>
                    <a:gd name="T20" fmla="*/ 2922 w 3036"/>
                    <a:gd name="T21" fmla="*/ 926 h 3108"/>
                    <a:gd name="T22" fmla="*/ 2618 w 3036"/>
                    <a:gd name="T23" fmla="*/ 804 h 3108"/>
                    <a:gd name="T24" fmla="*/ 2307 w 3036"/>
                    <a:gd name="T25" fmla="*/ 661 h 3108"/>
                    <a:gd name="T26" fmla="*/ 2212 w 3036"/>
                    <a:gd name="T27" fmla="*/ 661 h 3108"/>
                    <a:gd name="T28" fmla="*/ 2184 w 3036"/>
                    <a:gd name="T29" fmla="*/ 634 h 3108"/>
                    <a:gd name="T30" fmla="*/ 2239 w 3036"/>
                    <a:gd name="T31" fmla="*/ 547 h 3108"/>
                    <a:gd name="T32" fmla="*/ 2192 w 3036"/>
                    <a:gd name="T33" fmla="*/ 508 h 3108"/>
                    <a:gd name="T34" fmla="*/ 2118 w 3036"/>
                    <a:gd name="T35" fmla="*/ 508 h 3108"/>
                    <a:gd name="T36" fmla="*/ 2098 w 3036"/>
                    <a:gd name="T37" fmla="*/ 358 h 3108"/>
                    <a:gd name="T38" fmla="*/ 1948 w 3036"/>
                    <a:gd name="T39" fmla="*/ 263 h 3108"/>
                    <a:gd name="T40" fmla="*/ 1853 w 3036"/>
                    <a:gd name="T41" fmla="*/ 55 h 3108"/>
                    <a:gd name="T42" fmla="*/ 1764 w 3036"/>
                    <a:gd name="T43" fmla="*/ 45 h 3108"/>
                    <a:gd name="T44" fmla="*/ 1719 w 3036"/>
                    <a:gd name="T45" fmla="*/ 122 h 3108"/>
                    <a:gd name="T46" fmla="*/ 1656 w 3036"/>
                    <a:gd name="T47" fmla="*/ 122 h 3108"/>
                    <a:gd name="T48" fmla="*/ 1475 w 3036"/>
                    <a:gd name="T49" fmla="*/ 94 h 3108"/>
                    <a:gd name="T50" fmla="*/ 1353 w 3036"/>
                    <a:gd name="T51" fmla="*/ 177 h 3108"/>
                    <a:gd name="T52" fmla="*/ 833 w 3036"/>
                    <a:gd name="T53" fmla="*/ 0 h 3108"/>
                    <a:gd name="T54" fmla="*/ 758 w 3036"/>
                    <a:gd name="T55" fmla="*/ 35 h 3108"/>
                    <a:gd name="T56" fmla="*/ 595 w 3036"/>
                    <a:gd name="T57" fmla="*/ 67 h 3108"/>
                    <a:gd name="T58" fmla="*/ 481 w 3036"/>
                    <a:gd name="T59" fmla="*/ 197 h 3108"/>
                    <a:gd name="T60" fmla="*/ 284 w 3036"/>
                    <a:gd name="T61" fmla="*/ 338 h 3108"/>
                    <a:gd name="T62" fmla="*/ 218 w 3036"/>
                    <a:gd name="T63" fmla="*/ 460 h 3108"/>
                    <a:gd name="T64" fmla="*/ 63 w 3036"/>
                    <a:gd name="T65" fmla="*/ 1086 h 3108"/>
                    <a:gd name="T66" fmla="*/ 22 w 3036"/>
                    <a:gd name="T67" fmla="*/ 1236 h 3108"/>
                    <a:gd name="T68" fmla="*/ 0 w 3036"/>
                    <a:gd name="T69" fmla="*/ 1312 h 3108"/>
                    <a:gd name="T70" fmla="*/ 36 w 3036"/>
                    <a:gd name="T71" fmla="*/ 1547 h 3108"/>
                    <a:gd name="T72" fmla="*/ 123 w 3036"/>
                    <a:gd name="T73" fmla="*/ 1690 h 3108"/>
                    <a:gd name="T74" fmla="*/ 104 w 3036"/>
                    <a:gd name="T75" fmla="*/ 2256 h 3108"/>
                    <a:gd name="T76" fmla="*/ 150 w 3036"/>
                    <a:gd name="T77" fmla="*/ 2288 h 3108"/>
                    <a:gd name="T78" fmla="*/ 218 w 3036"/>
                    <a:gd name="T79" fmla="*/ 2256 h 3108"/>
                    <a:gd name="T80" fmla="*/ 434 w 3036"/>
                    <a:gd name="T81" fmla="*/ 2316 h 3108"/>
                    <a:gd name="T82" fmla="*/ 624 w 3036"/>
                    <a:gd name="T83" fmla="*/ 2324 h 3108"/>
                    <a:gd name="T84" fmla="*/ 738 w 3036"/>
                    <a:gd name="T85" fmla="*/ 2249 h 3108"/>
                    <a:gd name="T86" fmla="*/ 860 w 3036"/>
                    <a:gd name="T87" fmla="*/ 2336 h 3108"/>
                    <a:gd name="T88" fmla="*/ 982 w 3036"/>
                    <a:gd name="T89" fmla="*/ 2343 h 3108"/>
                    <a:gd name="T90" fmla="*/ 1076 w 3036"/>
                    <a:gd name="T91" fmla="*/ 2608 h 3108"/>
                    <a:gd name="T92" fmla="*/ 1105 w 3036"/>
                    <a:gd name="T93" fmla="*/ 2844 h 3108"/>
                    <a:gd name="T94" fmla="*/ 1151 w 3036"/>
                    <a:gd name="T95" fmla="*/ 3006 h 3108"/>
                    <a:gd name="T96" fmla="*/ 1183 w 3036"/>
                    <a:gd name="T97" fmla="*/ 3072 h 3108"/>
                    <a:gd name="T98" fmla="*/ 1278 w 3036"/>
                    <a:gd name="T99" fmla="*/ 3108 h 3108"/>
                    <a:gd name="T100" fmla="*/ 1494 w 3036"/>
                    <a:gd name="T101" fmla="*/ 3013 h 3108"/>
                    <a:gd name="T102" fmla="*/ 1625 w 3036"/>
                    <a:gd name="T103" fmla="*/ 3091 h 3108"/>
                    <a:gd name="T104" fmla="*/ 1712 w 3036"/>
                    <a:gd name="T105" fmla="*/ 3033 h 3108"/>
                    <a:gd name="T106" fmla="*/ 1766 w 3036"/>
                    <a:gd name="T107" fmla="*/ 2808 h 3108"/>
                    <a:gd name="T108" fmla="*/ 1880 w 3036"/>
                    <a:gd name="T109" fmla="*/ 2693 h 3108"/>
                    <a:gd name="T110" fmla="*/ 1900 w 3036"/>
                    <a:gd name="T111" fmla="*/ 2579 h 3108"/>
                    <a:gd name="T112" fmla="*/ 2192 w 3036"/>
                    <a:gd name="T113" fmla="*/ 2373 h 3108"/>
                    <a:gd name="T114" fmla="*/ 2192 w 3036"/>
                    <a:gd name="T115" fmla="*/ 2373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36" h="3108">
                      <a:moveTo>
                        <a:pt x="2192" y="2373"/>
                      </a:moveTo>
                      <a:lnTo>
                        <a:pt x="2366" y="2249"/>
                      </a:lnTo>
                      <a:lnTo>
                        <a:pt x="2543" y="2013"/>
                      </a:lnTo>
                      <a:lnTo>
                        <a:pt x="2543" y="1945"/>
                      </a:lnTo>
                      <a:lnTo>
                        <a:pt x="2638" y="1843"/>
                      </a:lnTo>
                      <a:lnTo>
                        <a:pt x="2704" y="1662"/>
                      </a:lnTo>
                      <a:lnTo>
                        <a:pt x="2846" y="1445"/>
                      </a:lnTo>
                      <a:lnTo>
                        <a:pt x="3016" y="1323"/>
                      </a:lnTo>
                      <a:lnTo>
                        <a:pt x="3018" y="1281"/>
                      </a:lnTo>
                      <a:lnTo>
                        <a:pt x="3036" y="1001"/>
                      </a:lnTo>
                      <a:lnTo>
                        <a:pt x="2922" y="926"/>
                      </a:lnTo>
                      <a:lnTo>
                        <a:pt x="2618" y="804"/>
                      </a:lnTo>
                      <a:lnTo>
                        <a:pt x="2307" y="661"/>
                      </a:lnTo>
                      <a:lnTo>
                        <a:pt x="2212" y="661"/>
                      </a:lnTo>
                      <a:lnTo>
                        <a:pt x="2184" y="634"/>
                      </a:lnTo>
                      <a:lnTo>
                        <a:pt x="2239" y="547"/>
                      </a:lnTo>
                      <a:lnTo>
                        <a:pt x="2192" y="508"/>
                      </a:lnTo>
                      <a:lnTo>
                        <a:pt x="2118" y="508"/>
                      </a:lnTo>
                      <a:lnTo>
                        <a:pt x="2098" y="358"/>
                      </a:lnTo>
                      <a:lnTo>
                        <a:pt x="1948" y="263"/>
                      </a:lnTo>
                      <a:lnTo>
                        <a:pt x="1853" y="55"/>
                      </a:lnTo>
                      <a:lnTo>
                        <a:pt x="1764" y="45"/>
                      </a:lnTo>
                      <a:lnTo>
                        <a:pt x="1719" y="122"/>
                      </a:lnTo>
                      <a:lnTo>
                        <a:pt x="1656" y="122"/>
                      </a:lnTo>
                      <a:lnTo>
                        <a:pt x="1475" y="94"/>
                      </a:lnTo>
                      <a:lnTo>
                        <a:pt x="1353" y="177"/>
                      </a:lnTo>
                      <a:lnTo>
                        <a:pt x="833" y="0"/>
                      </a:lnTo>
                      <a:lnTo>
                        <a:pt x="758" y="35"/>
                      </a:lnTo>
                      <a:lnTo>
                        <a:pt x="595" y="67"/>
                      </a:lnTo>
                      <a:lnTo>
                        <a:pt x="481" y="197"/>
                      </a:lnTo>
                      <a:lnTo>
                        <a:pt x="284" y="338"/>
                      </a:lnTo>
                      <a:lnTo>
                        <a:pt x="218" y="460"/>
                      </a:lnTo>
                      <a:lnTo>
                        <a:pt x="63" y="1086"/>
                      </a:lnTo>
                      <a:lnTo>
                        <a:pt x="22" y="1236"/>
                      </a:lnTo>
                      <a:lnTo>
                        <a:pt x="0" y="1312"/>
                      </a:lnTo>
                      <a:lnTo>
                        <a:pt x="36" y="1547"/>
                      </a:lnTo>
                      <a:lnTo>
                        <a:pt x="123" y="1690"/>
                      </a:lnTo>
                      <a:lnTo>
                        <a:pt x="104" y="2256"/>
                      </a:lnTo>
                      <a:lnTo>
                        <a:pt x="150" y="2288"/>
                      </a:lnTo>
                      <a:lnTo>
                        <a:pt x="218" y="2256"/>
                      </a:lnTo>
                      <a:lnTo>
                        <a:pt x="434" y="2316"/>
                      </a:lnTo>
                      <a:lnTo>
                        <a:pt x="624" y="2324"/>
                      </a:lnTo>
                      <a:lnTo>
                        <a:pt x="738" y="2249"/>
                      </a:lnTo>
                      <a:lnTo>
                        <a:pt x="860" y="2336"/>
                      </a:lnTo>
                      <a:lnTo>
                        <a:pt x="982" y="2343"/>
                      </a:lnTo>
                      <a:lnTo>
                        <a:pt x="1076" y="2608"/>
                      </a:lnTo>
                      <a:lnTo>
                        <a:pt x="1105" y="2844"/>
                      </a:lnTo>
                      <a:lnTo>
                        <a:pt x="1151" y="3006"/>
                      </a:lnTo>
                      <a:lnTo>
                        <a:pt x="1183" y="3072"/>
                      </a:lnTo>
                      <a:lnTo>
                        <a:pt x="1278" y="3108"/>
                      </a:lnTo>
                      <a:lnTo>
                        <a:pt x="1494" y="3013"/>
                      </a:lnTo>
                      <a:lnTo>
                        <a:pt x="1625" y="3091"/>
                      </a:lnTo>
                      <a:lnTo>
                        <a:pt x="1712" y="3033"/>
                      </a:lnTo>
                      <a:lnTo>
                        <a:pt x="1766" y="2808"/>
                      </a:lnTo>
                      <a:lnTo>
                        <a:pt x="1880" y="2693"/>
                      </a:lnTo>
                      <a:lnTo>
                        <a:pt x="1900" y="2579"/>
                      </a:lnTo>
                      <a:lnTo>
                        <a:pt x="2192" y="2373"/>
                      </a:lnTo>
                      <a:lnTo>
                        <a:pt x="2192" y="2373"/>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49" name="Freeform 12">
                  <a:extLst>
                    <a:ext uri="{FF2B5EF4-FFF2-40B4-BE49-F238E27FC236}">
                      <a16:creationId xmlns:a16="http://schemas.microsoft.com/office/drawing/2014/main" id="{7907061B-AE03-6F57-42CC-C2596232DEB0}"/>
                    </a:ext>
                  </a:extLst>
                </p:cNvPr>
                <p:cNvSpPr>
                  <a:spLocks/>
                </p:cNvSpPr>
                <p:nvPr/>
              </p:nvSpPr>
              <p:spPr bwMode="gray">
                <a:xfrm>
                  <a:off x="995" y="2094"/>
                  <a:ext cx="342" cy="347"/>
                </a:xfrm>
                <a:custGeom>
                  <a:avLst/>
                  <a:gdLst>
                    <a:gd name="T0" fmla="*/ 3094 w 3150"/>
                    <a:gd name="T1" fmla="*/ 347 h 3211"/>
                    <a:gd name="T2" fmla="*/ 3102 w 3150"/>
                    <a:gd name="T3" fmla="*/ 516 h 3211"/>
                    <a:gd name="T4" fmla="*/ 3000 w 3150"/>
                    <a:gd name="T5" fmla="*/ 717 h 3211"/>
                    <a:gd name="T6" fmla="*/ 3150 w 3150"/>
                    <a:gd name="T7" fmla="*/ 1111 h 3211"/>
                    <a:gd name="T8" fmla="*/ 2988 w 3150"/>
                    <a:gd name="T9" fmla="*/ 1237 h 3211"/>
                    <a:gd name="T10" fmla="*/ 2866 w 3150"/>
                    <a:gd name="T11" fmla="*/ 1150 h 3211"/>
                    <a:gd name="T12" fmla="*/ 2735 w 3150"/>
                    <a:gd name="T13" fmla="*/ 1284 h 3211"/>
                    <a:gd name="T14" fmla="*/ 2716 w 3150"/>
                    <a:gd name="T15" fmla="*/ 1528 h 3211"/>
                    <a:gd name="T16" fmla="*/ 2515 w 3150"/>
                    <a:gd name="T17" fmla="*/ 1709 h 3211"/>
                    <a:gd name="T18" fmla="*/ 2527 w 3150"/>
                    <a:gd name="T19" fmla="*/ 1981 h 3211"/>
                    <a:gd name="T20" fmla="*/ 2432 w 3150"/>
                    <a:gd name="T21" fmla="*/ 2332 h 3211"/>
                    <a:gd name="T22" fmla="*/ 2515 w 3150"/>
                    <a:gd name="T23" fmla="*/ 2407 h 3211"/>
                    <a:gd name="T24" fmla="*/ 2290 w 3150"/>
                    <a:gd name="T25" fmla="*/ 2796 h 3211"/>
                    <a:gd name="T26" fmla="*/ 1758 w 3150"/>
                    <a:gd name="T27" fmla="*/ 2757 h 3211"/>
                    <a:gd name="T28" fmla="*/ 1569 w 3150"/>
                    <a:gd name="T29" fmla="*/ 2825 h 3211"/>
                    <a:gd name="T30" fmla="*/ 1088 w 3150"/>
                    <a:gd name="T31" fmla="*/ 3088 h 3211"/>
                    <a:gd name="T32" fmla="*/ 833 w 3150"/>
                    <a:gd name="T33" fmla="*/ 3136 h 3211"/>
                    <a:gd name="T34" fmla="*/ 218 w 3150"/>
                    <a:gd name="T35" fmla="*/ 2871 h 3211"/>
                    <a:gd name="T36" fmla="*/ 95 w 3150"/>
                    <a:gd name="T37" fmla="*/ 2844 h 3211"/>
                    <a:gd name="T38" fmla="*/ 103 w 3150"/>
                    <a:gd name="T39" fmla="*/ 2718 h 3211"/>
                    <a:gd name="T40" fmla="*/ 9 w 3150"/>
                    <a:gd name="T41" fmla="*/ 2568 h 3211"/>
                    <a:gd name="T42" fmla="*/ 56 w 3150"/>
                    <a:gd name="T43" fmla="*/ 2075 h 3211"/>
                    <a:gd name="T44" fmla="*/ 418 w 3150"/>
                    <a:gd name="T45" fmla="*/ 1623 h 3211"/>
                    <a:gd name="T46" fmla="*/ 718 w 3150"/>
                    <a:gd name="T47" fmla="*/ 1252 h 3211"/>
                    <a:gd name="T48" fmla="*/ 833 w 3150"/>
                    <a:gd name="T49" fmla="*/ 1237 h 3211"/>
                    <a:gd name="T50" fmla="*/ 1049 w 3150"/>
                    <a:gd name="T51" fmla="*/ 543 h 3211"/>
                    <a:gd name="T52" fmla="*/ 1380 w 3150"/>
                    <a:gd name="T53" fmla="*/ 0 h 3211"/>
                    <a:gd name="T54" fmla="*/ 1695 w 3150"/>
                    <a:gd name="T55" fmla="*/ 305 h 3211"/>
                    <a:gd name="T56" fmla="*/ 1962 w 3150"/>
                    <a:gd name="T57" fmla="*/ 227 h 3211"/>
                    <a:gd name="T58" fmla="*/ 2139 w 3150"/>
                    <a:gd name="T59" fmla="*/ 266 h 3211"/>
                    <a:gd name="T60" fmla="*/ 2356 w 3150"/>
                    <a:gd name="T61" fmla="*/ 217 h 3211"/>
                    <a:gd name="T62" fmla="*/ 2504 w 3150"/>
                    <a:gd name="T63" fmla="*/ 335 h 3211"/>
                    <a:gd name="T64" fmla="*/ 2927 w 3150"/>
                    <a:gd name="T65" fmla="*/ 266 h 3211"/>
                    <a:gd name="T66" fmla="*/ 3048 w 3150"/>
                    <a:gd name="T67" fmla="*/ 279 h 3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50" h="3211">
                      <a:moveTo>
                        <a:pt x="3048" y="279"/>
                      </a:moveTo>
                      <a:lnTo>
                        <a:pt x="3094" y="347"/>
                      </a:lnTo>
                      <a:lnTo>
                        <a:pt x="3075" y="374"/>
                      </a:lnTo>
                      <a:lnTo>
                        <a:pt x="3102" y="516"/>
                      </a:lnTo>
                      <a:lnTo>
                        <a:pt x="3027" y="591"/>
                      </a:lnTo>
                      <a:lnTo>
                        <a:pt x="3000" y="717"/>
                      </a:lnTo>
                      <a:lnTo>
                        <a:pt x="3130" y="941"/>
                      </a:lnTo>
                      <a:lnTo>
                        <a:pt x="3150" y="1111"/>
                      </a:lnTo>
                      <a:lnTo>
                        <a:pt x="3094" y="1237"/>
                      </a:lnTo>
                      <a:lnTo>
                        <a:pt x="2988" y="1237"/>
                      </a:lnTo>
                      <a:lnTo>
                        <a:pt x="2932" y="1150"/>
                      </a:lnTo>
                      <a:lnTo>
                        <a:pt x="2866" y="1150"/>
                      </a:lnTo>
                      <a:lnTo>
                        <a:pt x="2858" y="1252"/>
                      </a:lnTo>
                      <a:lnTo>
                        <a:pt x="2735" y="1284"/>
                      </a:lnTo>
                      <a:lnTo>
                        <a:pt x="2704" y="1426"/>
                      </a:lnTo>
                      <a:lnTo>
                        <a:pt x="2716" y="1528"/>
                      </a:lnTo>
                      <a:lnTo>
                        <a:pt x="2716" y="1643"/>
                      </a:lnTo>
                      <a:lnTo>
                        <a:pt x="2515" y="1709"/>
                      </a:lnTo>
                      <a:lnTo>
                        <a:pt x="2480" y="1934"/>
                      </a:lnTo>
                      <a:lnTo>
                        <a:pt x="2527" y="1981"/>
                      </a:lnTo>
                      <a:lnTo>
                        <a:pt x="2574" y="2116"/>
                      </a:lnTo>
                      <a:lnTo>
                        <a:pt x="2432" y="2332"/>
                      </a:lnTo>
                      <a:lnTo>
                        <a:pt x="2441" y="2371"/>
                      </a:lnTo>
                      <a:lnTo>
                        <a:pt x="2515" y="2407"/>
                      </a:lnTo>
                      <a:lnTo>
                        <a:pt x="2507" y="2623"/>
                      </a:lnTo>
                      <a:lnTo>
                        <a:pt x="2290" y="2796"/>
                      </a:lnTo>
                      <a:lnTo>
                        <a:pt x="2082" y="2777"/>
                      </a:lnTo>
                      <a:lnTo>
                        <a:pt x="1758" y="2757"/>
                      </a:lnTo>
                      <a:lnTo>
                        <a:pt x="1637" y="2859"/>
                      </a:lnTo>
                      <a:lnTo>
                        <a:pt x="1569" y="2825"/>
                      </a:lnTo>
                      <a:lnTo>
                        <a:pt x="1222" y="2891"/>
                      </a:lnTo>
                      <a:lnTo>
                        <a:pt x="1088" y="3088"/>
                      </a:lnTo>
                      <a:lnTo>
                        <a:pt x="947" y="3211"/>
                      </a:lnTo>
                      <a:lnTo>
                        <a:pt x="833" y="3136"/>
                      </a:lnTo>
                      <a:lnTo>
                        <a:pt x="529" y="3014"/>
                      </a:lnTo>
                      <a:lnTo>
                        <a:pt x="218" y="2871"/>
                      </a:lnTo>
                      <a:lnTo>
                        <a:pt x="123" y="2871"/>
                      </a:lnTo>
                      <a:lnTo>
                        <a:pt x="95" y="2844"/>
                      </a:lnTo>
                      <a:lnTo>
                        <a:pt x="150" y="2757"/>
                      </a:lnTo>
                      <a:lnTo>
                        <a:pt x="103" y="2718"/>
                      </a:lnTo>
                      <a:lnTo>
                        <a:pt x="29" y="2718"/>
                      </a:lnTo>
                      <a:lnTo>
                        <a:pt x="9" y="2568"/>
                      </a:lnTo>
                      <a:lnTo>
                        <a:pt x="0" y="2293"/>
                      </a:lnTo>
                      <a:lnTo>
                        <a:pt x="56" y="2075"/>
                      </a:lnTo>
                      <a:lnTo>
                        <a:pt x="257" y="1859"/>
                      </a:lnTo>
                      <a:lnTo>
                        <a:pt x="418" y="1623"/>
                      </a:lnTo>
                      <a:lnTo>
                        <a:pt x="541" y="1584"/>
                      </a:lnTo>
                      <a:lnTo>
                        <a:pt x="718" y="1252"/>
                      </a:lnTo>
                      <a:lnTo>
                        <a:pt x="785" y="1218"/>
                      </a:lnTo>
                      <a:lnTo>
                        <a:pt x="833" y="1237"/>
                      </a:lnTo>
                      <a:lnTo>
                        <a:pt x="954" y="1016"/>
                      </a:lnTo>
                      <a:lnTo>
                        <a:pt x="1049" y="543"/>
                      </a:lnTo>
                      <a:lnTo>
                        <a:pt x="1163" y="327"/>
                      </a:lnTo>
                      <a:lnTo>
                        <a:pt x="1380" y="0"/>
                      </a:lnTo>
                      <a:lnTo>
                        <a:pt x="1557" y="9"/>
                      </a:lnTo>
                      <a:lnTo>
                        <a:pt x="1695" y="305"/>
                      </a:lnTo>
                      <a:lnTo>
                        <a:pt x="1774" y="177"/>
                      </a:lnTo>
                      <a:lnTo>
                        <a:pt x="1962" y="227"/>
                      </a:lnTo>
                      <a:lnTo>
                        <a:pt x="2011" y="344"/>
                      </a:lnTo>
                      <a:lnTo>
                        <a:pt x="2139" y="266"/>
                      </a:lnTo>
                      <a:lnTo>
                        <a:pt x="2366" y="305"/>
                      </a:lnTo>
                      <a:lnTo>
                        <a:pt x="2356" y="217"/>
                      </a:lnTo>
                      <a:lnTo>
                        <a:pt x="2414" y="217"/>
                      </a:lnTo>
                      <a:lnTo>
                        <a:pt x="2504" y="335"/>
                      </a:lnTo>
                      <a:lnTo>
                        <a:pt x="2868" y="374"/>
                      </a:lnTo>
                      <a:lnTo>
                        <a:pt x="2927" y="266"/>
                      </a:lnTo>
                      <a:lnTo>
                        <a:pt x="3048" y="279"/>
                      </a:lnTo>
                      <a:lnTo>
                        <a:pt x="3048" y="279"/>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0" name="Freeform 13">
                  <a:extLst>
                    <a:ext uri="{FF2B5EF4-FFF2-40B4-BE49-F238E27FC236}">
                      <a16:creationId xmlns:a16="http://schemas.microsoft.com/office/drawing/2014/main" id="{303DF4D8-8591-4386-8873-F2FD35954B70}"/>
                    </a:ext>
                  </a:extLst>
                </p:cNvPr>
                <p:cNvSpPr>
                  <a:spLocks/>
                </p:cNvSpPr>
                <p:nvPr/>
              </p:nvSpPr>
              <p:spPr bwMode="gray">
                <a:xfrm>
                  <a:off x="1115" y="1747"/>
                  <a:ext cx="237" cy="387"/>
                </a:xfrm>
                <a:custGeom>
                  <a:avLst/>
                  <a:gdLst>
                    <a:gd name="T0" fmla="*/ 1952 w 2191"/>
                    <a:gd name="T1" fmla="*/ 3474 h 3569"/>
                    <a:gd name="T2" fmla="*/ 1831 w 2191"/>
                    <a:gd name="T3" fmla="*/ 3461 h 3569"/>
                    <a:gd name="T4" fmla="*/ 1772 w 2191"/>
                    <a:gd name="T5" fmla="*/ 3569 h 3569"/>
                    <a:gd name="T6" fmla="*/ 1408 w 2191"/>
                    <a:gd name="T7" fmla="*/ 3530 h 3569"/>
                    <a:gd name="T8" fmla="*/ 1318 w 2191"/>
                    <a:gd name="T9" fmla="*/ 3412 h 3569"/>
                    <a:gd name="T10" fmla="*/ 1260 w 2191"/>
                    <a:gd name="T11" fmla="*/ 3412 h 3569"/>
                    <a:gd name="T12" fmla="*/ 1270 w 2191"/>
                    <a:gd name="T13" fmla="*/ 3500 h 3569"/>
                    <a:gd name="T14" fmla="*/ 1043 w 2191"/>
                    <a:gd name="T15" fmla="*/ 3461 h 3569"/>
                    <a:gd name="T16" fmla="*/ 915 w 2191"/>
                    <a:gd name="T17" fmla="*/ 3539 h 3569"/>
                    <a:gd name="T18" fmla="*/ 866 w 2191"/>
                    <a:gd name="T19" fmla="*/ 3422 h 3569"/>
                    <a:gd name="T20" fmla="*/ 678 w 2191"/>
                    <a:gd name="T21" fmla="*/ 3372 h 3569"/>
                    <a:gd name="T22" fmla="*/ 599 w 2191"/>
                    <a:gd name="T23" fmla="*/ 3500 h 3569"/>
                    <a:gd name="T24" fmla="*/ 461 w 2191"/>
                    <a:gd name="T25" fmla="*/ 3204 h 3569"/>
                    <a:gd name="T26" fmla="*/ 284 w 2191"/>
                    <a:gd name="T27" fmla="*/ 3195 h 3569"/>
                    <a:gd name="T28" fmla="*/ 67 w 2191"/>
                    <a:gd name="T29" fmla="*/ 3522 h 3569"/>
                    <a:gd name="T30" fmla="*/ 0 w 2191"/>
                    <a:gd name="T31" fmla="*/ 3297 h 3569"/>
                    <a:gd name="T32" fmla="*/ 0 w 2191"/>
                    <a:gd name="T33" fmla="*/ 2711 h 3569"/>
                    <a:gd name="T34" fmla="*/ 189 w 2191"/>
                    <a:gd name="T35" fmla="*/ 2116 h 3569"/>
                    <a:gd name="T36" fmla="*/ 398 w 2191"/>
                    <a:gd name="T37" fmla="*/ 1765 h 3569"/>
                    <a:gd name="T38" fmla="*/ 587 w 2191"/>
                    <a:gd name="T39" fmla="*/ 1517 h 3569"/>
                    <a:gd name="T40" fmla="*/ 674 w 2191"/>
                    <a:gd name="T41" fmla="*/ 1198 h 3569"/>
                    <a:gd name="T42" fmla="*/ 627 w 2191"/>
                    <a:gd name="T43" fmla="*/ 1076 h 3569"/>
                    <a:gd name="T44" fmla="*/ 694 w 2191"/>
                    <a:gd name="T45" fmla="*/ 875 h 3569"/>
                    <a:gd name="T46" fmla="*/ 694 w 2191"/>
                    <a:gd name="T47" fmla="*/ 808 h 3569"/>
                    <a:gd name="T48" fmla="*/ 852 w 2191"/>
                    <a:gd name="T49" fmla="*/ 713 h 3569"/>
                    <a:gd name="T50" fmla="*/ 1053 w 2191"/>
                    <a:gd name="T51" fmla="*/ 489 h 3569"/>
                    <a:gd name="T52" fmla="*/ 1136 w 2191"/>
                    <a:gd name="T53" fmla="*/ 194 h 3569"/>
                    <a:gd name="T54" fmla="*/ 1061 w 2191"/>
                    <a:gd name="T55" fmla="*/ 138 h 3569"/>
                    <a:gd name="T56" fmla="*/ 930 w 2191"/>
                    <a:gd name="T57" fmla="*/ 111 h 3569"/>
                    <a:gd name="T58" fmla="*/ 1043 w 2191"/>
                    <a:gd name="T59" fmla="*/ 0 h 3569"/>
                    <a:gd name="T60" fmla="*/ 1182 w 2191"/>
                    <a:gd name="T61" fmla="*/ 72 h 3569"/>
                    <a:gd name="T62" fmla="*/ 1297 w 2191"/>
                    <a:gd name="T63" fmla="*/ 72 h 3569"/>
                    <a:gd name="T64" fmla="*/ 1459 w 2191"/>
                    <a:gd name="T65" fmla="*/ 233 h 3569"/>
                    <a:gd name="T66" fmla="*/ 1478 w 2191"/>
                    <a:gd name="T67" fmla="*/ 667 h 3569"/>
                    <a:gd name="T68" fmla="*/ 1411 w 2191"/>
                    <a:gd name="T69" fmla="*/ 847 h 3569"/>
                    <a:gd name="T70" fmla="*/ 1345 w 2191"/>
                    <a:gd name="T71" fmla="*/ 915 h 3569"/>
                    <a:gd name="T72" fmla="*/ 1439 w 2191"/>
                    <a:gd name="T73" fmla="*/ 970 h 3569"/>
                    <a:gd name="T74" fmla="*/ 1459 w 2191"/>
                    <a:gd name="T75" fmla="*/ 1065 h 3569"/>
                    <a:gd name="T76" fmla="*/ 1648 w 2191"/>
                    <a:gd name="T77" fmla="*/ 1301 h 3569"/>
                    <a:gd name="T78" fmla="*/ 1797 w 2191"/>
                    <a:gd name="T79" fmla="*/ 1265 h 3569"/>
                    <a:gd name="T80" fmla="*/ 1877 w 2191"/>
                    <a:gd name="T81" fmla="*/ 1313 h 3569"/>
                    <a:gd name="T82" fmla="*/ 1877 w 2191"/>
                    <a:gd name="T83" fmla="*/ 1442 h 3569"/>
                    <a:gd name="T84" fmla="*/ 1734 w 2191"/>
                    <a:gd name="T85" fmla="*/ 1509 h 3569"/>
                    <a:gd name="T86" fmla="*/ 1627 w 2191"/>
                    <a:gd name="T87" fmla="*/ 1745 h 3569"/>
                    <a:gd name="T88" fmla="*/ 1734 w 2191"/>
                    <a:gd name="T89" fmla="*/ 1907 h 3569"/>
                    <a:gd name="T90" fmla="*/ 1836 w 2191"/>
                    <a:gd name="T91" fmla="*/ 2010 h 3569"/>
                    <a:gd name="T92" fmla="*/ 1809 w 2191"/>
                    <a:gd name="T93" fmla="*/ 2056 h 3569"/>
                    <a:gd name="T94" fmla="*/ 1904 w 2191"/>
                    <a:gd name="T95" fmla="*/ 2265 h 3569"/>
                    <a:gd name="T96" fmla="*/ 2101 w 2191"/>
                    <a:gd name="T97" fmla="*/ 2321 h 3569"/>
                    <a:gd name="T98" fmla="*/ 2191 w 2191"/>
                    <a:gd name="T99" fmla="*/ 2348 h 3569"/>
                    <a:gd name="T100" fmla="*/ 1911 w 2191"/>
                    <a:gd name="T101" fmla="*/ 2597 h 3569"/>
                    <a:gd name="T102" fmla="*/ 1923 w 2191"/>
                    <a:gd name="T103" fmla="*/ 2643 h 3569"/>
                    <a:gd name="T104" fmla="*/ 1829 w 2191"/>
                    <a:gd name="T105" fmla="*/ 2758 h 3569"/>
                    <a:gd name="T106" fmla="*/ 1857 w 2191"/>
                    <a:gd name="T107" fmla="*/ 2840 h 3569"/>
                    <a:gd name="T108" fmla="*/ 2006 w 2191"/>
                    <a:gd name="T109" fmla="*/ 2935 h 3569"/>
                    <a:gd name="T110" fmla="*/ 1959 w 2191"/>
                    <a:gd name="T111" fmla="*/ 3002 h 3569"/>
                    <a:gd name="T112" fmla="*/ 1986 w 2191"/>
                    <a:gd name="T113" fmla="*/ 3069 h 3569"/>
                    <a:gd name="T114" fmla="*/ 1911 w 2191"/>
                    <a:gd name="T115" fmla="*/ 3163 h 3569"/>
                    <a:gd name="T116" fmla="*/ 1904 w 2191"/>
                    <a:gd name="T117" fmla="*/ 3286 h 3569"/>
                    <a:gd name="T118" fmla="*/ 1998 w 2191"/>
                    <a:gd name="T119" fmla="*/ 3345 h 3569"/>
                    <a:gd name="T120" fmla="*/ 1952 w 2191"/>
                    <a:gd name="T121" fmla="*/ 3474 h 3569"/>
                    <a:gd name="T122" fmla="*/ 1952 w 2191"/>
                    <a:gd name="T123" fmla="*/ 3474 h 3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91" h="3569">
                      <a:moveTo>
                        <a:pt x="1952" y="3474"/>
                      </a:moveTo>
                      <a:lnTo>
                        <a:pt x="1831" y="3461"/>
                      </a:lnTo>
                      <a:lnTo>
                        <a:pt x="1772" y="3569"/>
                      </a:lnTo>
                      <a:lnTo>
                        <a:pt x="1408" y="3530"/>
                      </a:lnTo>
                      <a:lnTo>
                        <a:pt x="1318" y="3412"/>
                      </a:lnTo>
                      <a:lnTo>
                        <a:pt x="1260" y="3412"/>
                      </a:lnTo>
                      <a:lnTo>
                        <a:pt x="1270" y="3500"/>
                      </a:lnTo>
                      <a:lnTo>
                        <a:pt x="1043" y="3461"/>
                      </a:lnTo>
                      <a:lnTo>
                        <a:pt x="915" y="3539"/>
                      </a:lnTo>
                      <a:lnTo>
                        <a:pt x="866" y="3422"/>
                      </a:lnTo>
                      <a:lnTo>
                        <a:pt x="678" y="3372"/>
                      </a:lnTo>
                      <a:lnTo>
                        <a:pt x="599" y="3500"/>
                      </a:lnTo>
                      <a:lnTo>
                        <a:pt x="461" y="3204"/>
                      </a:lnTo>
                      <a:lnTo>
                        <a:pt x="284" y="3195"/>
                      </a:lnTo>
                      <a:lnTo>
                        <a:pt x="67" y="3522"/>
                      </a:lnTo>
                      <a:lnTo>
                        <a:pt x="0" y="3297"/>
                      </a:lnTo>
                      <a:lnTo>
                        <a:pt x="0" y="2711"/>
                      </a:lnTo>
                      <a:lnTo>
                        <a:pt x="189" y="2116"/>
                      </a:lnTo>
                      <a:lnTo>
                        <a:pt x="398" y="1765"/>
                      </a:lnTo>
                      <a:lnTo>
                        <a:pt x="587" y="1517"/>
                      </a:lnTo>
                      <a:lnTo>
                        <a:pt x="674" y="1198"/>
                      </a:lnTo>
                      <a:lnTo>
                        <a:pt x="627" y="1076"/>
                      </a:lnTo>
                      <a:lnTo>
                        <a:pt x="694" y="875"/>
                      </a:lnTo>
                      <a:lnTo>
                        <a:pt x="694" y="808"/>
                      </a:lnTo>
                      <a:lnTo>
                        <a:pt x="852" y="713"/>
                      </a:lnTo>
                      <a:lnTo>
                        <a:pt x="1053" y="489"/>
                      </a:lnTo>
                      <a:lnTo>
                        <a:pt x="1136" y="194"/>
                      </a:lnTo>
                      <a:lnTo>
                        <a:pt x="1061" y="138"/>
                      </a:lnTo>
                      <a:lnTo>
                        <a:pt x="930" y="111"/>
                      </a:lnTo>
                      <a:lnTo>
                        <a:pt x="1043" y="0"/>
                      </a:lnTo>
                      <a:lnTo>
                        <a:pt x="1182" y="72"/>
                      </a:lnTo>
                      <a:lnTo>
                        <a:pt x="1297" y="72"/>
                      </a:lnTo>
                      <a:lnTo>
                        <a:pt x="1459" y="233"/>
                      </a:lnTo>
                      <a:lnTo>
                        <a:pt x="1478" y="667"/>
                      </a:lnTo>
                      <a:lnTo>
                        <a:pt x="1411" y="847"/>
                      </a:lnTo>
                      <a:lnTo>
                        <a:pt x="1345" y="915"/>
                      </a:lnTo>
                      <a:lnTo>
                        <a:pt x="1439" y="970"/>
                      </a:lnTo>
                      <a:lnTo>
                        <a:pt x="1459" y="1065"/>
                      </a:lnTo>
                      <a:lnTo>
                        <a:pt x="1648" y="1301"/>
                      </a:lnTo>
                      <a:lnTo>
                        <a:pt x="1797" y="1265"/>
                      </a:lnTo>
                      <a:lnTo>
                        <a:pt x="1877" y="1313"/>
                      </a:lnTo>
                      <a:lnTo>
                        <a:pt x="1877" y="1442"/>
                      </a:lnTo>
                      <a:lnTo>
                        <a:pt x="1734" y="1509"/>
                      </a:lnTo>
                      <a:lnTo>
                        <a:pt x="1627" y="1745"/>
                      </a:lnTo>
                      <a:lnTo>
                        <a:pt x="1734" y="1907"/>
                      </a:lnTo>
                      <a:lnTo>
                        <a:pt x="1836" y="2010"/>
                      </a:lnTo>
                      <a:lnTo>
                        <a:pt x="1809" y="2056"/>
                      </a:lnTo>
                      <a:lnTo>
                        <a:pt x="1904" y="2265"/>
                      </a:lnTo>
                      <a:lnTo>
                        <a:pt x="2101" y="2321"/>
                      </a:lnTo>
                      <a:lnTo>
                        <a:pt x="2191" y="2348"/>
                      </a:lnTo>
                      <a:lnTo>
                        <a:pt x="1911" y="2597"/>
                      </a:lnTo>
                      <a:lnTo>
                        <a:pt x="1923" y="2643"/>
                      </a:lnTo>
                      <a:lnTo>
                        <a:pt x="1829" y="2758"/>
                      </a:lnTo>
                      <a:lnTo>
                        <a:pt x="1857" y="2840"/>
                      </a:lnTo>
                      <a:lnTo>
                        <a:pt x="2006" y="2935"/>
                      </a:lnTo>
                      <a:lnTo>
                        <a:pt x="1959" y="3002"/>
                      </a:lnTo>
                      <a:lnTo>
                        <a:pt x="1986" y="3069"/>
                      </a:lnTo>
                      <a:lnTo>
                        <a:pt x="1911" y="3163"/>
                      </a:lnTo>
                      <a:lnTo>
                        <a:pt x="1904" y="3286"/>
                      </a:lnTo>
                      <a:lnTo>
                        <a:pt x="1998" y="3345"/>
                      </a:lnTo>
                      <a:lnTo>
                        <a:pt x="1952" y="3474"/>
                      </a:lnTo>
                      <a:lnTo>
                        <a:pt x="1952" y="3474"/>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1" name="Freeform 14">
                  <a:extLst>
                    <a:ext uri="{FF2B5EF4-FFF2-40B4-BE49-F238E27FC236}">
                      <a16:creationId xmlns:a16="http://schemas.microsoft.com/office/drawing/2014/main" id="{0406CE48-6673-1237-94EB-0421D21DA38B}"/>
                    </a:ext>
                  </a:extLst>
                </p:cNvPr>
                <p:cNvSpPr>
                  <a:spLocks/>
                </p:cNvSpPr>
                <p:nvPr/>
              </p:nvSpPr>
              <p:spPr bwMode="gray">
                <a:xfrm>
                  <a:off x="1313" y="1928"/>
                  <a:ext cx="429" cy="478"/>
                </a:xfrm>
                <a:custGeom>
                  <a:avLst/>
                  <a:gdLst>
                    <a:gd name="T0" fmla="*/ 82 w 3961"/>
                    <a:gd name="T1" fmla="*/ 927 h 4396"/>
                    <a:gd name="T2" fmla="*/ 0 w 3961"/>
                    <a:gd name="T3" fmla="*/ 1088 h 4396"/>
                    <a:gd name="T4" fmla="*/ 177 w 3961"/>
                    <a:gd name="T5" fmla="*/ 1265 h 4396"/>
                    <a:gd name="T6" fmla="*/ 157 w 3961"/>
                    <a:gd name="T7" fmla="*/ 1399 h 4396"/>
                    <a:gd name="T8" fmla="*/ 75 w 3961"/>
                    <a:gd name="T9" fmla="*/ 1616 h 4396"/>
                    <a:gd name="T10" fmla="*/ 123 w 3961"/>
                    <a:gd name="T11" fmla="*/ 1804 h 4396"/>
                    <a:gd name="T12" fmla="*/ 150 w 3961"/>
                    <a:gd name="T13" fmla="*/ 1899 h 4396"/>
                    <a:gd name="T14" fmla="*/ 102 w 3961"/>
                    <a:gd name="T15" fmla="*/ 2116 h 4396"/>
                    <a:gd name="T16" fmla="*/ 205 w 3961"/>
                    <a:gd name="T17" fmla="*/ 2466 h 4396"/>
                    <a:gd name="T18" fmla="*/ 169 w 3961"/>
                    <a:gd name="T19" fmla="*/ 2762 h 4396"/>
                    <a:gd name="T20" fmla="*/ 378 w 3961"/>
                    <a:gd name="T21" fmla="*/ 2809 h 4396"/>
                    <a:gd name="T22" fmla="*/ 1095 w 3961"/>
                    <a:gd name="T23" fmla="*/ 2505 h 4396"/>
                    <a:gd name="T24" fmla="*/ 1104 w 3961"/>
                    <a:gd name="T25" fmla="*/ 2628 h 4396"/>
                    <a:gd name="T26" fmla="*/ 1324 w 3961"/>
                    <a:gd name="T27" fmla="*/ 2714 h 4396"/>
                    <a:gd name="T28" fmla="*/ 1541 w 3961"/>
                    <a:gd name="T29" fmla="*/ 2723 h 4396"/>
                    <a:gd name="T30" fmla="*/ 2022 w 3961"/>
                    <a:gd name="T31" fmla="*/ 2939 h 4396"/>
                    <a:gd name="T32" fmla="*/ 2203 w 3961"/>
                    <a:gd name="T33" fmla="*/ 3175 h 4396"/>
                    <a:gd name="T34" fmla="*/ 2506 w 3961"/>
                    <a:gd name="T35" fmla="*/ 3234 h 4396"/>
                    <a:gd name="T36" fmla="*/ 2807 w 3961"/>
                    <a:gd name="T37" fmla="*/ 3423 h 4396"/>
                    <a:gd name="T38" fmla="*/ 2657 w 3961"/>
                    <a:gd name="T39" fmla="*/ 3612 h 4396"/>
                    <a:gd name="T40" fmla="*/ 2494 w 3961"/>
                    <a:gd name="T41" fmla="*/ 3790 h 4396"/>
                    <a:gd name="T42" fmla="*/ 2460 w 3961"/>
                    <a:gd name="T43" fmla="*/ 3979 h 4396"/>
                    <a:gd name="T44" fmla="*/ 2570 w 3961"/>
                    <a:gd name="T45" fmla="*/ 4215 h 4396"/>
                    <a:gd name="T46" fmla="*/ 3035 w 3961"/>
                    <a:gd name="T47" fmla="*/ 4188 h 4396"/>
                    <a:gd name="T48" fmla="*/ 3216 w 3961"/>
                    <a:gd name="T49" fmla="*/ 3384 h 4396"/>
                    <a:gd name="T50" fmla="*/ 3177 w 3961"/>
                    <a:gd name="T51" fmla="*/ 2789 h 4396"/>
                    <a:gd name="T52" fmla="*/ 3204 w 3961"/>
                    <a:gd name="T53" fmla="*/ 2466 h 4396"/>
                    <a:gd name="T54" fmla="*/ 3224 w 3961"/>
                    <a:gd name="T55" fmla="*/ 2242 h 4396"/>
                    <a:gd name="T56" fmla="*/ 3346 w 3961"/>
                    <a:gd name="T57" fmla="*/ 2005 h 4396"/>
                    <a:gd name="T58" fmla="*/ 3433 w 3961"/>
                    <a:gd name="T59" fmla="*/ 1891 h 4396"/>
                    <a:gd name="T60" fmla="*/ 3548 w 3961"/>
                    <a:gd name="T61" fmla="*/ 2005 h 4396"/>
                    <a:gd name="T62" fmla="*/ 3961 w 3961"/>
                    <a:gd name="T63" fmla="*/ 1379 h 4396"/>
                    <a:gd name="T64" fmla="*/ 3764 w 3961"/>
                    <a:gd name="T65" fmla="*/ 1332 h 4396"/>
                    <a:gd name="T66" fmla="*/ 3799 w 3961"/>
                    <a:gd name="T67" fmla="*/ 1029 h 4396"/>
                    <a:gd name="T68" fmla="*/ 3811 w 3961"/>
                    <a:gd name="T69" fmla="*/ 698 h 4396"/>
                    <a:gd name="T70" fmla="*/ 3772 w 3961"/>
                    <a:gd name="T71" fmla="*/ 473 h 4396"/>
                    <a:gd name="T72" fmla="*/ 3582 w 3961"/>
                    <a:gd name="T73" fmla="*/ 189 h 4396"/>
                    <a:gd name="T74" fmla="*/ 3461 w 3961"/>
                    <a:gd name="T75" fmla="*/ 143 h 4396"/>
                    <a:gd name="T76" fmla="*/ 3184 w 3961"/>
                    <a:gd name="T77" fmla="*/ 0 h 4396"/>
                    <a:gd name="T78" fmla="*/ 2853 w 3961"/>
                    <a:gd name="T79" fmla="*/ 245 h 4396"/>
                    <a:gd name="T80" fmla="*/ 2751 w 3961"/>
                    <a:gd name="T81" fmla="*/ 312 h 4396"/>
                    <a:gd name="T82" fmla="*/ 2649 w 3961"/>
                    <a:gd name="T83" fmla="*/ 386 h 4396"/>
                    <a:gd name="T84" fmla="*/ 2570 w 3961"/>
                    <a:gd name="T85" fmla="*/ 304 h 4396"/>
                    <a:gd name="T86" fmla="*/ 2487 w 3961"/>
                    <a:gd name="T87" fmla="*/ 162 h 4396"/>
                    <a:gd name="T88" fmla="*/ 2360 w 3961"/>
                    <a:gd name="T89" fmla="*/ 31 h 4396"/>
                    <a:gd name="T90" fmla="*/ 2183 w 3961"/>
                    <a:gd name="T91" fmla="*/ 131 h 4396"/>
                    <a:gd name="T92" fmla="*/ 1899 w 3961"/>
                    <a:gd name="T93" fmla="*/ 292 h 4396"/>
                    <a:gd name="T94" fmla="*/ 1671 w 3961"/>
                    <a:gd name="T95" fmla="*/ 398 h 4396"/>
                    <a:gd name="T96" fmla="*/ 1466 w 3961"/>
                    <a:gd name="T97" fmla="*/ 320 h 4396"/>
                    <a:gd name="T98" fmla="*/ 1245 w 3961"/>
                    <a:gd name="T99" fmla="*/ 332 h 4396"/>
                    <a:gd name="T100" fmla="*/ 1076 w 3961"/>
                    <a:gd name="T101" fmla="*/ 823 h 4396"/>
                    <a:gd name="T102" fmla="*/ 772 w 3961"/>
                    <a:gd name="T103" fmla="*/ 934 h 4396"/>
                    <a:gd name="T104" fmla="*/ 425 w 3961"/>
                    <a:gd name="T105" fmla="*/ 698 h 4396"/>
                    <a:gd name="T106" fmla="*/ 362 w 3961"/>
                    <a:gd name="T107" fmla="*/ 678 h 4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1" h="4396">
                      <a:moveTo>
                        <a:pt x="362" y="678"/>
                      </a:moveTo>
                      <a:lnTo>
                        <a:pt x="82" y="927"/>
                      </a:lnTo>
                      <a:lnTo>
                        <a:pt x="94" y="973"/>
                      </a:lnTo>
                      <a:lnTo>
                        <a:pt x="0" y="1088"/>
                      </a:lnTo>
                      <a:lnTo>
                        <a:pt x="28" y="1170"/>
                      </a:lnTo>
                      <a:lnTo>
                        <a:pt x="177" y="1265"/>
                      </a:lnTo>
                      <a:lnTo>
                        <a:pt x="130" y="1332"/>
                      </a:lnTo>
                      <a:lnTo>
                        <a:pt x="157" y="1399"/>
                      </a:lnTo>
                      <a:lnTo>
                        <a:pt x="82" y="1493"/>
                      </a:lnTo>
                      <a:lnTo>
                        <a:pt x="75" y="1616"/>
                      </a:lnTo>
                      <a:lnTo>
                        <a:pt x="169" y="1675"/>
                      </a:lnTo>
                      <a:lnTo>
                        <a:pt x="123" y="1804"/>
                      </a:lnTo>
                      <a:lnTo>
                        <a:pt x="169" y="1872"/>
                      </a:lnTo>
                      <a:lnTo>
                        <a:pt x="150" y="1899"/>
                      </a:lnTo>
                      <a:lnTo>
                        <a:pt x="177" y="2041"/>
                      </a:lnTo>
                      <a:lnTo>
                        <a:pt x="102" y="2116"/>
                      </a:lnTo>
                      <a:lnTo>
                        <a:pt x="75" y="2242"/>
                      </a:lnTo>
                      <a:lnTo>
                        <a:pt x="205" y="2466"/>
                      </a:lnTo>
                      <a:lnTo>
                        <a:pt x="225" y="2636"/>
                      </a:lnTo>
                      <a:lnTo>
                        <a:pt x="169" y="2762"/>
                      </a:lnTo>
                      <a:lnTo>
                        <a:pt x="157" y="2884"/>
                      </a:lnTo>
                      <a:lnTo>
                        <a:pt x="378" y="2809"/>
                      </a:lnTo>
                      <a:lnTo>
                        <a:pt x="879" y="2494"/>
                      </a:lnTo>
                      <a:lnTo>
                        <a:pt x="1095" y="2505"/>
                      </a:lnTo>
                      <a:lnTo>
                        <a:pt x="1136" y="2541"/>
                      </a:lnTo>
                      <a:lnTo>
                        <a:pt x="1104" y="2628"/>
                      </a:lnTo>
                      <a:lnTo>
                        <a:pt x="1210" y="2714"/>
                      </a:lnTo>
                      <a:lnTo>
                        <a:pt x="1324" y="2714"/>
                      </a:lnTo>
                      <a:lnTo>
                        <a:pt x="1387" y="2675"/>
                      </a:lnTo>
                      <a:lnTo>
                        <a:pt x="1541" y="2723"/>
                      </a:lnTo>
                      <a:lnTo>
                        <a:pt x="1813" y="2920"/>
                      </a:lnTo>
                      <a:lnTo>
                        <a:pt x="2022" y="2939"/>
                      </a:lnTo>
                      <a:lnTo>
                        <a:pt x="2164" y="3081"/>
                      </a:lnTo>
                      <a:lnTo>
                        <a:pt x="2203" y="3175"/>
                      </a:lnTo>
                      <a:lnTo>
                        <a:pt x="2251" y="3214"/>
                      </a:lnTo>
                      <a:lnTo>
                        <a:pt x="2506" y="3234"/>
                      </a:lnTo>
                      <a:lnTo>
                        <a:pt x="2744" y="3357"/>
                      </a:lnTo>
                      <a:lnTo>
                        <a:pt x="2807" y="3423"/>
                      </a:lnTo>
                      <a:lnTo>
                        <a:pt x="2771" y="3518"/>
                      </a:lnTo>
                      <a:lnTo>
                        <a:pt x="2657" y="3612"/>
                      </a:lnTo>
                      <a:lnTo>
                        <a:pt x="2601" y="3723"/>
                      </a:lnTo>
                      <a:lnTo>
                        <a:pt x="2494" y="3790"/>
                      </a:lnTo>
                      <a:lnTo>
                        <a:pt x="2460" y="3904"/>
                      </a:lnTo>
                      <a:lnTo>
                        <a:pt x="2460" y="3979"/>
                      </a:lnTo>
                      <a:lnTo>
                        <a:pt x="2581" y="4121"/>
                      </a:lnTo>
                      <a:lnTo>
                        <a:pt x="2570" y="4215"/>
                      </a:lnTo>
                      <a:lnTo>
                        <a:pt x="2807" y="4396"/>
                      </a:lnTo>
                      <a:lnTo>
                        <a:pt x="3035" y="4188"/>
                      </a:lnTo>
                      <a:lnTo>
                        <a:pt x="3026" y="3932"/>
                      </a:lnTo>
                      <a:lnTo>
                        <a:pt x="3216" y="3384"/>
                      </a:lnTo>
                      <a:lnTo>
                        <a:pt x="3184" y="3262"/>
                      </a:lnTo>
                      <a:lnTo>
                        <a:pt x="3177" y="2789"/>
                      </a:lnTo>
                      <a:lnTo>
                        <a:pt x="3232" y="2588"/>
                      </a:lnTo>
                      <a:lnTo>
                        <a:pt x="3204" y="2466"/>
                      </a:lnTo>
                      <a:lnTo>
                        <a:pt x="3252" y="2337"/>
                      </a:lnTo>
                      <a:lnTo>
                        <a:pt x="3224" y="2242"/>
                      </a:lnTo>
                      <a:lnTo>
                        <a:pt x="3339" y="2100"/>
                      </a:lnTo>
                      <a:lnTo>
                        <a:pt x="3346" y="2005"/>
                      </a:lnTo>
                      <a:lnTo>
                        <a:pt x="3405" y="1879"/>
                      </a:lnTo>
                      <a:lnTo>
                        <a:pt x="3433" y="1891"/>
                      </a:lnTo>
                      <a:lnTo>
                        <a:pt x="3480" y="2013"/>
                      </a:lnTo>
                      <a:lnTo>
                        <a:pt x="3548" y="2005"/>
                      </a:lnTo>
                      <a:lnTo>
                        <a:pt x="3847" y="1643"/>
                      </a:lnTo>
                      <a:lnTo>
                        <a:pt x="3961" y="1379"/>
                      </a:lnTo>
                      <a:lnTo>
                        <a:pt x="3847" y="1399"/>
                      </a:lnTo>
                      <a:lnTo>
                        <a:pt x="3764" y="1332"/>
                      </a:lnTo>
                      <a:lnTo>
                        <a:pt x="3650" y="1048"/>
                      </a:lnTo>
                      <a:lnTo>
                        <a:pt x="3799" y="1029"/>
                      </a:lnTo>
                      <a:lnTo>
                        <a:pt x="3859" y="777"/>
                      </a:lnTo>
                      <a:lnTo>
                        <a:pt x="3811" y="698"/>
                      </a:lnTo>
                      <a:lnTo>
                        <a:pt x="3764" y="548"/>
                      </a:lnTo>
                      <a:lnTo>
                        <a:pt x="3772" y="473"/>
                      </a:lnTo>
                      <a:lnTo>
                        <a:pt x="3704" y="359"/>
                      </a:lnTo>
                      <a:lnTo>
                        <a:pt x="3582" y="189"/>
                      </a:lnTo>
                      <a:lnTo>
                        <a:pt x="3516" y="218"/>
                      </a:lnTo>
                      <a:lnTo>
                        <a:pt x="3461" y="143"/>
                      </a:lnTo>
                      <a:lnTo>
                        <a:pt x="3298" y="95"/>
                      </a:lnTo>
                      <a:lnTo>
                        <a:pt x="3184" y="0"/>
                      </a:lnTo>
                      <a:lnTo>
                        <a:pt x="2932" y="198"/>
                      </a:lnTo>
                      <a:lnTo>
                        <a:pt x="2853" y="245"/>
                      </a:lnTo>
                      <a:lnTo>
                        <a:pt x="2818" y="237"/>
                      </a:lnTo>
                      <a:lnTo>
                        <a:pt x="2751" y="312"/>
                      </a:lnTo>
                      <a:lnTo>
                        <a:pt x="2723" y="367"/>
                      </a:lnTo>
                      <a:lnTo>
                        <a:pt x="2649" y="386"/>
                      </a:lnTo>
                      <a:lnTo>
                        <a:pt x="2581" y="379"/>
                      </a:lnTo>
                      <a:lnTo>
                        <a:pt x="2570" y="304"/>
                      </a:lnTo>
                      <a:lnTo>
                        <a:pt x="2494" y="218"/>
                      </a:lnTo>
                      <a:lnTo>
                        <a:pt x="2487" y="162"/>
                      </a:lnTo>
                      <a:lnTo>
                        <a:pt x="2460" y="83"/>
                      </a:lnTo>
                      <a:lnTo>
                        <a:pt x="2360" y="31"/>
                      </a:lnTo>
                      <a:lnTo>
                        <a:pt x="2286" y="95"/>
                      </a:lnTo>
                      <a:lnTo>
                        <a:pt x="2183" y="131"/>
                      </a:lnTo>
                      <a:lnTo>
                        <a:pt x="2081" y="272"/>
                      </a:lnTo>
                      <a:lnTo>
                        <a:pt x="1899" y="292"/>
                      </a:lnTo>
                      <a:lnTo>
                        <a:pt x="1785" y="379"/>
                      </a:lnTo>
                      <a:lnTo>
                        <a:pt x="1671" y="398"/>
                      </a:lnTo>
                      <a:lnTo>
                        <a:pt x="1561" y="320"/>
                      </a:lnTo>
                      <a:lnTo>
                        <a:pt x="1466" y="320"/>
                      </a:lnTo>
                      <a:lnTo>
                        <a:pt x="1340" y="284"/>
                      </a:lnTo>
                      <a:lnTo>
                        <a:pt x="1245" y="332"/>
                      </a:lnTo>
                      <a:lnTo>
                        <a:pt x="1245" y="595"/>
                      </a:lnTo>
                      <a:lnTo>
                        <a:pt x="1076" y="823"/>
                      </a:lnTo>
                      <a:lnTo>
                        <a:pt x="898" y="852"/>
                      </a:lnTo>
                      <a:lnTo>
                        <a:pt x="772" y="934"/>
                      </a:lnTo>
                      <a:lnTo>
                        <a:pt x="643" y="946"/>
                      </a:lnTo>
                      <a:lnTo>
                        <a:pt x="425" y="698"/>
                      </a:lnTo>
                      <a:lnTo>
                        <a:pt x="362" y="678"/>
                      </a:lnTo>
                      <a:lnTo>
                        <a:pt x="362" y="678"/>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2" name="Freeform 15">
                  <a:extLst>
                    <a:ext uri="{FF2B5EF4-FFF2-40B4-BE49-F238E27FC236}">
                      <a16:creationId xmlns:a16="http://schemas.microsoft.com/office/drawing/2014/main" id="{9A253338-0A00-3668-5E78-36F9FC0EFA9C}"/>
                    </a:ext>
                  </a:extLst>
                </p:cNvPr>
                <p:cNvSpPr>
                  <a:spLocks/>
                </p:cNvSpPr>
                <p:nvPr/>
              </p:nvSpPr>
              <p:spPr bwMode="gray">
                <a:xfrm>
                  <a:off x="1708" y="1979"/>
                  <a:ext cx="86" cy="101"/>
                </a:xfrm>
                <a:custGeom>
                  <a:avLst/>
                  <a:gdLst>
                    <a:gd name="T0" fmla="*/ 311 w 791"/>
                    <a:gd name="T1" fmla="*/ 906 h 926"/>
                    <a:gd name="T2" fmla="*/ 452 w 791"/>
                    <a:gd name="T3" fmla="*/ 729 h 926"/>
                    <a:gd name="T4" fmla="*/ 717 w 791"/>
                    <a:gd name="T5" fmla="*/ 548 h 926"/>
                    <a:gd name="T6" fmla="*/ 791 w 791"/>
                    <a:gd name="T7" fmla="*/ 477 h 926"/>
                    <a:gd name="T8" fmla="*/ 791 w 791"/>
                    <a:gd name="T9" fmla="*/ 475 h 926"/>
                    <a:gd name="T10" fmla="*/ 607 w 791"/>
                    <a:gd name="T11" fmla="*/ 292 h 926"/>
                    <a:gd name="T12" fmla="*/ 122 w 791"/>
                    <a:gd name="T13" fmla="*/ 0 h 926"/>
                    <a:gd name="T14" fmla="*/ 114 w 791"/>
                    <a:gd name="T15" fmla="*/ 75 h 926"/>
                    <a:gd name="T16" fmla="*/ 161 w 791"/>
                    <a:gd name="T17" fmla="*/ 225 h 926"/>
                    <a:gd name="T18" fmla="*/ 209 w 791"/>
                    <a:gd name="T19" fmla="*/ 304 h 926"/>
                    <a:gd name="T20" fmla="*/ 149 w 791"/>
                    <a:gd name="T21" fmla="*/ 556 h 926"/>
                    <a:gd name="T22" fmla="*/ 0 w 791"/>
                    <a:gd name="T23" fmla="*/ 575 h 926"/>
                    <a:gd name="T24" fmla="*/ 114 w 791"/>
                    <a:gd name="T25" fmla="*/ 859 h 926"/>
                    <a:gd name="T26" fmla="*/ 197 w 791"/>
                    <a:gd name="T27" fmla="*/ 926 h 926"/>
                    <a:gd name="T28" fmla="*/ 311 w 791"/>
                    <a:gd name="T29" fmla="*/ 906 h 926"/>
                    <a:gd name="T30" fmla="*/ 311 w 791"/>
                    <a:gd name="T31" fmla="*/ 90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1" h="926">
                      <a:moveTo>
                        <a:pt x="311" y="906"/>
                      </a:moveTo>
                      <a:lnTo>
                        <a:pt x="452" y="729"/>
                      </a:lnTo>
                      <a:lnTo>
                        <a:pt x="717" y="548"/>
                      </a:lnTo>
                      <a:lnTo>
                        <a:pt x="791" y="477"/>
                      </a:lnTo>
                      <a:lnTo>
                        <a:pt x="791" y="475"/>
                      </a:lnTo>
                      <a:lnTo>
                        <a:pt x="607" y="292"/>
                      </a:lnTo>
                      <a:lnTo>
                        <a:pt x="122" y="0"/>
                      </a:lnTo>
                      <a:lnTo>
                        <a:pt x="114" y="75"/>
                      </a:lnTo>
                      <a:lnTo>
                        <a:pt x="161" y="225"/>
                      </a:lnTo>
                      <a:lnTo>
                        <a:pt x="209" y="304"/>
                      </a:lnTo>
                      <a:lnTo>
                        <a:pt x="149" y="556"/>
                      </a:lnTo>
                      <a:lnTo>
                        <a:pt x="0" y="575"/>
                      </a:lnTo>
                      <a:lnTo>
                        <a:pt x="114" y="859"/>
                      </a:lnTo>
                      <a:lnTo>
                        <a:pt x="197" y="926"/>
                      </a:lnTo>
                      <a:lnTo>
                        <a:pt x="311" y="906"/>
                      </a:lnTo>
                      <a:lnTo>
                        <a:pt x="311" y="906"/>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3" name="Freeform 16">
                  <a:extLst>
                    <a:ext uri="{FF2B5EF4-FFF2-40B4-BE49-F238E27FC236}">
                      <a16:creationId xmlns:a16="http://schemas.microsoft.com/office/drawing/2014/main" id="{DADA1649-898D-C0FB-6123-2228F2204AA7}"/>
                    </a:ext>
                  </a:extLst>
                </p:cNvPr>
                <p:cNvSpPr>
                  <a:spLocks/>
                </p:cNvSpPr>
                <p:nvPr/>
              </p:nvSpPr>
              <p:spPr bwMode="gray">
                <a:xfrm>
                  <a:off x="1568" y="1868"/>
                  <a:ext cx="309" cy="105"/>
                </a:xfrm>
                <a:custGeom>
                  <a:avLst/>
                  <a:gdLst>
                    <a:gd name="T0" fmla="*/ 1147 w 2842"/>
                    <a:gd name="T1" fmla="*/ 159 h 963"/>
                    <a:gd name="T2" fmla="*/ 998 w 2842"/>
                    <a:gd name="T3" fmla="*/ 254 h 963"/>
                    <a:gd name="T4" fmla="*/ 789 w 2842"/>
                    <a:gd name="T5" fmla="*/ 48 h 963"/>
                    <a:gd name="T6" fmla="*/ 307 w 2842"/>
                    <a:gd name="T7" fmla="*/ 0 h 963"/>
                    <a:gd name="T8" fmla="*/ 277 w 2842"/>
                    <a:gd name="T9" fmla="*/ 84 h 963"/>
                    <a:gd name="T10" fmla="*/ 324 w 2842"/>
                    <a:gd name="T11" fmla="*/ 218 h 963"/>
                    <a:gd name="T12" fmla="*/ 229 w 2842"/>
                    <a:gd name="T13" fmla="*/ 427 h 963"/>
                    <a:gd name="T14" fmla="*/ 134 w 2842"/>
                    <a:gd name="T15" fmla="*/ 462 h 963"/>
                    <a:gd name="T16" fmla="*/ 0 w 2842"/>
                    <a:gd name="T17" fmla="*/ 579 h 963"/>
                    <a:gd name="T18" fmla="*/ 100 w 2842"/>
                    <a:gd name="T19" fmla="*/ 631 h 963"/>
                    <a:gd name="T20" fmla="*/ 127 w 2842"/>
                    <a:gd name="T21" fmla="*/ 710 h 963"/>
                    <a:gd name="T22" fmla="*/ 134 w 2842"/>
                    <a:gd name="T23" fmla="*/ 766 h 963"/>
                    <a:gd name="T24" fmla="*/ 210 w 2842"/>
                    <a:gd name="T25" fmla="*/ 852 h 963"/>
                    <a:gd name="T26" fmla="*/ 221 w 2842"/>
                    <a:gd name="T27" fmla="*/ 927 h 963"/>
                    <a:gd name="T28" fmla="*/ 289 w 2842"/>
                    <a:gd name="T29" fmla="*/ 934 h 963"/>
                    <a:gd name="T30" fmla="*/ 363 w 2842"/>
                    <a:gd name="T31" fmla="*/ 915 h 963"/>
                    <a:gd name="T32" fmla="*/ 391 w 2842"/>
                    <a:gd name="T33" fmla="*/ 860 h 963"/>
                    <a:gd name="T34" fmla="*/ 458 w 2842"/>
                    <a:gd name="T35" fmla="*/ 785 h 963"/>
                    <a:gd name="T36" fmla="*/ 493 w 2842"/>
                    <a:gd name="T37" fmla="*/ 793 h 963"/>
                    <a:gd name="T38" fmla="*/ 572 w 2842"/>
                    <a:gd name="T39" fmla="*/ 746 h 963"/>
                    <a:gd name="T40" fmla="*/ 824 w 2842"/>
                    <a:gd name="T41" fmla="*/ 548 h 963"/>
                    <a:gd name="T42" fmla="*/ 938 w 2842"/>
                    <a:gd name="T43" fmla="*/ 643 h 963"/>
                    <a:gd name="T44" fmla="*/ 1101 w 2842"/>
                    <a:gd name="T45" fmla="*/ 691 h 963"/>
                    <a:gd name="T46" fmla="*/ 1156 w 2842"/>
                    <a:gd name="T47" fmla="*/ 766 h 963"/>
                    <a:gd name="T48" fmla="*/ 1222 w 2842"/>
                    <a:gd name="T49" fmla="*/ 737 h 963"/>
                    <a:gd name="T50" fmla="*/ 1344 w 2842"/>
                    <a:gd name="T51" fmla="*/ 907 h 963"/>
                    <a:gd name="T52" fmla="*/ 1534 w 2842"/>
                    <a:gd name="T53" fmla="*/ 766 h 963"/>
                    <a:gd name="T54" fmla="*/ 1754 w 2842"/>
                    <a:gd name="T55" fmla="*/ 907 h 963"/>
                    <a:gd name="T56" fmla="*/ 1830 w 2842"/>
                    <a:gd name="T57" fmla="*/ 963 h 963"/>
                    <a:gd name="T58" fmla="*/ 2141 w 2842"/>
                    <a:gd name="T59" fmla="*/ 934 h 963"/>
                    <a:gd name="T60" fmla="*/ 2283 w 2842"/>
                    <a:gd name="T61" fmla="*/ 820 h 963"/>
                    <a:gd name="T62" fmla="*/ 2641 w 2842"/>
                    <a:gd name="T63" fmla="*/ 840 h 963"/>
                    <a:gd name="T64" fmla="*/ 2796 w 2842"/>
                    <a:gd name="T65" fmla="*/ 509 h 963"/>
                    <a:gd name="T66" fmla="*/ 2803 w 2842"/>
                    <a:gd name="T67" fmla="*/ 285 h 963"/>
                    <a:gd name="T68" fmla="*/ 2842 w 2842"/>
                    <a:gd name="T69" fmla="*/ 76 h 963"/>
                    <a:gd name="T70" fmla="*/ 2622 w 2842"/>
                    <a:gd name="T71" fmla="*/ 143 h 963"/>
                    <a:gd name="T72" fmla="*/ 2500 w 2842"/>
                    <a:gd name="T73" fmla="*/ 254 h 963"/>
                    <a:gd name="T74" fmla="*/ 2086 w 2842"/>
                    <a:gd name="T75" fmla="*/ 360 h 963"/>
                    <a:gd name="T76" fmla="*/ 1971 w 2842"/>
                    <a:gd name="T77" fmla="*/ 482 h 963"/>
                    <a:gd name="T78" fmla="*/ 1865 w 2842"/>
                    <a:gd name="T79" fmla="*/ 482 h 963"/>
                    <a:gd name="T80" fmla="*/ 1849 w 2842"/>
                    <a:gd name="T81" fmla="*/ 427 h 963"/>
                    <a:gd name="T82" fmla="*/ 1762 w 2842"/>
                    <a:gd name="T83" fmla="*/ 320 h 963"/>
                    <a:gd name="T84" fmla="*/ 1924 w 2842"/>
                    <a:gd name="T85" fmla="*/ 96 h 963"/>
                    <a:gd name="T86" fmla="*/ 1885 w 2842"/>
                    <a:gd name="T87" fmla="*/ 57 h 963"/>
                    <a:gd name="T88" fmla="*/ 1771 w 2842"/>
                    <a:gd name="T89" fmla="*/ 17 h 963"/>
                    <a:gd name="T90" fmla="*/ 1518 w 2842"/>
                    <a:gd name="T91" fmla="*/ 198 h 963"/>
                    <a:gd name="T92" fmla="*/ 1356 w 2842"/>
                    <a:gd name="T93" fmla="*/ 266 h 963"/>
                    <a:gd name="T94" fmla="*/ 1290 w 2842"/>
                    <a:gd name="T95" fmla="*/ 206 h 963"/>
                    <a:gd name="T96" fmla="*/ 1203 w 2842"/>
                    <a:gd name="T97" fmla="*/ 218 h 963"/>
                    <a:gd name="T98" fmla="*/ 1147 w 2842"/>
                    <a:gd name="T99" fmla="*/ 159 h 963"/>
                    <a:gd name="T100" fmla="*/ 1147 w 2842"/>
                    <a:gd name="T101" fmla="*/ 159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42" h="963">
                      <a:moveTo>
                        <a:pt x="1147" y="159"/>
                      </a:moveTo>
                      <a:lnTo>
                        <a:pt x="998" y="254"/>
                      </a:lnTo>
                      <a:lnTo>
                        <a:pt x="789" y="48"/>
                      </a:lnTo>
                      <a:lnTo>
                        <a:pt x="307" y="0"/>
                      </a:lnTo>
                      <a:lnTo>
                        <a:pt x="277" y="84"/>
                      </a:lnTo>
                      <a:lnTo>
                        <a:pt x="324" y="218"/>
                      </a:lnTo>
                      <a:lnTo>
                        <a:pt x="229" y="427"/>
                      </a:lnTo>
                      <a:lnTo>
                        <a:pt x="134" y="462"/>
                      </a:lnTo>
                      <a:lnTo>
                        <a:pt x="0" y="579"/>
                      </a:lnTo>
                      <a:lnTo>
                        <a:pt x="100" y="631"/>
                      </a:lnTo>
                      <a:lnTo>
                        <a:pt x="127" y="710"/>
                      </a:lnTo>
                      <a:lnTo>
                        <a:pt x="134" y="766"/>
                      </a:lnTo>
                      <a:lnTo>
                        <a:pt x="210" y="852"/>
                      </a:lnTo>
                      <a:lnTo>
                        <a:pt x="221" y="927"/>
                      </a:lnTo>
                      <a:lnTo>
                        <a:pt x="289" y="934"/>
                      </a:lnTo>
                      <a:lnTo>
                        <a:pt x="363" y="915"/>
                      </a:lnTo>
                      <a:lnTo>
                        <a:pt x="391" y="860"/>
                      </a:lnTo>
                      <a:lnTo>
                        <a:pt x="458" y="785"/>
                      </a:lnTo>
                      <a:lnTo>
                        <a:pt x="493" y="793"/>
                      </a:lnTo>
                      <a:lnTo>
                        <a:pt x="572" y="746"/>
                      </a:lnTo>
                      <a:lnTo>
                        <a:pt x="824" y="548"/>
                      </a:lnTo>
                      <a:lnTo>
                        <a:pt x="938" y="643"/>
                      </a:lnTo>
                      <a:lnTo>
                        <a:pt x="1101" y="691"/>
                      </a:lnTo>
                      <a:lnTo>
                        <a:pt x="1156" y="766"/>
                      </a:lnTo>
                      <a:lnTo>
                        <a:pt x="1222" y="737"/>
                      </a:lnTo>
                      <a:lnTo>
                        <a:pt x="1344" y="907"/>
                      </a:lnTo>
                      <a:lnTo>
                        <a:pt x="1534" y="766"/>
                      </a:lnTo>
                      <a:lnTo>
                        <a:pt x="1754" y="907"/>
                      </a:lnTo>
                      <a:lnTo>
                        <a:pt x="1830" y="963"/>
                      </a:lnTo>
                      <a:lnTo>
                        <a:pt x="2141" y="934"/>
                      </a:lnTo>
                      <a:lnTo>
                        <a:pt x="2283" y="820"/>
                      </a:lnTo>
                      <a:lnTo>
                        <a:pt x="2641" y="840"/>
                      </a:lnTo>
                      <a:lnTo>
                        <a:pt x="2796" y="509"/>
                      </a:lnTo>
                      <a:lnTo>
                        <a:pt x="2803" y="285"/>
                      </a:lnTo>
                      <a:lnTo>
                        <a:pt x="2842" y="76"/>
                      </a:lnTo>
                      <a:lnTo>
                        <a:pt x="2622" y="143"/>
                      </a:lnTo>
                      <a:lnTo>
                        <a:pt x="2500" y="254"/>
                      </a:lnTo>
                      <a:lnTo>
                        <a:pt x="2086" y="360"/>
                      </a:lnTo>
                      <a:lnTo>
                        <a:pt x="1971" y="482"/>
                      </a:lnTo>
                      <a:lnTo>
                        <a:pt x="1865" y="482"/>
                      </a:lnTo>
                      <a:lnTo>
                        <a:pt x="1849" y="427"/>
                      </a:lnTo>
                      <a:lnTo>
                        <a:pt x="1762" y="320"/>
                      </a:lnTo>
                      <a:lnTo>
                        <a:pt x="1924" y="96"/>
                      </a:lnTo>
                      <a:lnTo>
                        <a:pt x="1885" y="57"/>
                      </a:lnTo>
                      <a:lnTo>
                        <a:pt x="1771" y="17"/>
                      </a:lnTo>
                      <a:lnTo>
                        <a:pt x="1518" y="198"/>
                      </a:lnTo>
                      <a:lnTo>
                        <a:pt x="1356" y="266"/>
                      </a:lnTo>
                      <a:lnTo>
                        <a:pt x="1290" y="206"/>
                      </a:lnTo>
                      <a:lnTo>
                        <a:pt x="1203" y="218"/>
                      </a:lnTo>
                      <a:lnTo>
                        <a:pt x="1147" y="159"/>
                      </a:lnTo>
                      <a:lnTo>
                        <a:pt x="1147" y="159"/>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4" name="Freeform 17">
                  <a:extLst>
                    <a:ext uri="{FF2B5EF4-FFF2-40B4-BE49-F238E27FC236}">
                      <a16:creationId xmlns:a16="http://schemas.microsoft.com/office/drawing/2014/main" id="{F2E5199B-6348-E08C-AAED-F6E6AC71BF9D}"/>
                    </a:ext>
                  </a:extLst>
                </p:cNvPr>
                <p:cNvSpPr>
                  <a:spLocks/>
                </p:cNvSpPr>
                <p:nvPr/>
              </p:nvSpPr>
              <p:spPr bwMode="gray">
                <a:xfrm>
                  <a:off x="1703" y="1751"/>
                  <a:ext cx="165" cy="107"/>
                </a:xfrm>
                <a:custGeom>
                  <a:avLst/>
                  <a:gdLst>
                    <a:gd name="T0" fmla="*/ 0 w 1534"/>
                    <a:gd name="T1" fmla="*/ 701 h 982"/>
                    <a:gd name="T2" fmla="*/ 49 w 1534"/>
                    <a:gd name="T3" fmla="*/ 557 h 982"/>
                    <a:gd name="T4" fmla="*/ 123 w 1534"/>
                    <a:gd name="T5" fmla="*/ 557 h 982"/>
                    <a:gd name="T6" fmla="*/ 332 w 1534"/>
                    <a:gd name="T7" fmla="*/ 217 h 982"/>
                    <a:gd name="T8" fmla="*/ 538 w 1534"/>
                    <a:gd name="T9" fmla="*/ 1 h 982"/>
                    <a:gd name="T10" fmla="*/ 537 w 1534"/>
                    <a:gd name="T11" fmla="*/ 0 h 982"/>
                    <a:gd name="T12" fmla="*/ 738 w 1534"/>
                    <a:gd name="T13" fmla="*/ 123 h 982"/>
                    <a:gd name="T14" fmla="*/ 975 w 1534"/>
                    <a:gd name="T15" fmla="*/ 205 h 982"/>
                    <a:gd name="T16" fmla="*/ 1306 w 1534"/>
                    <a:gd name="T17" fmla="*/ 217 h 982"/>
                    <a:gd name="T18" fmla="*/ 1428 w 1534"/>
                    <a:gd name="T19" fmla="*/ 340 h 982"/>
                    <a:gd name="T20" fmla="*/ 1534 w 1534"/>
                    <a:gd name="T21" fmla="*/ 826 h 982"/>
                    <a:gd name="T22" fmla="*/ 1325 w 1534"/>
                    <a:gd name="T23" fmla="*/ 812 h 982"/>
                    <a:gd name="T24" fmla="*/ 1117 w 1534"/>
                    <a:gd name="T25" fmla="*/ 812 h 982"/>
                    <a:gd name="T26" fmla="*/ 963 w 1534"/>
                    <a:gd name="T27" fmla="*/ 718 h 982"/>
                    <a:gd name="T28" fmla="*/ 900 w 1534"/>
                    <a:gd name="T29" fmla="*/ 765 h 982"/>
                    <a:gd name="T30" fmla="*/ 853 w 1534"/>
                    <a:gd name="T31" fmla="*/ 962 h 982"/>
                    <a:gd name="T32" fmla="*/ 793 w 1534"/>
                    <a:gd name="T33" fmla="*/ 982 h 982"/>
                    <a:gd name="T34" fmla="*/ 738 w 1534"/>
                    <a:gd name="T35" fmla="*/ 907 h 982"/>
                    <a:gd name="T36" fmla="*/ 585 w 1534"/>
                    <a:gd name="T37" fmla="*/ 899 h 982"/>
                    <a:gd name="T38" fmla="*/ 490 w 1534"/>
                    <a:gd name="T39" fmla="*/ 851 h 982"/>
                    <a:gd name="T40" fmla="*/ 490 w 1534"/>
                    <a:gd name="T41" fmla="*/ 785 h 982"/>
                    <a:gd name="T42" fmla="*/ 585 w 1534"/>
                    <a:gd name="T43" fmla="*/ 623 h 982"/>
                    <a:gd name="T44" fmla="*/ 585 w 1534"/>
                    <a:gd name="T45" fmla="*/ 569 h 982"/>
                    <a:gd name="T46" fmla="*/ 557 w 1534"/>
                    <a:gd name="T47" fmla="*/ 557 h 982"/>
                    <a:gd name="T48" fmla="*/ 332 w 1534"/>
                    <a:gd name="T49" fmla="*/ 632 h 982"/>
                    <a:gd name="T50" fmla="*/ 206 w 1534"/>
                    <a:gd name="T51" fmla="*/ 746 h 982"/>
                    <a:gd name="T52" fmla="*/ 0 w 1534"/>
                    <a:gd name="T53" fmla="*/ 701 h 982"/>
                    <a:gd name="T54" fmla="*/ 0 w 1534"/>
                    <a:gd name="T55" fmla="*/ 701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4" h="982">
                      <a:moveTo>
                        <a:pt x="0" y="701"/>
                      </a:moveTo>
                      <a:lnTo>
                        <a:pt x="49" y="557"/>
                      </a:lnTo>
                      <a:lnTo>
                        <a:pt x="123" y="557"/>
                      </a:lnTo>
                      <a:lnTo>
                        <a:pt x="332" y="217"/>
                      </a:lnTo>
                      <a:lnTo>
                        <a:pt x="538" y="1"/>
                      </a:lnTo>
                      <a:lnTo>
                        <a:pt x="537" y="0"/>
                      </a:lnTo>
                      <a:lnTo>
                        <a:pt x="738" y="123"/>
                      </a:lnTo>
                      <a:lnTo>
                        <a:pt x="975" y="205"/>
                      </a:lnTo>
                      <a:lnTo>
                        <a:pt x="1306" y="217"/>
                      </a:lnTo>
                      <a:lnTo>
                        <a:pt x="1428" y="340"/>
                      </a:lnTo>
                      <a:lnTo>
                        <a:pt x="1534" y="826"/>
                      </a:lnTo>
                      <a:lnTo>
                        <a:pt x="1325" y="812"/>
                      </a:lnTo>
                      <a:lnTo>
                        <a:pt x="1117" y="812"/>
                      </a:lnTo>
                      <a:lnTo>
                        <a:pt x="963" y="718"/>
                      </a:lnTo>
                      <a:lnTo>
                        <a:pt x="900" y="765"/>
                      </a:lnTo>
                      <a:lnTo>
                        <a:pt x="853" y="962"/>
                      </a:lnTo>
                      <a:lnTo>
                        <a:pt x="793" y="982"/>
                      </a:lnTo>
                      <a:lnTo>
                        <a:pt x="738" y="907"/>
                      </a:lnTo>
                      <a:lnTo>
                        <a:pt x="585" y="899"/>
                      </a:lnTo>
                      <a:lnTo>
                        <a:pt x="490" y="851"/>
                      </a:lnTo>
                      <a:lnTo>
                        <a:pt x="490" y="785"/>
                      </a:lnTo>
                      <a:lnTo>
                        <a:pt x="585" y="623"/>
                      </a:lnTo>
                      <a:lnTo>
                        <a:pt x="585" y="569"/>
                      </a:lnTo>
                      <a:lnTo>
                        <a:pt x="557" y="557"/>
                      </a:lnTo>
                      <a:lnTo>
                        <a:pt x="332" y="632"/>
                      </a:lnTo>
                      <a:lnTo>
                        <a:pt x="206" y="746"/>
                      </a:lnTo>
                      <a:lnTo>
                        <a:pt x="0" y="701"/>
                      </a:lnTo>
                      <a:lnTo>
                        <a:pt x="0" y="701"/>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5" name="Freeform 18">
                  <a:extLst>
                    <a:ext uri="{FF2B5EF4-FFF2-40B4-BE49-F238E27FC236}">
                      <a16:creationId xmlns:a16="http://schemas.microsoft.com/office/drawing/2014/main" id="{FF73EAFB-47D7-5613-F9FA-9567791A4BDC}"/>
                    </a:ext>
                  </a:extLst>
                </p:cNvPr>
                <p:cNvSpPr>
                  <a:spLocks/>
                </p:cNvSpPr>
                <p:nvPr/>
              </p:nvSpPr>
              <p:spPr bwMode="gray">
                <a:xfrm>
                  <a:off x="1342" y="1649"/>
                  <a:ext cx="268" cy="381"/>
                </a:xfrm>
                <a:custGeom>
                  <a:avLst/>
                  <a:gdLst>
                    <a:gd name="T0" fmla="*/ 90 w 2479"/>
                    <a:gd name="T1" fmla="*/ 3257 h 3525"/>
                    <a:gd name="T2" fmla="*/ 153 w 2479"/>
                    <a:gd name="T3" fmla="*/ 3277 h 3525"/>
                    <a:gd name="T4" fmla="*/ 371 w 2479"/>
                    <a:gd name="T5" fmla="*/ 3525 h 3525"/>
                    <a:gd name="T6" fmla="*/ 500 w 2479"/>
                    <a:gd name="T7" fmla="*/ 3513 h 3525"/>
                    <a:gd name="T8" fmla="*/ 626 w 2479"/>
                    <a:gd name="T9" fmla="*/ 3431 h 3525"/>
                    <a:gd name="T10" fmla="*/ 804 w 2479"/>
                    <a:gd name="T11" fmla="*/ 3402 h 3525"/>
                    <a:gd name="T12" fmla="*/ 973 w 2479"/>
                    <a:gd name="T13" fmla="*/ 3174 h 3525"/>
                    <a:gd name="T14" fmla="*/ 973 w 2479"/>
                    <a:gd name="T15" fmla="*/ 2911 h 3525"/>
                    <a:gd name="T16" fmla="*/ 1068 w 2479"/>
                    <a:gd name="T17" fmla="*/ 2863 h 3525"/>
                    <a:gd name="T18" fmla="*/ 1194 w 2479"/>
                    <a:gd name="T19" fmla="*/ 2899 h 3525"/>
                    <a:gd name="T20" fmla="*/ 1289 w 2479"/>
                    <a:gd name="T21" fmla="*/ 2899 h 3525"/>
                    <a:gd name="T22" fmla="*/ 1399 w 2479"/>
                    <a:gd name="T23" fmla="*/ 2977 h 3525"/>
                    <a:gd name="T24" fmla="*/ 1513 w 2479"/>
                    <a:gd name="T25" fmla="*/ 2958 h 3525"/>
                    <a:gd name="T26" fmla="*/ 1627 w 2479"/>
                    <a:gd name="T27" fmla="*/ 2871 h 3525"/>
                    <a:gd name="T28" fmla="*/ 1809 w 2479"/>
                    <a:gd name="T29" fmla="*/ 2851 h 3525"/>
                    <a:gd name="T30" fmla="*/ 1911 w 2479"/>
                    <a:gd name="T31" fmla="*/ 2710 h 3525"/>
                    <a:gd name="T32" fmla="*/ 2014 w 2479"/>
                    <a:gd name="T33" fmla="*/ 2674 h 3525"/>
                    <a:gd name="T34" fmla="*/ 2088 w 2479"/>
                    <a:gd name="T35" fmla="*/ 2610 h 3525"/>
                    <a:gd name="T36" fmla="*/ 2222 w 2479"/>
                    <a:gd name="T37" fmla="*/ 2493 h 3525"/>
                    <a:gd name="T38" fmla="*/ 2317 w 2479"/>
                    <a:gd name="T39" fmla="*/ 2458 h 3525"/>
                    <a:gd name="T40" fmla="*/ 2412 w 2479"/>
                    <a:gd name="T41" fmla="*/ 2249 h 3525"/>
                    <a:gd name="T42" fmla="*/ 2365 w 2479"/>
                    <a:gd name="T43" fmla="*/ 2115 h 3525"/>
                    <a:gd name="T44" fmla="*/ 2395 w 2479"/>
                    <a:gd name="T45" fmla="*/ 2031 h 3525"/>
                    <a:gd name="T46" fmla="*/ 2479 w 2479"/>
                    <a:gd name="T47" fmla="*/ 1804 h 3525"/>
                    <a:gd name="T48" fmla="*/ 2329 w 2479"/>
                    <a:gd name="T49" fmla="*/ 1595 h 3525"/>
                    <a:gd name="T50" fmla="*/ 2222 w 2479"/>
                    <a:gd name="T51" fmla="*/ 1115 h 3525"/>
                    <a:gd name="T52" fmla="*/ 2188 w 2479"/>
                    <a:gd name="T53" fmla="*/ 850 h 3525"/>
                    <a:gd name="T54" fmla="*/ 2168 w 2479"/>
                    <a:gd name="T55" fmla="*/ 756 h 3525"/>
                    <a:gd name="T56" fmla="*/ 2222 w 2479"/>
                    <a:gd name="T57" fmla="*/ 603 h 3525"/>
                    <a:gd name="T58" fmla="*/ 2108 w 2479"/>
                    <a:gd name="T59" fmla="*/ 283 h 3525"/>
                    <a:gd name="T60" fmla="*/ 2140 w 2479"/>
                    <a:gd name="T61" fmla="*/ 236 h 3525"/>
                    <a:gd name="T62" fmla="*/ 2101 w 2479"/>
                    <a:gd name="T63" fmla="*/ 177 h 3525"/>
                    <a:gd name="T64" fmla="*/ 2140 w 2479"/>
                    <a:gd name="T65" fmla="*/ 55 h 3525"/>
                    <a:gd name="T66" fmla="*/ 2033 w 2479"/>
                    <a:gd name="T67" fmla="*/ 27 h 3525"/>
                    <a:gd name="T68" fmla="*/ 1892 w 2479"/>
                    <a:gd name="T69" fmla="*/ 0 h 3525"/>
                    <a:gd name="T70" fmla="*/ 1824 w 2479"/>
                    <a:gd name="T71" fmla="*/ 130 h 3525"/>
                    <a:gd name="T72" fmla="*/ 1656 w 2479"/>
                    <a:gd name="T73" fmla="*/ 244 h 3525"/>
                    <a:gd name="T74" fmla="*/ 1573 w 2479"/>
                    <a:gd name="T75" fmla="*/ 251 h 3525"/>
                    <a:gd name="T76" fmla="*/ 1430 w 2479"/>
                    <a:gd name="T77" fmla="*/ 488 h 3525"/>
                    <a:gd name="T78" fmla="*/ 1372 w 2479"/>
                    <a:gd name="T79" fmla="*/ 622 h 3525"/>
                    <a:gd name="T80" fmla="*/ 1447 w 2479"/>
                    <a:gd name="T81" fmla="*/ 697 h 3525"/>
                    <a:gd name="T82" fmla="*/ 1411 w 2479"/>
                    <a:gd name="T83" fmla="*/ 819 h 3525"/>
                    <a:gd name="T84" fmla="*/ 1478 w 2479"/>
                    <a:gd name="T85" fmla="*/ 981 h 3525"/>
                    <a:gd name="T86" fmla="*/ 1459 w 2479"/>
                    <a:gd name="T87" fmla="*/ 1067 h 3525"/>
                    <a:gd name="T88" fmla="*/ 1324 w 2479"/>
                    <a:gd name="T89" fmla="*/ 1217 h 3525"/>
                    <a:gd name="T90" fmla="*/ 1336 w 2479"/>
                    <a:gd name="T91" fmla="*/ 1379 h 3525"/>
                    <a:gd name="T92" fmla="*/ 1418 w 2479"/>
                    <a:gd name="T93" fmla="*/ 1481 h 3525"/>
                    <a:gd name="T94" fmla="*/ 1384 w 2479"/>
                    <a:gd name="T95" fmla="*/ 1681 h 3525"/>
                    <a:gd name="T96" fmla="*/ 1175 w 2479"/>
                    <a:gd name="T97" fmla="*/ 1749 h 3525"/>
                    <a:gd name="T98" fmla="*/ 1032 w 2479"/>
                    <a:gd name="T99" fmla="*/ 1662 h 3525"/>
                    <a:gd name="T100" fmla="*/ 864 w 2479"/>
                    <a:gd name="T101" fmla="*/ 1717 h 3525"/>
                    <a:gd name="T102" fmla="*/ 626 w 2479"/>
                    <a:gd name="T103" fmla="*/ 1918 h 3525"/>
                    <a:gd name="T104" fmla="*/ 276 w 2479"/>
                    <a:gd name="T105" fmla="*/ 2048 h 3525"/>
                    <a:gd name="T106" fmla="*/ 162 w 2479"/>
                    <a:gd name="T107" fmla="*/ 2324 h 3525"/>
                    <a:gd name="T108" fmla="*/ 12 w 2479"/>
                    <a:gd name="T109" fmla="*/ 2683 h 3525"/>
                    <a:gd name="T110" fmla="*/ 67 w 2479"/>
                    <a:gd name="T111" fmla="*/ 2911 h 3525"/>
                    <a:gd name="T112" fmla="*/ 0 w 2479"/>
                    <a:gd name="T113" fmla="*/ 3230 h 3525"/>
                    <a:gd name="T114" fmla="*/ 90 w 2479"/>
                    <a:gd name="T115" fmla="*/ 3257 h 3525"/>
                    <a:gd name="T116" fmla="*/ 90 w 2479"/>
                    <a:gd name="T117" fmla="*/ 3257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79" h="3525">
                      <a:moveTo>
                        <a:pt x="90" y="3257"/>
                      </a:moveTo>
                      <a:lnTo>
                        <a:pt x="153" y="3277"/>
                      </a:lnTo>
                      <a:lnTo>
                        <a:pt x="371" y="3525"/>
                      </a:lnTo>
                      <a:lnTo>
                        <a:pt x="500" y="3513"/>
                      </a:lnTo>
                      <a:lnTo>
                        <a:pt x="626" y="3431"/>
                      </a:lnTo>
                      <a:lnTo>
                        <a:pt x="804" y="3402"/>
                      </a:lnTo>
                      <a:lnTo>
                        <a:pt x="973" y="3174"/>
                      </a:lnTo>
                      <a:lnTo>
                        <a:pt x="973" y="2911"/>
                      </a:lnTo>
                      <a:lnTo>
                        <a:pt x="1068" y="2863"/>
                      </a:lnTo>
                      <a:lnTo>
                        <a:pt x="1194" y="2899"/>
                      </a:lnTo>
                      <a:lnTo>
                        <a:pt x="1289" y="2899"/>
                      </a:lnTo>
                      <a:lnTo>
                        <a:pt x="1399" y="2977"/>
                      </a:lnTo>
                      <a:lnTo>
                        <a:pt x="1513" y="2958"/>
                      </a:lnTo>
                      <a:lnTo>
                        <a:pt x="1627" y="2871"/>
                      </a:lnTo>
                      <a:lnTo>
                        <a:pt x="1809" y="2851"/>
                      </a:lnTo>
                      <a:lnTo>
                        <a:pt x="1911" y="2710"/>
                      </a:lnTo>
                      <a:lnTo>
                        <a:pt x="2014" y="2674"/>
                      </a:lnTo>
                      <a:lnTo>
                        <a:pt x="2088" y="2610"/>
                      </a:lnTo>
                      <a:lnTo>
                        <a:pt x="2222" y="2493"/>
                      </a:lnTo>
                      <a:lnTo>
                        <a:pt x="2317" y="2458"/>
                      </a:lnTo>
                      <a:lnTo>
                        <a:pt x="2412" y="2249"/>
                      </a:lnTo>
                      <a:lnTo>
                        <a:pt x="2365" y="2115"/>
                      </a:lnTo>
                      <a:lnTo>
                        <a:pt x="2395" y="2031"/>
                      </a:lnTo>
                      <a:lnTo>
                        <a:pt x="2479" y="1804"/>
                      </a:lnTo>
                      <a:lnTo>
                        <a:pt x="2329" y="1595"/>
                      </a:lnTo>
                      <a:lnTo>
                        <a:pt x="2222" y="1115"/>
                      </a:lnTo>
                      <a:lnTo>
                        <a:pt x="2188" y="850"/>
                      </a:lnTo>
                      <a:lnTo>
                        <a:pt x="2168" y="756"/>
                      </a:lnTo>
                      <a:lnTo>
                        <a:pt x="2222" y="603"/>
                      </a:lnTo>
                      <a:lnTo>
                        <a:pt x="2108" y="283"/>
                      </a:lnTo>
                      <a:lnTo>
                        <a:pt x="2140" y="236"/>
                      </a:lnTo>
                      <a:lnTo>
                        <a:pt x="2101" y="177"/>
                      </a:lnTo>
                      <a:lnTo>
                        <a:pt x="2140" y="55"/>
                      </a:lnTo>
                      <a:lnTo>
                        <a:pt x="2033" y="27"/>
                      </a:lnTo>
                      <a:lnTo>
                        <a:pt x="1892" y="0"/>
                      </a:lnTo>
                      <a:lnTo>
                        <a:pt x="1824" y="130"/>
                      </a:lnTo>
                      <a:lnTo>
                        <a:pt x="1656" y="244"/>
                      </a:lnTo>
                      <a:lnTo>
                        <a:pt x="1573" y="251"/>
                      </a:lnTo>
                      <a:lnTo>
                        <a:pt x="1430" y="488"/>
                      </a:lnTo>
                      <a:lnTo>
                        <a:pt x="1372" y="622"/>
                      </a:lnTo>
                      <a:lnTo>
                        <a:pt x="1447" y="697"/>
                      </a:lnTo>
                      <a:lnTo>
                        <a:pt x="1411" y="819"/>
                      </a:lnTo>
                      <a:lnTo>
                        <a:pt x="1478" y="981"/>
                      </a:lnTo>
                      <a:lnTo>
                        <a:pt x="1459" y="1067"/>
                      </a:lnTo>
                      <a:lnTo>
                        <a:pt x="1324" y="1217"/>
                      </a:lnTo>
                      <a:lnTo>
                        <a:pt x="1336" y="1379"/>
                      </a:lnTo>
                      <a:lnTo>
                        <a:pt x="1418" y="1481"/>
                      </a:lnTo>
                      <a:lnTo>
                        <a:pt x="1384" y="1681"/>
                      </a:lnTo>
                      <a:lnTo>
                        <a:pt x="1175" y="1749"/>
                      </a:lnTo>
                      <a:lnTo>
                        <a:pt x="1032" y="1662"/>
                      </a:lnTo>
                      <a:lnTo>
                        <a:pt x="864" y="1717"/>
                      </a:lnTo>
                      <a:lnTo>
                        <a:pt x="626" y="1918"/>
                      </a:lnTo>
                      <a:lnTo>
                        <a:pt x="276" y="2048"/>
                      </a:lnTo>
                      <a:lnTo>
                        <a:pt x="162" y="2324"/>
                      </a:lnTo>
                      <a:lnTo>
                        <a:pt x="12" y="2683"/>
                      </a:lnTo>
                      <a:lnTo>
                        <a:pt x="67" y="2911"/>
                      </a:lnTo>
                      <a:lnTo>
                        <a:pt x="0" y="3230"/>
                      </a:lnTo>
                      <a:lnTo>
                        <a:pt x="90" y="3257"/>
                      </a:lnTo>
                      <a:lnTo>
                        <a:pt x="90" y="3257"/>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6" name="Freeform 19">
                  <a:extLst>
                    <a:ext uri="{FF2B5EF4-FFF2-40B4-BE49-F238E27FC236}">
                      <a16:creationId xmlns:a16="http://schemas.microsoft.com/office/drawing/2014/main" id="{BDA64033-A6D9-82C6-893A-C3A15DA58CC0}"/>
                    </a:ext>
                  </a:extLst>
                </p:cNvPr>
                <p:cNvSpPr>
                  <a:spLocks/>
                </p:cNvSpPr>
                <p:nvPr/>
              </p:nvSpPr>
              <p:spPr bwMode="gray">
                <a:xfrm>
                  <a:off x="1227" y="1560"/>
                  <a:ext cx="320" cy="439"/>
                </a:xfrm>
                <a:custGeom>
                  <a:avLst/>
                  <a:gdLst>
                    <a:gd name="T0" fmla="*/ 416 w 2950"/>
                    <a:gd name="T1" fmla="*/ 1945 h 4033"/>
                    <a:gd name="T2" fmla="*/ 368 w 2950"/>
                    <a:gd name="T3" fmla="*/ 2559 h 4033"/>
                    <a:gd name="T4" fmla="*/ 396 w 2950"/>
                    <a:gd name="T5" fmla="*/ 2682 h 4033"/>
                    <a:gd name="T6" fmla="*/ 605 w 2950"/>
                    <a:gd name="T7" fmla="*/ 3013 h 4033"/>
                    <a:gd name="T8" fmla="*/ 834 w 2950"/>
                    <a:gd name="T9" fmla="*/ 3025 h 4033"/>
                    <a:gd name="T10" fmla="*/ 691 w 2950"/>
                    <a:gd name="T11" fmla="*/ 3221 h 4033"/>
                    <a:gd name="T12" fmla="*/ 691 w 2950"/>
                    <a:gd name="T13" fmla="*/ 3619 h 4033"/>
                    <a:gd name="T14" fmla="*/ 766 w 2950"/>
                    <a:gd name="T15" fmla="*/ 3768 h 4033"/>
                    <a:gd name="T16" fmla="*/ 1058 w 2950"/>
                    <a:gd name="T17" fmla="*/ 4033 h 4033"/>
                    <a:gd name="T18" fmla="*/ 1070 w 2950"/>
                    <a:gd name="T19" fmla="*/ 3486 h 4033"/>
                    <a:gd name="T20" fmla="*/ 1334 w 2950"/>
                    <a:gd name="T21" fmla="*/ 2851 h 4033"/>
                    <a:gd name="T22" fmla="*/ 1922 w 2950"/>
                    <a:gd name="T23" fmla="*/ 2520 h 4033"/>
                    <a:gd name="T24" fmla="*/ 2233 w 2950"/>
                    <a:gd name="T25" fmla="*/ 2552 h 4033"/>
                    <a:gd name="T26" fmla="*/ 2476 w 2950"/>
                    <a:gd name="T27" fmla="*/ 2284 h 4033"/>
                    <a:gd name="T28" fmla="*/ 2382 w 2950"/>
                    <a:gd name="T29" fmla="*/ 2020 h 4033"/>
                    <a:gd name="T30" fmla="*/ 2536 w 2950"/>
                    <a:gd name="T31" fmla="*/ 1784 h 4033"/>
                    <a:gd name="T32" fmla="*/ 2505 w 2950"/>
                    <a:gd name="T33" fmla="*/ 1500 h 4033"/>
                    <a:gd name="T34" fmla="*/ 2488 w 2950"/>
                    <a:gd name="T35" fmla="*/ 1291 h 4033"/>
                    <a:gd name="T36" fmla="*/ 2714 w 2950"/>
                    <a:gd name="T37" fmla="*/ 1047 h 4033"/>
                    <a:gd name="T38" fmla="*/ 2950 w 2950"/>
                    <a:gd name="T39" fmla="*/ 803 h 4033"/>
                    <a:gd name="T40" fmla="*/ 2828 w 2950"/>
                    <a:gd name="T41" fmla="*/ 791 h 4033"/>
                    <a:gd name="T42" fmla="*/ 2260 w 2950"/>
                    <a:gd name="T43" fmla="*/ 554 h 4033"/>
                    <a:gd name="T44" fmla="*/ 2043 w 2950"/>
                    <a:gd name="T45" fmla="*/ 649 h 4033"/>
                    <a:gd name="T46" fmla="*/ 1862 w 2950"/>
                    <a:gd name="T47" fmla="*/ 755 h 4033"/>
                    <a:gd name="T48" fmla="*/ 1692 w 2950"/>
                    <a:gd name="T49" fmla="*/ 886 h 4033"/>
                    <a:gd name="T50" fmla="*/ 1720 w 2950"/>
                    <a:gd name="T51" fmla="*/ 772 h 4033"/>
                    <a:gd name="T52" fmla="*/ 1713 w 2950"/>
                    <a:gd name="T53" fmla="*/ 614 h 4033"/>
                    <a:gd name="T54" fmla="*/ 1759 w 2950"/>
                    <a:gd name="T55" fmla="*/ 472 h 4033"/>
                    <a:gd name="T56" fmla="*/ 1732 w 2950"/>
                    <a:gd name="T57" fmla="*/ 405 h 4033"/>
                    <a:gd name="T58" fmla="*/ 1626 w 2950"/>
                    <a:gd name="T59" fmla="*/ 204 h 4033"/>
                    <a:gd name="T60" fmla="*/ 1429 w 2950"/>
                    <a:gd name="T61" fmla="*/ 216 h 4033"/>
                    <a:gd name="T62" fmla="*/ 1369 w 2950"/>
                    <a:gd name="T63" fmla="*/ 121 h 4033"/>
                    <a:gd name="T64" fmla="*/ 1314 w 2950"/>
                    <a:gd name="T65" fmla="*/ 94 h 4033"/>
                    <a:gd name="T66" fmla="*/ 1133 w 2950"/>
                    <a:gd name="T67" fmla="*/ 27 h 4033"/>
                    <a:gd name="T68" fmla="*/ 1002 w 2950"/>
                    <a:gd name="T69" fmla="*/ 141 h 4033"/>
                    <a:gd name="T70" fmla="*/ 916 w 2950"/>
                    <a:gd name="T71" fmla="*/ 440 h 4033"/>
                    <a:gd name="T72" fmla="*/ 822 w 2950"/>
                    <a:gd name="T73" fmla="*/ 649 h 4033"/>
                    <a:gd name="T74" fmla="*/ 707 w 2950"/>
                    <a:gd name="T75" fmla="*/ 913 h 4033"/>
                    <a:gd name="T76" fmla="*/ 368 w 2950"/>
                    <a:gd name="T77" fmla="*/ 1464 h 4033"/>
                    <a:gd name="T78" fmla="*/ 0 w 2950"/>
                    <a:gd name="T79" fmla="*/ 1712 h 4033"/>
                    <a:gd name="T80" fmla="*/ 254 w 2950"/>
                    <a:gd name="T81" fmla="*/ 1784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0" h="4033">
                      <a:moveTo>
                        <a:pt x="254" y="1784"/>
                      </a:moveTo>
                      <a:lnTo>
                        <a:pt x="416" y="1945"/>
                      </a:lnTo>
                      <a:lnTo>
                        <a:pt x="435" y="2379"/>
                      </a:lnTo>
                      <a:lnTo>
                        <a:pt x="368" y="2559"/>
                      </a:lnTo>
                      <a:lnTo>
                        <a:pt x="302" y="2627"/>
                      </a:lnTo>
                      <a:lnTo>
                        <a:pt x="396" y="2682"/>
                      </a:lnTo>
                      <a:lnTo>
                        <a:pt x="416" y="2777"/>
                      </a:lnTo>
                      <a:lnTo>
                        <a:pt x="605" y="3013"/>
                      </a:lnTo>
                      <a:lnTo>
                        <a:pt x="754" y="2977"/>
                      </a:lnTo>
                      <a:lnTo>
                        <a:pt x="834" y="3025"/>
                      </a:lnTo>
                      <a:lnTo>
                        <a:pt x="834" y="3154"/>
                      </a:lnTo>
                      <a:lnTo>
                        <a:pt x="691" y="3221"/>
                      </a:lnTo>
                      <a:lnTo>
                        <a:pt x="584" y="3457"/>
                      </a:lnTo>
                      <a:lnTo>
                        <a:pt x="691" y="3619"/>
                      </a:lnTo>
                      <a:lnTo>
                        <a:pt x="793" y="3722"/>
                      </a:lnTo>
                      <a:lnTo>
                        <a:pt x="766" y="3768"/>
                      </a:lnTo>
                      <a:lnTo>
                        <a:pt x="861" y="3977"/>
                      </a:lnTo>
                      <a:lnTo>
                        <a:pt x="1058" y="4033"/>
                      </a:lnTo>
                      <a:lnTo>
                        <a:pt x="1125" y="3714"/>
                      </a:lnTo>
                      <a:lnTo>
                        <a:pt x="1070" y="3486"/>
                      </a:lnTo>
                      <a:lnTo>
                        <a:pt x="1220" y="3127"/>
                      </a:lnTo>
                      <a:lnTo>
                        <a:pt x="1334" y="2851"/>
                      </a:lnTo>
                      <a:lnTo>
                        <a:pt x="1684" y="2721"/>
                      </a:lnTo>
                      <a:lnTo>
                        <a:pt x="1922" y="2520"/>
                      </a:lnTo>
                      <a:lnTo>
                        <a:pt x="2090" y="2465"/>
                      </a:lnTo>
                      <a:lnTo>
                        <a:pt x="2233" y="2552"/>
                      </a:lnTo>
                      <a:lnTo>
                        <a:pt x="2442" y="2484"/>
                      </a:lnTo>
                      <a:lnTo>
                        <a:pt x="2476" y="2284"/>
                      </a:lnTo>
                      <a:lnTo>
                        <a:pt x="2394" y="2182"/>
                      </a:lnTo>
                      <a:lnTo>
                        <a:pt x="2382" y="2020"/>
                      </a:lnTo>
                      <a:lnTo>
                        <a:pt x="2517" y="1870"/>
                      </a:lnTo>
                      <a:lnTo>
                        <a:pt x="2536" y="1784"/>
                      </a:lnTo>
                      <a:lnTo>
                        <a:pt x="2469" y="1622"/>
                      </a:lnTo>
                      <a:lnTo>
                        <a:pt x="2505" y="1500"/>
                      </a:lnTo>
                      <a:lnTo>
                        <a:pt x="2430" y="1425"/>
                      </a:lnTo>
                      <a:lnTo>
                        <a:pt x="2488" y="1291"/>
                      </a:lnTo>
                      <a:lnTo>
                        <a:pt x="2631" y="1054"/>
                      </a:lnTo>
                      <a:lnTo>
                        <a:pt x="2714" y="1047"/>
                      </a:lnTo>
                      <a:lnTo>
                        <a:pt x="2882" y="933"/>
                      </a:lnTo>
                      <a:lnTo>
                        <a:pt x="2950" y="803"/>
                      </a:lnTo>
                      <a:lnTo>
                        <a:pt x="2930" y="763"/>
                      </a:lnTo>
                      <a:lnTo>
                        <a:pt x="2828" y="791"/>
                      </a:lnTo>
                      <a:lnTo>
                        <a:pt x="2678" y="716"/>
                      </a:lnTo>
                      <a:lnTo>
                        <a:pt x="2260" y="554"/>
                      </a:lnTo>
                      <a:lnTo>
                        <a:pt x="2213" y="622"/>
                      </a:lnTo>
                      <a:lnTo>
                        <a:pt x="2043" y="649"/>
                      </a:lnTo>
                      <a:lnTo>
                        <a:pt x="1949" y="736"/>
                      </a:lnTo>
                      <a:lnTo>
                        <a:pt x="1862" y="755"/>
                      </a:lnTo>
                      <a:lnTo>
                        <a:pt x="1720" y="905"/>
                      </a:lnTo>
                      <a:lnTo>
                        <a:pt x="1692" y="886"/>
                      </a:lnTo>
                      <a:lnTo>
                        <a:pt x="1732" y="803"/>
                      </a:lnTo>
                      <a:lnTo>
                        <a:pt x="1720" y="772"/>
                      </a:lnTo>
                      <a:lnTo>
                        <a:pt x="1672" y="743"/>
                      </a:lnTo>
                      <a:lnTo>
                        <a:pt x="1713" y="614"/>
                      </a:lnTo>
                      <a:lnTo>
                        <a:pt x="1787" y="507"/>
                      </a:lnTo>
                      <a:lnTo>
                        <a:pt x="1759" y="472"/>
                      </a:lnTo>
                      <a:lnTo>
                        <a:pt x="1672" y="480"/>
                      </a:lnTo>
                      <a:lnTo>
                        <a:pt x="1732" y="405"/>
                      </a:lnTo>
                      <a:lnTo>
                        <a:pt x="1740" y="330"/>
                      </a:lnTo>
                      <a:lnTo>
                        <a:pt x="1626" y="204"/>
                      </a:lnTo>
                      <a:lnTo>
                        <a:pt x="1476" y="157"/>
                      </a:lnTo>
                      <a:lnTo>
                        <a:pt x="1429" y="216"/>
                      </a:lnTo>
                      <a:lnTo>
                        <a:pt x="1390" y="216"/>
                      </a:lnTo>
                      <a:lnTo>
                        <a:pt x="1369" y="121"/>
                      </a:lnTo>
                      <a:lnTo>
                        <a:pt x="1354" y="82"/>
                      </a:lnTo>
                      <a:lnTo>
                        <a:pt x="1314" y="94"/>
                      </a:lnTo>
                      <a:lnTo>
                        <a:pt x="1247" y="63"/>
                      </a:lnTo>
                      <a:lnTo>
                        <a:pt x="1133" y="27"/>
                      </a:lnTo>
                      <a:lnTo>
                        <a:pt x="1038" y="0"/>
                      </a:lnTo>
                      <a:lnTo>
                        <a:pt x="1002" y="141"/>
                      </a:lnTo>
                      <a:lnTo>
                        <a:pt x="1002" y="311"/>
                      </a:lnTo>
                      <a:lnTo>
                        <a:pt x="916" y="440"/>
                      </a:lnTo>
                      <a:lnTo>
                        <a:pt x="909" y="535"/>
                      </a:lnTo>
                      <a:lnTo>
                        <a:pt x="822" y="649"/>
                      </a:lnTo>
                      <a:lnTo>
                        <a:pt x="822" y="791"/>
                      </a:lnTo>
                      <a:lnTo>
                        <a:pt x="707" y="913"/>
                      </a:lnTo>
                      <a:lnTo>
                        <a:pt x="625" y="1086"/>
                      </a:lnTo>
                      <a:lnTo>
                        <a:pt x="368" y="1464"/>
                      </a:lnTo>
                      <a:lnTo>
                        <a:pt x="219" y="1500"/>
                      </a:lnTo>
                      <a:lnTo>
                        <a:pt x="0" y="1712"/>
                      </a:lnTo>
                      <a:lnTo>
                        <a:pt x="139" y="1784"/>
                      </a:lnTo>
                      <a:lnTo>
                        <a:pt x="254" y="1784"/>
                      </a:lnTo>
                      <a:lnTo>
                        <a:pt x="254" y="1784"/>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7" name="Freeform 20">
                  <a:extLst>
                    <a:ext uri="{FF2B5EF4-FFF2-40B4-BE49-F238E27FC236}">
                      <a16:creationId xmlns:a16="http://schemas.microsoft.com/office/drawing/2014/main" id="{E3CE3D60-18A1-03D9-763B-F46ECA425458}"/>
                    </a:ext>
                  </a:extLst>
                </p:cNvPr>
                <p:cNvSpPr>
                  <a:spLocks/>
                </p:cNvSpPr>
                <p:nvPr/>
              </p:nvSpPr>
              <p:spPr bwMode="gray">
                <a:xfrm>
                  <a:off x="714" y="1376"/>
                  <a:ext cx="626" cy="601"/>
                </a:xfrm>
                <a:custGeom>
                  <a:avLst/>
                  <a:gdLst>
                    <a:gd name="T0" fmla="*/ 0 w 5769"/>
                    <a:gd name="T1" fmla="*/ 630 h 5530"/>
                    <a:gd name="T2" fmla="*/ 255 w 5769"/>
                    <a:gd name="T3" fmla="*/ 481 h 5530"/>
                    <a:gd name="T4" fmla="*/ 457 w 5769"/>
                    <a:gd name="T5" fmla="*/ 413 h 5530"/>
                    <a:gd name="T6" fmla="*/ 729 w 5769"/>
                    <a:gd name="T7" fmla="*/ 291 h 5530"/>
                    <a:gd name="T8" fmla="*/ 984 w 5769"/>
                    <a:gd name="T9" fmla="*/ 284 h 5530"/>
                    <a:gd name="T10" fmla="*/ 1355 w 5769"/>
                    <a:gd name="T11" fmla="*/ 311 h 5530"/>
                    <a:gd name="T12" fmla="*/ 1249 w 5769"/>
                    <a:gd name="T13" fmla="*/ 169 h 5530"/>
                    <a:gd name="T14" fmla="*/ 1457 w 5769"/>
                    <a:gd name="T15" fmla="*/ 63 h 5530"/>
                    <a:gd name="T16" fmla="*/ 1883 w 5769"/>
                    <a:gd name="T17" fmla="*/ 102 h 5530"/>
                    <a:gd name="T18" fmla="*/ 1911 w 5769"/>
                    <a:gd name="T19" fmla="*/ 299 h 5530"/>
                    <a:gd name="T20" fmla="*/ 2194 w 5769"/>
                    <a:gd name="T21" fmla="*/ 433 h 5530"/>
                    <a:gd name="T22" fmla="*/ 2470 w 5769"/>
                    <a:gd name="T23" fmla="*/ 614 h 5530"/>
                    <a:gd name="T24" fmla="*/ 2601 w 5769"/>
                    <a:gd name="T25" fmla="*/ 879 h 5530"/>
                    <a:gd name="T26" fmla="*/ 2789 w 5769"/>
                    <a:gd name="T27" fmla="*/ 1217 h 5530"/>
                    <a:gd name="T28" fmla="*/ 2944 w 5769"/>
                    <a:gd name="T29" fmla="*/ 1559 h 5530"/>
                    <a:gd name="T30" fmla="*/ 3085 w 5769"/>
                    <a:gd name="T31" fmla="*/ 1736 h 5530"/>
                    <a:gd name="T32" fmla="*/ 2971 w 5769"/>
                    <a:gd name="T33" fmla="*/ 1870 h 5530"/>
                    <a:gd name="T34" fmla="*/ 3046 w 5769"/>
                    <a:gd name="T35" fmla="*/ 2154 h 5530"/>
                    <a:gd name="T36" fmla="*/ 3389 w 5769"/>
                    <a:gd name="T37" fmla="*/ 1717 h 5530"/>
                    <a:gd name="T38" fmla="*/ 3625 w 5769"/>
                    <a:gd name="T39" fmla="*/ 1595 h 5530"/>
                    <a:gd name="T40" fmla="*/ 3688 w 5769"/>
                    <a:gd name="T41" fmla="*/ 1831 h 5530"/>
                    <a:gd name="T42" fmla="*/ 3546 w 5769"/>
                    <a:gd name="T43" fmla="*/ 1965 h 5530"/>
                    <a:gd name="T44" fmla="*/ 3641 w 5769"/>
                    <a:gd name="T45" fmla="*/ 2068 h 5530"/>
                    <a:gd name="T46" fmla="*/ 3775 w 5769"/>
                    <a:gd name="T47" fmla="*/ 2013 h 5530"/>
                    <a:gd name="T48" fmla="*/ 3991 w 5769"/>
                    <a:gd name="T49" fmla="*/ 1965 h 5530"/>
                    <a:gd name="T50" fmla="*/ 4098 w 5769"/>
                    <a:gd name="T51" fmla="*/ 2047 h 5530"/>
                    <a:gd name="T52" fmla="*/ 4275 w 5769"/>
                    <a:gd name="T53" fmla="*/ 2020 h 5530"/>
                    <a:gd name="T54" fmla="*/ 4153 w 5769"/>
                    <a:gd name="T55" fmla="*/ 2316 h 5530"/>
                    <a:gd name="T56" fmla="*/ 4209 w 5769"/>
                    <a:gd name="T57" fmla="*/ 2343 h 5530"/>
                    <a:gd name="T58" fmla="*/ 4618 w 5769"/>
                    <a:gd name="T59" fmla="*/ 1823 h 5530"/>
                    <a:gd name="T60" fmla="*/ 4720 w 5769"/>
                    <a:gd name="T61" fmla="*/ 1811 h 5530"/>
                    <a:gd name="T62" fmla="*/ 4870 w 5769"/>
                    <a:gd name="T63" fmla="*/ 1540 h 5530"/>
                    <a:gd name="T64" fmla="*/ 5174 w 5769"/>
                    <a:gd name="T65" fmla="*/ 1481 h 5530"/>
                    <a:gd name="T66" fmla="*/ 5470 w 5769"/>
                    <a:gd name="T67" fmla="*/ 1540 h 5530"/>
                    <a:gd name="T68" fmla="*/ 5686 w 5769"/>
                    <a:gd name="T69" fmla="*/ 1607 h 5530"/>
                    <a:gd name="T70" fmla="*/ 5733 w 5769"/>
                    <a:gd name="T71" fmla="*/ 1843 h 5530"/>
                    <a:gd name="T72" fmla="*/ 5647 w 5769"/>
                    <a:gd name="T73" fmla="*/ 2142 h 5530"/>
                    <a:gd name="T74" fmla="*/ 5553 w 5769"/>
                    <a:gd name="T75" fmla="*/ 2351 h 5530"/>
                    <a:gd name="T76" fmla="*/ 5438 w 5769"/>
                    <a:gd name="T77" fmla="*/ 2615 h 5530"/>
                    <a:gd name="T78" fmla="*/ 5099 w 5769"/>
                    <a:gd name="T79" fmla="*/ 3166 h 5530"/>
                    <a:gd name="T80" fmla="*/ 4731 w 5769"/>
                    <a:gd name="T81" fmla="*/ 3414 h 5530"/>
                    <a:gd name="T82" fmla="*/ 4749 w 5769"/>
                    <a:gd name="T83" fmla="*/ 3552 h 5530"/>
                    <a:gd name="T84" fmla="*/ 4741 w 5769"/>
                    <a:gd name="T85" fmla="*/ 3903 h 5530"/>
                    <a:gd name="T86" fmla="*/ 4382 w 5769"/>
                    <a:gd name="T87" fmla="*/ 4222 h 5530"/>
                    <a:gd name="T88" fmla="*/ 4315 w 5769"/>
                    <a:gd name="T89" fmla="*/ 4490 h 5530"/>
                    <a:gd name="T90" fmla="*/ 4275 w 5769"/>
                    <a:gd name="T91" fmla="*/ 4931 h 5530"/>
                    <a:gd name="T92" fmla="*/ 3877 w 5769"/>
                    <a:gd name="T93" fmla="*/ 5530 h 5530"/>
                    <a:gd name="T94" fmla="*/ 977 w 5769"/>
                    <a:gd name="T95" fmla="*/ 5309 h 5530"/>
                    <a:gd name="T96" fmla="*/ 843 w 5769"/>
                    <a:gd name="T97" fmla="*/ 5207 h 5530"/>
                    <a:gd name="T98" fmla="*/ 626 w 5769"/>
                    <a:gd name="T99" fmla="*/ 4802 h 5530"/>
                    <a:gd name="T100" fmla="*/ 294 w 5769"/>
                    <a:gd name="T101" fmla="*/ 4195 h 5530"/>
                    <a:gd name="T102" fmla="*/ 1127 w 5769"/>
                    <a:gd name="T103" fmla="*/ 2142 h 5530"/>
                    <a:gd name="T104" fmla="*/ 787 w 5769"/>
                    <a:gd name="T105" fmla="*/ 1898 h 5530"/>
                    <a:gd name="T106" fmla="*/ 389 w 5769"/>
                    <a:gd name="T107" fmla="*/ 1859 h 5530"/>
                    <a:gd name="T108" fmla="*/ 42 w 5769"/>
                    <a:gd name="T109" fmla="*/ 1016 h 5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9" h="5530">
                      <a:moveTo>
                        <a:pt x="42" y="1016"/>
                      </a:moveTo>
                      <a:lnTo>
                        <a:pt x="0" y="630"/>
                      </a:lnTo>
                      <a:lnTo>
                        <a:pt x="105" y="614"/>
                      </a:lnTo>
                      <a:lnTo>
                        <a:pt x="255" y="481"/>
                      </a:lnTo>
                      <a:lnTo>
                        <a:pt x="342" y="488"/>
                      </a:lnTo>
                      <a:lnTo>
                        <a:pt x="457" y="413"/>
                      </a:lnTo>
                      <a:lnTo>
                        <a:pt x="578" y="413"/>
                      </a:lnTo>
                      <a:lnTo>
                        <a:pt x="729" y="291"/>
                      </a:lnTo>
                      <a:lnTo>
                        <a:pt x="918" y="331"/>
                      </a:lnTo>
                      <a:lnTo>
                        <a:pt x="984" y="284"/>
                      </a:lnTo>
                      <a:lnTo>
                        <a:pt x="1249" y="338"/>
                      </a:lnTo>
                      <a:lnTo>
                        <a:pt x="1355" y="311"/>
                      </a:lnTo>
                      <a:lnTo>
                        <a:pt x="1343" y="263"/>
                      </a:lnTo>
                      <a:lnTo>
                        <a:pt x="1249" y="169"/>
                      </a:lnTo>
                      <a:lnTo>
                        <a:pt x="1336" y="63"/>
                      </a:lnTo>
                      <a:lnTo>
                        <a:pt x="1457" y="63"/>
                      </a:lnTo>
                      <a:lnTo>
                        <a:pt x="1761" y="0"/>
                      </a:lnTo>
                      <a:lnTo>
                        <a:pt x="1883" y="102"/>
                      </a:lnTo>
                      <a:lnTo>
                        <a:pt x="1883" y="224"/>
                      </a:lnTo>
                      <a:lnTo>
                        <a:pt x="1911" y="299"/>
                      </a:lnTo>
                      <a:lnTo>
                        <a:pt x="2033" y="319"/>
                      </a:lnTo>
                      <a:lnTo>
                        <a:pt x="2194" y="433"/>
                      </a:lnTo>
                      <a:lnTo>
                        <a:pt x="2424" y="508"/>
                      </a:lnTo>
                      <a:lnTo>
                        <a:pt x="2470" y="614"/>
                      </a:lnTo>
                      <a:lnTo>
                        <a:pt x="2612" y="784"/>
                      </a:lnTo>
                      <a:lnTo>
                        <a:pt x="2601" y="879"/>
                      </a:lnTo>
                      <a:lnTo>
                        <a:pt x="2679" y="1161"/>
                      </a:lnTo>
                      <a:lnTo>
                        <a:pt x="2789" y="1217"/>
                      </a:lnTo>
                      <a:lnTo>
                        <a:pt x="2829" y="1292"/>
                      </a:lnTo>
                      <a:lnTo>
                        <a:pt x="2944" y="1559"/>
                      </a:lnTo>
                      <a:lnTo>
                        <a:pt x="3180" y="1634"/>
                      </a:lnTo>
                      <a:lnTo>
                        <a:pt x="3085" y="1736"/>
                      </a:lnTo>
                      <a:lnTo>
                        <a:pt x="2782" y="1843"/>
                      </a:lnTo>
                      <a:lnTo>
                        <a:pt x="2971" y="1870"/>
                      </a:lnTo>
                      <a:lnTo>
                        <a:pt x="2971" y="2059"/>
                      </a:lnTo>
                      <a:lnTo>
                        <a:pt x="3046" y="2154"/>
                      </a:lnTo>
                      <a:lnTo>
                        <a:pt x="3026" y="1906"/>
                      </a:lnTo>
                      <a:lnTo>
                        <a:pt x="3389" y="1717"/>
                      </a:lnTo>
                      <a:lnTo>
                        <a:pt x="3558" y="1588"/>
                      </a:lnTo>
                      <a:lnTo>
                        <a:pt x="3625" y="1595"/>
                      </a:lnTo>
                      <a:lnTo>
                        <a:pt x="3641" y="1736"/>
                      </a:lnTo>
                      <a:lnTo>
                        <a:pt x="3688" y="1831"/>
                      </a:lnTo>
                      <a:lnTo>
                        <a:pt x="3661" y="1953"/>
                      </a:lnTo>
                      <a:lnTo>
                        <a:pt x="3546" y="1965"/>
                      </a:lnTo>
                      <a:lnTo>
                        <a:pt x="3578" y="2047"/>
                      </a:lnTo>
                      <a:lnTo>
                        <a:pt x="3641" y="2068"/>
                      </a:lnTo>
                      <a:lnTo>
                        <a:pt x="3728" y="1984"/>
                      </a:lnTo>
                      <a:lnTo>
                        <a:pt x="3775" y="2013"/>
                      </a:lnTo>
                      <a:lnTo>
                        <a:pt x="3870" y="2013"/>
                      </a:lnTo>
                      <a:lnTo>
                        <a:pt x="3991" y="1965"/>
                      </a:lnTo>
                      <a:lnTo>
                        <a:pt x="4059" y="2013"/>
                      </a:lnTo>
                      <a:lnTo>
                        <a:pt x="4098" y="2047"/>
                      </a:lnTo>
                      <a:lnTo>
                        <a:pt x="4241" y="1984"/>
                      </a:lnTo>
                      <a:lnTo>
                        <a:pt x="4275" y="2020"/>
                      </a:lnTo>
                      <a:lnTo>
                        <a:pt x="4256" y="2134"/>
                      </a:lnTo>
                      <a:lnTo>
                        <a:pt x="4153" y="2316"/>
                      </a:lnTo>
                      <a:lnTo>
                        <a:pt x="4161" y="2391"/>
                      </a:lnTo>
                      <a:lnTo>
                        <a:pt x="4209" y="2343"/>
                      </a:lnTo>
                      <a:lnTo>
                        <a:pt x="4370" y="2020"/>
                      </a:lnTo>
                      <a:lnTo>
                        <a:pt x="4618" y="1823"/>
                      </a:lnTo>
                      <a:lnTo>
                        <a:pt x="4701" y="1843"/>
                      </a:lnTo>
                      <a:lnTo>
                        <a:pt x="4720" y="1811"/>
                      </a:lnTo>
                      <a:lnTo>
                        <a:pt x="4713" y="1756"/>
                      </a:lnTo>
                      <a:lnTo>
                        <a:pt x="4870" y="1540"/>
                      </a:lnTo>
                      <a:lnTo>
                        <a:pt x="5079" y="1445"/>
                      </a:lnTo>
                      <a:lnTo>
                        <a:pt x="5174" y="1481"/>
                      </a:lnTo>
                      <a:lnTo>
                        <a:pt x="5249" y="1453"/>
                      </a:lnTo>
                      <a:lnTo>
                        <a:pt x="5470" y="1540"/>
                      </a:lnTo>
                      <a:lnTo>
                        <a:pt x="5565" y="1622"/>
                      </a:lnTo>
                      <a:lnTo>
                        <a:pt x="5686" y="1607"/>
                      </a:lnTo>
                      <a:lnTo>
                        <a:pt x="5769" y="1702"/>
                      </a:lnTo>
                      <a:lnTo>
                        <a:pt x="5733" y="1843"/>
                      </a:lnTo>
                      <a:lnTo>
                        <a:pt x="5733" y="2013"/>
                      </a:lnTo>
                      <a:lnTo>
                        <a:pt x="5647" y="2142"/>
                      </a:lnTo>
                      <a:lnTo>
                        <a:pt x="5640" y="2237"/>
                      </a:lnTo>
                      <a:lnTo>
                        <a:pt x="5553" y="2351"/>
                      </a:lnTo>
                      <a:lnTo>
                        <a:pt x="5553" y="2493"/>
                      </a:lnTo>
                      <a:lnTo>
                        <a:pt x="5438" y="2615"/>
                      </a:lnTo>
                      <a:lnTo>
                        <a:pt x="5356" y="2788"/>
                      </a:lnTo>
                      <a:lnTo>
                        <a:pt x="5099" y="3166"/>
                      </a:lnTo>
                      <a:lnTo>
                        <a:pt x="4950" y="3202"/>
                      </a:lnTo>
                      <a:lnTo>
                        <a:pt x="4731" y="3414"/>
                      </a:lnTo>
                      <a:lnTo>
                        <a:pt x="4618" y="3525"/>
                      </a:lnTo>
                      <a:lnTo>
                        <a:pt x="4749" y="3552"/>
                      </a:lnTo>
                      <a:lnTo>
                        <a:pt x="4824" y="3608"/>
                      </a:lnTo>
                      <a:lnTo>
                        <a:pt x="4741" y="3903"/>
                      </a:lnTo>
                      <a:lnTo>
                        <a:pt x="4540" y="4127"/>
                      </a:lnTo>
                      <a:lnTo>
                        <a:pt x="4382" y="4222"/>
                      </a:lnTo>
                      <a:lnTo>
                        <a:pt x="4382" y="4289"/>
                      </a:lnTo>
                      <a:lnTo>
                        <a:pt x="4315" y="4490"/>
                      </a:lnTo>
                      <a:lnTo>
                        <a:pt x="4362" y="4612"/>
                      </a:lnTo>
                      <a:lnTo>
                        <a:pt x="4275" y="4931"/>
                      </a:lnTo>
                      <a:lnTo>
                        <a:pt x="4086" y="5179"/>
                      </a:lnTo>
                      <a:lnTo>
                        <a:pt x="3877" y="5530"/>
                      </a:lnTo>
                      <a:lnTo>
                        <a:pt x="1024" y="5356"/>
                      </a:lnTo>
                      <a:lnTo>
                        <a:pt x="977" y="5309"/>
                      </a:lnTo>
                      <a:lnTo>
                        <a:pt x="890" y="5273"/>
                      </a:lnTo>
                      <a:lnTo>
                        <a:pt x="843" y="5207"/>
                      </a:lnTo>
                      <a:lnTo>
                        <a:pt x="634" y="5018"/>
                      </a:lnTo>
                      <a:lnTo>
                        <a:pt x="626" y="4802"/>
                      </a:lnTo>
                      <a:lnTo>
                        <a:pt x="420" y="4423"/>
                      </a:lnTo>
                      <a:lnTo>
                        <a:pt x="294" y="4195"/>
                      </a:lnTo>
                      <a:lnTo>
                        <a:pt x="626" y="3403"/>
                      </a:lnTo>
                      <a:lnTo>
                        <a:pt x="1127" y="2142"/>
                      </a:lnTo>
                      <a:lnTo>
                        <a:pt x="1013" y="2047"/>
                      </a:lnTo>
                      <a:lnTo>
                        <a:pt x="787" y="1898"/>
                      </a:lnTo>
                      <a:lnTo>
                        <a:pt x="681" y="1898"/>
                      </a:lnTo>
                      <a:lnTo>
                        <a:pt x="389" y="1859"/>
                      </a:lnTo>
                      <a:lnTo>
                        <a:pt x="86" y="1406"/>
                      </a:lnTo>
                      <a:lnTo>
                        <a:pt x="42" y="1016"/>
                      </a:lnTo>
                      <a:lnTo>
                        <a:pt x="42" y="1016"/>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8" name="Freeform 21">
                  <a:extLst>
                    <a:ext uri="{FF2B5EF4-FFF2-40B4-BE49-F238E27FC236}">
                      <a16:creationId xmlns:a16="http://schemas.microsoft.com/office/drawing/2014/main" id="{C577D68A-5968-3064-3CA0-73844B75BA48}"/>
                    </a:ext>
                  </a:extLst>
                </p:cNvPr>
                <p:cNvSpPr>
                  <a:spLocks/>
                </p:cNvSpPr>
                <p:nvPr/>
              </p:nvSpPr>
              <p:spPr bwMode="gray">
                <a:xfrm>
                  <a:off x="596" y="1857"/>
                  <a:ext cx="539" cy="526"/>
                </a:xfrm>
                <a:custGeom>
                  <a:avLst/>
                  <a:gdLst>
                    <a:gd name="T0" fmla="*/ 1370 w 4965"/>
                    <a:gd name="T1" fmla="*/ 642 h 4856"/>
                    <a:gd name="T2" fmla="*/ 1411 w 4965"/>
                    <a:gd name="T3" fmla="*/ 272 h 4856"/>
                    <a:gd name="T4" fmla="*/ 1508 w 4965"/>
                    <a:gd name="T5" fmla="*/ 0 h 4856"/>
                    <a:gd name="T6" fmla="*/ 1722 w 4965"/>
                    <a:gd name="T7" fmla="*/ 595 h 4856"/>
                    <a:gd name="T8" fmla="*/ 1978 w 4965"/>
                    <a:gd name="T9" fmla="*/ 850 h 4856"/>
                    <a:gd name="T10" fmla="*/ 2112 w 4965"/>
                    <a:gd name="T11" fmla="*/ 933 h 4856"/>
                    <a:gd name="T12" fmla="*/ 4776 w 4965"/>
                    <a:gd name="T13" fmla="*/ 1702 h 4856"/>
                    <a:gd name="T14" fmla="*/ 4843 w 4965"/>
                    <a:gd name="T15" fmla="*/ 2513 h 4856"/>
                    <a:gd name="T16" fmla="*/ 4634 w 4965"/>
                    <a:gd name="T17" fmla="*/ 3202 h 4856"/>
                    <a:gd name="T18" fmla="*/ 4465 w 4965"/>
                    <a:gd name="T19" fmla="*/ 3404 h 4856"/>
                    <a:gd name="T20" fmla="*/ 4221 w 4965"/>
                    <a:gd name="T21" fmla="*/ 3770 h 4856"/>
                    <a:gd name="T22" fmla="*/ 3937 w 4965"/>
                    <a:gd name="T23" fmla="*/ 4045 h 4856"/>
                    <a:gd name="T24" fmla="*/ 3680 w 4965"/>
                    <a:gd name="T25" fmla="*/ 4479 h 4856"/>
                    <a:gd name="T26" fmla="*/ 3539 w 4965"/>
                    <a:gd name="T27" fmla="*/ 4659 h 4856"/>
                    <a:gd name="T28" fmla="*/ 3355 w 4965"/>
                    <a:gd name="T29" fmla="*/ 4441 h 4856"/>
                    <a:gd name="T30" fmla="*/ 3247 w 4965"/>
                    <a:gd name="T31" fmla="*/ 4518 h 4856"/>
                    <a:gd name="T32" fmla="*/ 2944 w 4965"/>
                    <a:gd name="T33" fmla="*/ 4573 h 4856"/>
                    <a:gd name="T34" fmla="*/ 2349 w 4965"/>
                    <a:gd name="T35" fmla="*/ 4431 h 4856"/>
                    <a:gd name="T36" fmla="*/ 2072 w 4965"/>
                    <a:gd name="T37" fmla="*/ 4593 h 4856"/>
                    <a:gd name="T38" fmla="*/ 1809 w 4965"/>
                    <a:gd name="T39" fmla="*/ 4856 h 4856"/>
                    <a:gd name="T40" fmla="*/ 1477 w 4965"/>
                    <a:gd name="T41" fmla="*/ 4510 h 4856"/>
                    <a:gd name="T42" fmla="*/ 1450 w 4965"/>
                    <a:gd name="T43" fmla="*/ 4195 h 4856"/>
                    <a:gd name="T44" fmla="*/ 721 w 4965"/>
                    <a:gd name="T45" fmla="*/ 4072 h 4856"/>
                    <a:gd name="T46" fmla="*/ 646 w 4965"/>
                    <a:gd name="T47" fmla="*/ 3734 h 4856"/>
                    <a:gd name="T48" fmla="*/ 566 w 4965"/>
                    <a:gd name="T49" fmla="*/ 3506 h 4856"/>
                    <a:gd name="T50" fmla="*/ 587 w 4965"/>
                    <a:gd name="T51" fmla="*/ 3297 h 4856"/>
                    <a:gd name="T52" fmla="*/ 559 w 4965"/>
                    <a:gd name="T53" fmla="*/ 3060 h 4856"/>
                    <a:gd name="T54" fmla="*/ 445 w 4965"/>
                    <a:gd name="T55" fmla="*/ 2836 h 4856"/>
                    <a:gd name="T56" fmla="*/ 654 w 4965"/>
                    <a:gd name="T57" fmla="*/ 2533 h 4856"/>
                    <a:gd name="T58" fmla="*/ 748 w 4965"/>
                    <a:gd name="T59" fmla="*/ 2194 h 4856"/>
                    <a:gd name="T60" fmla="*/ 682 w 4965"/>
                    <a:gd name="T61" fmla="*/ 1918 h 4856"/>
                    <a:gd name="T62" fmla="*/ 626 w 4965"/>
                    <a:gd name="T63" fmla="*/ 1709 h 4856"/>
                    <a:gd name="T64" fmla="*/ 39 w 4965"/>
                    <a:gd name="T65" fmla="*/ 1465 h 4856"/>
                    <a:gd name="T66" fmla="*/ 78 w 4965"/>
                    <a:gd name="T67" fmla="*/ 1142 h 4856"/>
                    <a:gd name="T68" fmla="*/ 66 w 4965"/>
                    <a:gd name="T69" fmla="*/ 709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65" h="4856">
                      <a:moveTo>
                        <a:pt x="66" y="709"/>
                      </a:moveTo>
                      <a:lnTo>
                        <a:pt x="1370" y="642"/>
                      </a:lnTo>
                      <a:lnTo>
                        <a:pt x="1411" y="433"/>
                      </a:lnTo>
                      <a:lnTo>
                        <a:pt x="1411" y="272"/>
                      </a:lnTo>
                      <a:lnTo>
                        <a:pt x="1418" y="177"/>
                      </a:lnTo>
                      <a:lnTo>
                        <a:pt x="1508" y="0"/>
                      </a:lnTo>
                      <a:lnTo>
                        <a:pt x="1714" y="379"/>
                      </a:lnTo>
                      <a:lnTo>
                        <a:pt x="1722" y="595"/>
                      </a:lnTo>
                      <a:lnTo>
                        <a:pt x="1931" y="784"/>
                      </a:lnTo>
                      <a:lnTo>
                        <a:pt x="1978" y="850"/>
                      </a:lnTo>
                      <a:lnTo>
                        <a:pt x="2065" y="886"/>
                      </a:lnTo>
                      <a:lnTo>
                        <a:pt x="2112" y="933"/>
                      </a:lnTo>
                      <a:lnTo>
                        <a:pt x="4965" y="1107"/>
                      </a:lnTo>
                      <a:lnTo>
                        <a:pt x="4776" y="1702"/>
                      </a:lnTo>
                      <a:lnTo>
                        <a:pt x="4776" y="2288"/>
                      </a:lnTo>
                      <a:lnTo>
                        <a:pt x="4843" y="2513"/>
                      </a:lnTo>
                      <a:lnTo>
                        <a:pt x="4729" y="2729"/>
                      </a:lnTo>
                      <a:lnTo>
                        <a:pt x="4634" y="3202"/>
                      </a:lnTo>
                      <a:lnTo>
                        <a:pt x="4513" y="3423"/>
                      </a:lnTo>
                      <a:lnTo>
                        <a:pt x="4465" y="3404"/>
                      </a:lnTo>
                      <a:lnTo>
                        <a:pt x="4398" y="3438"/>
                      </a:lnTo>
                      <a:lnTo>
                        <a:pt x="4221" y="3770"/>
                      </a:lnTo>
                      <a:lnTo>
                        <a:pt x="4098" y="3809"/>
                      </a:lnTo>
                      <a:lnTo>
                        <a:pt x="3937" y="4045"/>
                      </a:lnTo>
                      <a:lnTo>
                        <a:pt x="3736" y="4261"/>
                      </a:lnTo>
                      <a:lnTo>
                        <a:pt x="3680" y="4479"/>
                      </a:lnTo>
                      <a:lnTo>
                        <a:pt x="3689" y="4754"/>
                      </a:lnTo>
                      <a:lnTo>
                        <a:pt x="3539" y="4659"/>
                      </a:lnTo>
                      <a:lnTo>
                        <a:pt x="3444" y="4451"/>
                      </a:lnTo>
                      <a:lnTo>
                        <a:pt x="3355" y="4441"/>
                      </a:lnTo>
                      <a:lnTo>
                        <a:pt x="3310" y="4518"/>
                      </a:lnTo>
                      <a:lnTo>
                        <a:pt x="3247" y="4518"/>
                      </a:lnTo>
                      <a:lnTo>
                        <a:pt x="3066" y="4490"/>
                      </a:lnTo>
                      <a:lnTo>
                        <a:pt x="2944" y="4573"/>
                      </a:lnTo>
                      <a:lnTo>
                        <a:pt x="2424" y="4396"/>
                      </a:lnTo>
                      <a:lnTo>
                        <a:pt x="2349" y="4431"/>
                      </a:lnTo>
                      <a:lnTo>
                        <a:pt x="2186" y="4463"/>
                      </a:lnTo>
                      <a:lnTo>
                        <a:pt x="2072" y="4593"/>
                      </a:lnTo>
                      <a:lnTo>
                        <a:pt x="1875" y="4734"/>
                      </a:lnTo>
                      <a:lnTo>
                        <a:pt x="1809" y="4856"/>
                      </a:lnTo>
                      <a:lnTo>
                        <a:pt x="1686" y="4605"/>
                      </a:lnTo>
                      <a:lnTo>
                        <a:pt x="1477" y="4510"/>
                      </a:lnTo>
                      <a:lnTo>
                        <a:pt x="1411" y="4309"/>
                      </a:lnTo>
                      <a:lnTo>
                        <a:pt x="1450" y="4195"/>
                      </a:lnTo>
                      <a:lnTo>
                        <a:pt x="1458" y="4065"/>
                      </a:lnTo>
                      <a:lnTo>
                        <a:pt x="721" y="4072"/>
                      </a:lnTo>
                      <a:lnTo>
                        <a:pt x="661" y="4037"/>
                      </a:lnTo>
                      <a:lnTo>
                        <a:pt x="646" y="3734"/>
                      </a:lnTo>
                      <a:lnTo>
                        <a:pt x="504" y="3572"/>
                      </a:lnTo>
                      <a:lnTo>
                        <a:pt x="566" y="3506"/>
                      </a:lnTo>
                      <a:lnTo>
                        <a:pt x="551" y="3423"/>
                      </a:lnTo>
                      <a:lnTo>
                        <a:pt x="587" y="3297"/>
                      </a:lnTo>
                      <a:lnTo>
                        <a:pt x="512" y="3166"/>
                      </a:lnTo>
                      <a:lnTo>
                        <a:pt x="559" y="3060"/>
                      </a:lnTo>
                      <a:lnTo>
                        <a:pt x="370" y="2911"/>
                      </a:lnTo>
                      <a:lnTo>
                        <a:pt x="445" y="2836"/>
                      </a:lnTo>
                      <a:lnTo>
                        <a:pt x="551" y="2702"/>
                      </a:lnTo>
                      <a:lnTo>
                        <a:pt x="654" y="2533"/>
                      </a:lnTo>
                      <a:lnTo>
                        <a:pt x="721" y="2399"/>
                      </a:lnTo>
                      <a:lnTo>
                        <a:pt x="748" y="2194"/>
                      </a:lnTo>
                      <a:lnTo>
                        <a:pt x="654" y="2005"/>
                      </a:lnTo>
                      <a:lnTo>
                        <a:pt x="682" y="1918"/>
                      </a:lnTo>
                      <a:lnTo>
                        <a:pt x="709" y="1777"/>
                      </a:lnTo>
                      <a:lnTo>
                        <a:pt x="626" y="1709"/>
                      </a:lnTo>
                      <a:lnTo>
                        <a:pt x="248" y="1674"/>
                      </a:lnTo>
                      <a:lnTo>
                        <a:pt x="39" y="1465"/>
                      </a:lnTo>
                      <a:lnTo>
                        <a:pt x="0" y="1370"/>
                      </a:lnTo>
                      <a:lnTo>
                        <a:pt x="78" y="1142"/>
                      </a:lnTo>
                      <a:lnTo>
                        <a:pt x="39" y="859"/>
                      </a:lnTo>
                      <a:lnTo>
                        <a:pt x="66" y="709"/>
                      </a:lnTo>
                      <a:lnTo>
                        <a:pt x="66" y="709"/>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59" name="Freeform 22">
                  <a:extLst>
                    <a:ext uri="{FF2B5EF4-FFF2-40B4-BE49-F238E27FC236}">
                      <a16:creationId xmlns:a16="http://schemas.microsoft.com/office/drawing/2014/main" id="{1E47CE9B-36FE-8105-A410-297B701CDA29}"/>
                    </a:ext>
                  </a:extLst>
                </p:cNvPr>
                <p:cNvSpPr>
                  <a:spLocks/>
                </p:cNvSpPr>
                <p:nvPr/>
              </p:nvSpPr>
              <p:spPr bwMode="gray">
                <a:xfrm>
                  <a:off x="347" y="1898"/>
                  <a:ext cx="335" cy="275"/>
                </a:xfrm>
                <a:custGeom>
                  <a:avLst/>
                  <a:gdLst>
                    <a:gd name="T0" fmla="*/ 2402 w 3084"/>
                    <a:gd name="T1" fmla="*/ 342 h 2544"/>
                    <a:gd name="T2" fmla="*/ 2375 w 3084"/>
                    <a:gd name="T3" fmla="*/ 492 h 2544"/>
                    <a:gd name="T4" fmla="*/ 2414 w 3084"/>
                    <a:gd name="T5" fmla="*/ 775 h 2544"/>
                    <a:gd name="T6" fmla="*/ 2336 w 3084"/>
                    <a:gd name="T7" fmla="*/ 1003 h 2544"/>
                    <a:gd name="T8" fmla="*/ 2375 w 3084"/>
                    <a:gd name="T9" fmla="*/ 1098 h 2544"/>
                    <a:gd name="T10" fmla="*/ 2584 w 3084"/>
                    <a:gd name="T11" fmla="*/ 1307 h 2544"/>
                    <a:gd name="T12" fmla="*/ 2962 w 3084"/>
                    <a:gd name="T13" fmla="*/ 1342 h 2544"/>
                    <a:gd name="T14" fmla="*/ 3045 w 3084"/>
                    <a:gd name="T15" fmla="*/ 1410 h 2544"/>
                    <a:gd name="T16" fmla="*/ 3018 w 3084"/>
                    <a:gd name="T17" fmla="*/ 1551 h 2544"/>
                    <a:gd name="T18" fmla="*/ 2990 w 3084"/>
                    <a:gd name="T19" fmla="*/ 1638 h 2544"/>
                    <a:gd name="T20" fmla="*/ 3084 w 3084"/>
                    <a:gd name="T21" fmla="*/ 1827 h 2544"/>
                    <a:gd name="T22" fmla="*/ 3057 w 3084"/>
                    <a:gd name="T23" fmla="*/ 2032 h 2544"/>
                    <a:gd name="T24" fmla="*/ 2990 w 3084"/>
                    <a:gd name="T25" fmla="*/ 2166 h 2544"/>
                    <a:gd name="T26" fmla="*/ 2887 w 3084"/>
                    <a:gd name="T27" fmla="*/ 2335 h 2544"/>
                    <a:gd name="T28" fmla="*/ 2781 w 3084"/>
                    <a:gd name="T29" fmla="*/ 2469 h 2544"/>
                    <a:gd name="T30" fmla="*/ 2706 w 3084"/>
                    <a:gd name="T31" fmla="*/ 2544 h 2544"/>
                    <a:gd name="T32" fmla="*/ 2564 w 3084"/>
                    <a:gd name="T33" fmla="*/ 2488 h 2544"/>
                    <a:gd name="T34" fmla="*/ 2261 w 3084"/>
                    <a:gd name="T35" fmla="*/ 2516 h 2544"/>
                    <a:gd name="T36" fmla="*/ 2098 w 3084"/>
                    <a:gd name="T37" fmla="*/ 2335 h 2544"/>
                    <a:gd name="T38" fmla="*/ 1949 w 3084"/>
                    <a:gd name="T39" fmla="*/ 2316 h 2544"/>
                    <a:gd name="T40" fmla="*/ 1760 w 3084"/>
                    <a:gd name="T41" fmla="*/ 2213 h 2544"/>
                    <a:gd name="T42" fmla="*/ 1693 w 3084"/>
                    <a:gd name="T43" fmla="*/ 2138 h 2544"/>
                    <a:gd name="T44" fmla="*/ 1638 w 3084"/>
                    <a:gd name="T45" fmla="*/ 2138 h 2544"/>
                    <a:gd name="T46" fmla="*/ 1590 w 3084"/>
                    <a:gd name="T47" fmla="*/ 2146 h 2544"/>
                    <a:gd name="T48" fmla="*/ 1469 w 3084"/>
                    <a:gd name="T49" fmla="*/ 2063 h 2544"/>
                    <a:gd name="T50" fmla="*/ 1240 w 3084"/>
                    <a:gd name="T51" fmla="*/ 2091 h 2544"/>
                    <a:gd name="T52" fmla="*/ 1138 w 3084"/>
                    <a:gd name="T53" fmla="*/ 2071 h 2544"/>
                    <a:gd name="T54" fmla="*/ 1051 w 3084"/>
                    <a:gd name="T55" fmla="*/ 1930 h 2544"/>
                    <a:gd name="T56" fmla="*/ 948 w 3084"/>
                    <a:gd name="T57" fmla="*/ 1901 h 2544"/>
                    <a:gd name="T58" fmla="*/ 786 w 3084"/>
                    <a:gd name="T59" fmla="*/ 1780 h 2544"/>
                    <a:gd name="T60" fmla="*/ 665 w 3084"/>
                    <a:gd name="T61" fmla="*/ 1484 h 2544"/>
                    <a:gd name="T62" fmla="*/ 692 w 3084"/>
                    <a:gd name="T63" fmla="*/ 1401 h 2544"/>
                    <a:gd name="T64" fmla="*/ 625 w 3084"/>
                    <a:gd name="T65" fmla="*/ 1221 h 2544"/>
                    <a:gd name="T66" fmla="*/ 680 w 3084"/>
                    <a:gd name="T67" fmla="*/ 1031 h 2544"/>
                    <a:gd name="T68" fmla="*/ 653 w 3084"/>
                    <a:gd name="T69" fmla="*/ 869 h 2544"/>
                    <a:gd name="T70" fmla="*/ 606 w 3084"/>
                    <a:gd name="T71" fmla="*/ 842 h 2544"/>
                    <a:gd name="T72" fmla="*/ 531 w 3084"/>
                    <a:gd name="T73" fmla="*/ 917 h 2544"/>
                    <a:gd name="T74" fmla="*/ 239 w 3084"/>
                    <a:gd name="T75" fmla="*/ 917 h 2544"/>
                    <a:gd name="T76" fmla="*/ 165 w 3084"/>
                    <a:gd name="T77" fmla="*/ 960 h 2544"/>
                    <a:gd name="T78" fmla="*/ 0 w 3084"/>
                    <a:gd name="T79" fmla="*/ 887 h 2544"/>
                    <a:gd name="T80" fmla="*/ 254 w 3084"/>
                    <a:gd name="T81" fmla="*/ 680 h 2544"/>
                    <a:gd name="T82" fmla="*/ 381 w 3084"/>
                    <a:gd name="T83" fmla="*/ 673 h 2544"/>
                    <a:gd name="T84" fmla="*/ 511 w 3084"/>
                    <a:gd name="T85" fmla="*/ 721 h 2544"/>
                    <a:gd name="T86" fmla="*/ 699 w 3084"/>
                    <a:gd name="T87" fmla="*/ 646 h 2544"/>
                    <a:gd name="T88" fmla="*/ 786 w 3084"/>
                    <a:gd name="T89" fmla="*/ 646 h 2544"/>
                    <a:gd name="T90" fmla="*/ 908 w 3084"/>
                    <a:gd name="T91" fmla="*/ 483 h 2544"/>
                    <a:gd name="T92" fmla="*/ 1173 w 3084"/>
                    <a:gd name="T93" fmla="*/ 408 h 2544"/>
                    <a:gd name="T94" fmla="*/ 1260 w 3084"/>
                    <a:gd name="T95" fmla="*/ 330 h 2544"/>
                    <a:gd name="T96" fmla="*/ 1232 w 3084"/>
                    <a:gd name="T97" fmla="*/ 180 h 2544"/>
                    <a:gd name="T98" fmla="*/ 1342 w 3084"/>
                    <a:gd name="T99" fmla="*/ 94 h 2544"/>
                    <a:gd name="T100" fmla="*/ 1401 w 3084"/>
                    <a:gd name="T101" fmla="*/ 66 h 2544"/>
                    <a:gd name="T102" fmla="*/ 1421 w 3084"/>
                    <a:gd name="T103" fmla="*/ 0 h 2544"/>
                    <a:gd name="T104" fmla="*/ 1768 w 3084"/>
                    <a:gd name="T105" fmla="*/ 0 h 2544"/>
                    <a:gd name="T106" fmla="*/ 1996 w 3084"/>
                    <a:gd name="T107" fmla="*/ 220 h 2544"/>
                    <a:gd name="T108" fmla="*/ 2402 w 3084"/>
                    <a:gd name="T109" fmla="*/ 342 h 2544"/>
                    <a:gd name="T110" fmla="*/ 2402 w 3084"/>
                    <a:gd name="T111" fmla="*/ 342 h 2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84" h="2544">
                      <a:moveTo>
                        <a:pt x="2402" y="342"/>
                      </a:moveTo>
                      <a:lnTo>
                        <a:pt x="2375" y="492"/>
                      </a:lnTo>
                      <a:lnTo>
                        <a:pt x="2414" y="775"/>
                      </a:lnTo>
                      <a:lnTo>
                        <a:pt x="2336" y="1003"/>
                      </a:lnTo>
                      <a:lnTo>
                        <a:pt x="2375" y="1098"/>
                      </a:lnTo>
                      <a:lnTo>
                        <a:pt x="2584" y="1307"/>
                      </a:lnTo>
                      <a:lnTo>
                        <a:pt x="2962" y="1342"/>
                      </a:lnTo>
                      <a:lnTo>
                        <a:pt x="3045" y="1410"/>
                      </a:lnTo>
                      <a:lnTo>
                        <a:pt x="3018" y="1551"/>
                      </a:lnTo>
                      <a:lnTo>
                        <a:pt x="2990" y="1638"/>
                      </a:lnTo>
                      <a:lnTo>
                        <a:pt x="3084" y="1827"/>
                      </a:lnTo>
                      <a:lnTo>
                        <a:pt x="3057" y="2032"/>
                      </a:lnTo>
                      <a:lnTo>
                        <a:pt x="2990" y="2166"/>
                      </a:lnTo>
                      <a:lnTo>
                        <a:pt x="2887" y="2335"/>
                      </a:lnTo>
                      <a:lnTo>
                        <a:pt x="2781" y="2469"/>
                      </a:lnTo>
                      <a:lnTo>
                        <a:pt x="2706" y="2544"/>
                      </a:lnTo>
                      <a:lnTo>
                        <a:pt x="2564" y="2488"/>
                      </a:lnTo>
                      <a:lnTo>
                        <a:pt x="2261" y="2516"/>
                      </a:lnTo>
                      <a:lnTo>
                        <a:pt x="2098" y="2335"/>
                      </a:lnTo>
                      <a:lnTo>
                        <a:pt x="1949" y="2316"/>
                      </a:lnTo>
                      <a:lnTo>
                        <a:pt x="1760" y="2213"/>
                      </a:lnTo>
                      <a:lnTo>
                        <a:pt x="1693" y="2138"/>
                      </a:lnTo>
                      <a:lnTo>
                        <a:pt x="1638" y="2138"/>
                      </a:lnTo>
                      <a:lnTo>
                        <a:pt x="1590" y="2146"/>
                      </a:lnTo>
                      <a:lnTo>
                        <a:pt x="1469" y="2063"/>
                      </a:lnTo>
                      <a:lnTo>
                        <a:pt x="1240" y="2091"/>
                      </a:lnTo>
                      <a:lnTo>
                        <a:pt x="1138" y="2071"/>
                      </a:lnTo>
                      <a:lnTo>
                        <a:pt x="1051" y="1930"/>
                      </a:lnTo>
                      <a:lnTo>
                        <a:pt x="948" y="1901"/>
                      </a:lnTo>
                      <a:lnTo>
                        <a:pt x="786" y="1780"/>
                      </a:lnTo>
                      <a:lnTo>
                        <a:pt x="665" y="1484"/>
                      </a:lnTo>
                      <a:lnTo>
                        <a:pt x="692" y="1401"/>
                      </a:lnTo>
                      <a:lnTo>
                        <a:pt x="625" y="1221"/>
                      </a:lnTo>
                      <a:lnTo>
                        <a:pt x="680" y="1031"/>
                      </a:lnTo>
                      <a:lnTo>
                        <a:pt x="653" y="869"/>
                      </a:lnTo>
                      <a:lnTo>
                        <a:pt x="606" y="842"/>
                      </a:lnTo>
                      <a:lnTo>
                        <a:pt x="531" y="917"/>
                      </a:lnTo>
                      <a:lnTo>
                        <a:pt x="239" y="917"/>
                      </a:lnTo>
                      <a:lnTo>
                        <a:pt x="165" y="960"/>
                      </a:lnTo>
                      <a:lnTo>
                        <a:pt x="0" y="887"/>
                      </a:lnTo>
                      <a:lnTo>
                        <a:pt x="254" y="680"/>
                      </a:lnTo>
                      <a:lnTo>
                        <a:pt x="381" y="673"/>
                      </a:lnTo>
                      <a:lnTo>
                        <a:pt x="511" y="721"/>
                      </a:lnTo>
                      <a:lnTo>
                        <a:pt x="699" y="646"/>
                      </a:lnTo>
                      <a:lnTo>
                        <a:pt x="786" y="646"/>
                      </a:lnTo>
                      <a:lnTo>
                        <a:pt x="908" y="483"/>
                      </a:lnTo>
                      <a:lnTo>
                        <a:pt x="1173" y="408"/>
                      </a:lnTo>
                      <a:lnTo>
                        <a:pt x="1260" y="330"/>
                      </a:lnTo>
                      <a:lnTo>
                        <a:pt x="1232" y="180"/>
                      </a:lnTo>
                      <a:lnTo>
                        <a:pt x="1342" y="94"/>
                      </a:lnTo>
                      <a:lnTo>
                        <a:pt x="1401" y="66"/>
                      </a:lnTo>
                      <a:lnTo>
                        <a:pt x="1421" y="0"/>
                      </a:lnTo>
                      <a:lnTo>
                        <a:pt x="1768" y="0"/>
                      </a:lnTo>
                      <a:lnTo>
                        <a:pt x="1996" y="220"/>
                      </a:lnTo>
                      <a:lnTo>
                        <a:pt x="2402" y="342"/>
                      </a:lnTo>
                      <a:lnTo>
                        <a:pt x="2402" y="342"/>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0" name="Freeform 23">
                  <a:extLst>
                    <a:ext uri="{FF2B5EF4-FFF2-40B4-BE49-F238E27FC236}">
                      <a16:creationId xmlns:a16="http://schemas.microsoft.com/office/drawing/2014/main" id="{497DE839-676D-1331-3439-78A5B7E68CAA}"/>
                    </a:ext>
                  </a:extLst>
                </p:cNvPr>
                <p:cNvSpPr>
                  <a:spLocks/>
                </p:cNvSpPr>
                <p:nvPr/>
              </p:nvSpPr>
              <p:spPr bwMode="gray">
                <a:xfrm>
                  <a:off x="26" y="1887"/>
                  <a:ext cx="343" cy="190"/>
                </a:xfrm>
                <a:custGeom>
                  <a:avLst/>
                  <a:gdLst>
                    <a:gd name="T0" fmla="*/ 3166 w 3331"/>
                    <a:gd name="T1" fmla="*/ 1037 h 1740"/>
                    <a:gd name="T2" fmla="*/ 2759 w 3331"/>
                    <a:gd name="T3" fmla="*/ 859 h 1740"/>
                    <a:gd name="T4" fmla="*/ 1513 w 3331"/>
                    <a:gd name="T5" fmla="*/ 350 h 1740"/>
                    <a:gd name="T6" fmla="*/ 520 w 3331"/>
                    <a:gd name="T7" fmla="*/ 169 h 1740"/>
                    <a:gd name="T8" fmla="*/ 98 w 3331"/>
                    <a:gd name="T9" fmla="*/ 0 h 1740"/>
                    <a:gd name="T10" fmla="*/ 99 w 3331"/>
                    <a:gd name="T11" fmla="*/ 0 h 1740"/>
                    <a:gd name="T12" fmla="*/ 94 w 3331"/>
                    <a:gd name="T13" fmla="*/ 141 h 1740"/>
                    <a:gd name="T14" fmla="*/ 15 w 3331"/>
                    <a:gd name="T15" fmla="*/ 181 h 1740"/>
                    <a:gd name="T16" fmla="*/ 0 w 3331"/>
                    <a:gd name="T17" fmla="*/ 264 h 1740"/>
                    <a:gd name="T18" fmla="*/ 129 w 3331"/>
                    <a:gd name="T19" fmla="*/ 358 h 1740"/>
                    <a:gd name="T20" fmla="*/ 94 w 3331"/>
                    <a:gd name="T21" fmla="*/ 405 h 1740"/>
                    <a:gd name="T22" fmla="*/ 189 w 3331"/>
                    <a:gd name="T23" fmla="*/ 527 h 1740"/>
                    <a:gd name="T24" fmla="*/ 311 w 3331"/>
                    <a:gd name="T25" fmla="*/ 689 h 1740"/>
                    <a:gd name="T26" fmla="*/ 440 w 3331"/>
                    <a:gd name="T27" fmla="*/ 823 h 1740"/>
                    <a:gd name="T28" fmla="*/ 481 w 3331"/>
                    <a:gd name="T29" fmla="*/ 937 h 1740"/>
                    <a:gd name="T30" fmla="*/ 406 w 3331"/>
                    <a:gd name="T31" fmla="*/ 1039 h 1740"/>
                    <a:gd name="T32" fmla="*/ 425 w 3331"/>
                    <a:gd name="T33" fmla="*/ 1059 h 1740"/>
                    <a:gd name="T34" fmla="*/ 772 w 3331"/>
                    <a:gd name="T35" fmla="*/ 1079 h 1740"/>
                    <a:gd name="T36" fmla="*/ 906 w 3331"/>
                    <a:gd name="T37" fmla="*/ 1303 h 1740"/>
                    <a:gd name="T38" fmla="*/ 1162 w 3331"/>
                    <a:gd name="T39" fmla="*/ 1296 h 1740"/>
                    <a:gd name="T40" fmla="*/ 1501 w 3331"/>
                    <a:gd name="T41" fmla="*/ 1019 h 1740"/>
                    <a:gd name="T42" fmla="*/ 1548 w 3331"/>
                    <a:gd name="T43" fmla="*/ 1095 h 1740"/>
                    <a:gd name="T44" fmla="*/ 1521 w 3331"/>
                    <a:gd name="T45" fmla="*/ 1201 h 1740"/>
                    <a:gd name="T46" fmla="*/ 1569 w 3331"/>
                    <a:gd name="T47" fmla="*/ 1701 h 1740"/>
                    <a:gd name="T48" fmla="*/ 1662 w 3331"/>
                    <a:gd name="T49" fmla="*/ 1740 h 1740"/>
                    <a:gd name="T50" fmla="*/ 1805 w 3331"/>
                    <a:gd name="T51" fmla="*/ 1674 h 1740"/>
                    <a:gd name="T52" fmla="*/ 2021 w 3331"/>
                    <a:gd name="T53" fmla="*/ 1653 h 1740"/>
                    <a:gd name="T54" fmla="*/ 2317 w 3331"/>
                    <a:gd name="T55" fmla="*/ 1662 h 1740"/>
                    <a:gd name="T56" fmla="*/ 2373 w 3331"/>
                    <a:gd name="T57" fmla="*/ 1709 h 1740"/>
                    <a:gd name="T58" fmla="*/ 2541 w 3331"/>
                    <a:gd name="T59" fmla="*/ 1634 h 1740"/>
                    <a:gd name="T60" fmla="*/ 2648 w 3331"/>
                    <a:gd name="T61" fmla="*/ 1492 h 1740"/>
                    <a:gd name="T62" fmla="*/ 2790 w 3331"/>
                    <a:gd name="T63" fmla="*/ 1485 h 1740"/>
                    <a:gd name="T64" fmla="*/ 2837 w 3331"/>
                    <a:gd name="T65" fmla="*/ 1417 h 1740"/>
                    <a:gd name="T66" fmla="*/ 3073 w 3331"/>
                    <a:gd name="T67" fmla="*/ 1257 h 1740"/>
                    <a:gd name="T68" fmla="*/ 3331 w 3331"/>
                    <a:gd name="T69" fmla="*/ 1110 h 1740"/>
                    <a:gd name="T70" fmla="*/ 3166 w 3331"/>
                    <a:gd name="T71" fmla="*/ 1037 h 1740"/>
                    <a:gd name="T72" fmla="*/ 3166 w 3331"/>
                    <a:gd name="T73" fmla="*/ 1037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31" h="1740">
                      <a:moveTo>
                        <a:pt x="3166" y="1037"/>
                      </a:moveTo>
                      <a:lnTo>
                        <a:pt x="2759" y="859"/>
                      </a:lnTo>
                      <a:lnTo>
                        <a:pt x="1513" y="350"/>
                      </a:lnTo>
                      <a:lnTo>
                        <a:pt x="520" y="169"/>
                      </a:lnTo>
                      <a:lnTo>
                        <a:pt x="98" y="0"/>
                      </a:lnTo>
                      <a:lnTo>
                        <a:pt x="99" y="0"/>
                      </a:lnTo>
                      <a:lnTo>
                        <a:pt x="94" y="141"/>
                      </a:lnTo>
                      <a:lnTo>
                        <a:pt x="15" y="181"/>
                      </a:lnTo>
                      <a:lnTo>
                        <a:pt x="0" y="264"/>
                      </a:lnTo>
                      <a:lnTo>
                        <a:pt x="129" y="358"/>
                      </a:lnTo>
                      <a:lnTo>
                        <a:pt x="94" y="405"/>
                      </a:lnTo>
                      <a:lnTo>
                        <a:pt x="189" y="527"/>
                      </a:lnTo>
                      <a:lnTo>
                        <a:pt x="311" y="689"/>
                      </a:lnTo>
                      <a:lnTo>
                        <a:pt x="440" y="823"/>
                      </a:lnTo>
                      <a:lnTo>
                        <a:pt x="481" y="937"/>
                      </a:lnTo>
                      <a:lnTo>
                        <a:pt x="406" y="1039"/>
                      </a:lnTo>
                      <a:lnTo>
                        <a:pt x="425" y="1059"/>
                      </a:lnTo>
                      <a:lnTo>
                        <a:pt x="772" y="1079"/>
                      </a:lnTo>
                      <a:lnTo>
                        <a:pt x="906" y="1303"/>
                      </a:lnTo>
                      <a:lnTo>
                        <a:pt x="1162" y="1296"/>
                      </a:lnTo>
                      <a:lnTo>
                        <a:pt x="1501" y="1019"/>
                      </a:lnTo>
                      <a:lnTo>
                        <a:pt x="1548" y="1095"/>
                      </a:lnTo>
                      <a:lnTo>
                        <a:pt x="1521" y="1201"/>
                      </a:lnTo>
                      <a:lnTo>
                        <a:pt x="1569" y="1701"/>
                      </a:lnTo>
                      <a:lnTo>
                        <a:pt x="1662" y="1740"/>
                      </a:lnTo>
                      <a:lnTo>
                        <a:pt x="1805" y="1674"/>
                      </a:lnTo>
                      <a:lnTo>
                        <a:pt x="2021" y="1653"/>
                      </a:lnTo>
                      <a:lnTo>
                        <a:pt x="2317" y="1662"/>
                      </a:lnTo>
                      <a:lnTo>
                        <a:pt x="2373" y="1709"/>
                      </a:lnTo>
                      <a:lnTo>
                        <a:pt x="2541" y="1634"/>
                      </a:lnTo>
                      <a:lnTo>
                        <a:pt x="2648" y="1492"/>
                      </a:lnTo>
                      <a:lnTo>
                        <a:pt x="2790" y="1485"/>
                      </a:lnTo>
                      <a:lnTo>
                        <a:pt x="2837" y="1417"/>
                      </a:lnTo>
                      <a:lnTo>
                        <a:pt x="3073" y="1257"/>
                      </a:lnTo>
                      <a:lnTo>
                        <a:pt x="3331" y="1110"/>
                      </a:lnTo>
                      <a:lnTo>
                        <a:pt x="3166" y="1037"/>
                      </a:lnTo>
                      <a:lnTo>
                        <a:pt x="3166" y="1037"/>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1" name="Freeform 24">
                  <a:extLst>
                    <a:ext uri="{FF2B5EF4-FFF2-40B4-BE49-F238E27FC236}">
                      <a16:creationId xmlns:a16="http://schemas.microsoft.com/office/drawing/2014/main" id="{ED1DBF99-8739-3F70-710D-F9525DC09195}"/>
                    </a:ext>
                  </a:extLst>
                </p:cNvPr>
                <p:cNvSpPr>
                  <a:spLocks/>
                </p:cNvSpPr>
                <p:nvPr/>
              </p:nvSpPr>
              <p:spPr bwMode="gray">
                <a:xfrm>
                  <a:off x="30" y="1399"/>
                  <a:ext cx="808" cy="600"/>
                </a:xfrm>
                <a:custGeom>
                  <a:avLst/>
                  <a:gdLst>
                    <a:gd name="T0" fmla="*/ 2855 w 7653"/>
                    <a:gd name="T1" fmla="*/ 605 h 5533"/>
                    <a:gd name="T2" fmla="*/ 2672 w 7653"/>
                    <a:gd name="T3" fmla="*/ 190 h 5533"/>
                    <a:gd name="T4" fmla="*/ 2351 w 7653"/>
                    <a:gd name="T5" fmla="*/ 284 h 5533"/>
                    <a:gd name="T6" fmla="*/ 2276 w 7653"/>
                    <a:gd name="T7" fmla="*/ 352 h 5533"/>
                    <a:gd name="T8" fmla="*/ 2181 w 7653"/>
                    <a:gd name="T9" fmla="*/ 407 h 5533"/>
                    <a:gd name="T10" fmla="*/ 1599 w 7653"/>
                    <a:gd name="T11" fmla="*/ 685 h 5533"/>
                    <a:gd name="T12" fmla="*/ 1837 w 7653"/>
                    <a:gd name="T13" fmla="*/ 731 h 5533"/>
                    <a:gd name="T14" fmla="*/ 1857 w 7653"/>
                    <a:gd name="T15" fmla="*/ 890 h 5533"/>
                    <a:gd name="T16" fmla="*/ 1517 w 7653"/>
                    <a:gd name="T17" fmla="*/ 950 h 5533"/>
                    <a:gd name="T18" fmla="*/ 1722 w 7653"/>
                    <a:gd name="T19" fmla="*/ 1452 h 5533"/>
                    <a:gd name="T20" fmla="*/ 1809 w 7653"/>
                    <a:gd name="T21" fmla="*/ 1716 h 5533"/>
                    <a:gd name="T22" fmla="*/ 1592 w 7653"/>
                    <a:gd name="T23" fmla="*/ 3094 h 5533"/>
                    <a:gd name="T24" fmla="*/ 1437 w 7653"/>
                    <a:gd name="T25" fmla="*/ 3085 h 5533"/>
                    <a:gd name="T26" fmla="*/ 1172 w 7653"/>
                    <a:gd name="T27" fmla="*/ 3201 h 5533"/>
                    <a:gd name="T28" fmla="*/ 336 w 7653"/>
                    <a:gd name="T29" fmla="*/ 3616 h 5533"/>
                    <a:gd name="T30" fmla="*/ 222 w 7653"/>
                    <a:gd name="T31" fmla="*/ 3995 h 5533"/>
                    <a:gd name="T32" fmla="*/ 4 w 7653"/>
                    <a:gd name="T33" fmla="*/ 4403 h 5533"/>
                    <a:gd name="T34" fmla="*/ 0 w 7653"/>
                    <a:gd name="T35" fmla="*/ 4490 h 5533"/>
                    <a:gd name="T36" fmla="*/ 1421 w 7653"/>
                    <a:gd name="T37" fmla="*/ 4842 h 5533"/>
                    <a:gd name="T38" fmla="*/ 3081 w 7653"/>
                    <a:gd name="T39" fmla="*/ 5533 h 5533"/>
                    <a:gd name="T40" fmla="*/ 3464 w 7653"/>
                    <a:gd name="T41" fmla="*/ 5318 h 5533"/>
                    <a:gd name="T42" fmla="*/ 3785 w 7653"/>
                    <a:gd name="T43" fmla="*/ 5289 h 5533"/>
                    <a:gd name="T44" fmla="*/ 3995 w 7653"/>
                    <a:gd name="T45" fmla="*/ 5127 h 5533"/>
                    <a:gd name="T46" fmla="*/ 4346 w 7653"/>
                    <a:gd name="T47" fmla="*/ 4973 h 5533"/>
                    <a:gd name="T48" fmla="*/ 4430 w 7653"/>
                    <a:gd name="T49" fmla="*/ 4736 h 5533"/>
                    <a:gd name="T50" fmla="*/ 4510 w 7653"/>
                    <a:gd name="T51" fmla="*/ 4641 h 5533"/>
                    <a:gd name="T52" fmla="*/ 5087 w 7653"/>
                    <a:gd name="T53" fmla="*/ 4862 h 5533"/>
                    <a:gd name="T54" fmla="*/ 6805 w 7653"/>
                    <a:gd name="T55" fmla="*/ 4917 h 5533"/>
                    <a:gd name="T56" fmla="*/ 6846 w 7653"/>
                    <a:gd name="T57" fmla="*/ 4546 h 5533"/>
                    <a:gd name="T58" fmla="*/ 6942 w 7653"/>
                    <a:gd name="T59" fmla="*/ 4273 h 5533"/>
                    <a:gd name="T60" fmla="*/ 7150 w 7653"/>
                    <a:gd name="T61" fmla="*/ 3248 h 5533"/>
                    <a:gd name="T62" fmla="*/ 7537 w 7653"/>
                    <a:gd name="T63" fmla="*/ 1887 h 5533"/>
                    <a:gd name="T64" fmla="*/ 7206 w 7653"/>
                    <a:gd name="T65" fmla="*/ 1737 h 5533"/>
                    <a:gd name="T66" fmla="*/ 6607 w 7653"/>
                    <a:gd name="T67" fmla="*/ 1242 h 5533"/>
                    <a:gd name="T68" fmla="*/ 6160 w 7653"/>
                    <a:gd name="T69" fmla="*/ 874 h 5533"/>
                    <a:gd name="T70" fmla="*/ 6010 w 7653"/>
                    <a:gd name="T71" fmla="*/ 1044 h 5533"/>
                    <a:gd name="T72" fmla="*/ 5875 w 7653"/>
                    <a:gd name="T73" fmla="*/ 1289 h 5533"/>
                    <a:gd name="T74" fmla="*/ 5602 w 7653"/>
                    <a:gd name="T75" fmla="*/ 1262 h 5533"/>
                    <a:gd name="T76" fmla="*/ 5365 w 7653"/>
                    <a:gd name="T77" fmla="*/ 1310 h 5533"/>
                    <a:gd name="T78" fmla="*/ 5238 w 7653"/>
                    <a:gd name="T79" fmla="*/ 1614 h 5533"/>
                    <a:gd name="T80" fmla="*/ 4906 w 7653"/>
                    <a:gd name="T81" fmla="*/ 1310 h 5533"/>
                    <a:gd name="T82" fmla="*/ 4964 w 7653"/>
                    <a:gd name="T83" fmla="*/ 1159 h 5533"/>
                    <a:gd name="T84" fmla="*/ 4660 w 7653"/>
                    <a:gd name="T85" fmla="*/ 150 h 5533"/>
                    <a:gd name="T86" fmla="*/ 4489 w 7653"/>
                    <a:gd name="T87" fmla="*/ 75 h 5533"/>
                    <a:gd name="T88" fmla="*/ 4193 w 7653"/>
                    <a:gd name="T89" fmla="*/ 332 h 5533"/>
                    <a:gd name="T90" fmla="*/ 4034 w 7653"/>
                    <a:gd name="T91" fmla="*/ 415 h 5533"/>
                    <a:gd name="T92" fmla="*/ 3730 w 7653"/>
                    <a:gd name="T93" fmla="*/ 589 h 5533"/>
                    <a:gd name="T94" fmla="*/ 3547 w 7653"/>
                    <a:gd name="T95" fmla="*/ 815 h 5533"/>
                    <a:gd name="T96" fmla="*/ 3512 w 7653"/>
                    <a:gd name="T97" fmla="*/ 673 h 5533"/>
                    <a:gd name="T98" fmla="*/ 3349 w 7653"/>
                    <a:gd name="T99" fmla="*/ 740 h 5533"/>
                    <a:gd name="T100" fmla="*/ 2921 w 7653"/>
                    <a:gd name="T101" fmla="*/ 589 h 5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53" h="5533">
                      <a:moveTo>
                        <a:pt x="2921" y="589"/>
                      </a:moveTo>
                      <a:lnTo>
                        <a:pt x="2855" y="605"/>
                      </a:lnTo>
                      <a:lnTo>
                        <a:pt x="2712" y="237"/>
                      </a:lnTo>
                      <a:lnTo>
                        <a:pt x="2672" y="190"/>
                      </a:lnTo>
                      <a:lnTo>
                        <a:pt x="2466" y="368"/>
                      </a:lnTo>
                      <a:lnTo>
                        <a:pt x="2351" y="284"/>
                      </a:lnTo>
                      <a:lnTo>
                        <a:pt x="2304" y="284"/>
                      </a:lnTo>
                      <a:lnTo>
                        <a:pt x="2276" y="352"/>
                      </a:lnTo>
                      <a:lnTo>
                        <a:pt x="2292" y="368"/>
                      </a:lnTo>
                      <a:lnTo>
                        <a:pt x="2181" y="407"/>
                      </a:lnTo>
                      <a:lnTo>
                        <a:pt x="1611" y="427"/>
                      </a:lnTo>
                      <a:lnTo>
                        <a:pt x="1599" y="685"/>
                      </a:lnTo>
                      <a:lnTo>
                        <a:pt x="1706" y="712"/>
                      </a:lnTo>
                      <a:lnTo>
                        <a:pt x="1837" y="731"/>
                      </a:lnTo>
                      <a:lnTo>
                        <a:pt x="1884" y="835"/>
                      </a:lnTo>
                      <a:lnTo>
                        <a:pt x="1857" y="890"/>
                      </a:lnTo>
                      <a:lnTo>
                        <a:pt x="1715" y="862"/>
                      </a:lnTo>
                      <a:lnTo>
                        <a:pt x="1517" y="950"/>
                      </a:lnTo>
                      <a:lnTo>
                        <a:pt x="1524" y="1281"/>
                      </a:lnTo>
                      <a:lnTo>
                        <a:pt x="1722" y="1452"/>
                      </a:lnTo>
                      <a:lnTo>
                        <a:pt x="1722" y="1586"/>
                      </a:lnTo>
                      <a:lnTo>
                        <a:pt x="1809" y="1716"/>
                      </a:lnTo>
                      <a:lnTo>
                        <a:pt x="1659" y="2964"/>
                      </a:lnTo>
                      <a:lnTo>
                        <a:pt x="1592" y="3094"/>
                      </a:lnTo>
                      <a:lnTo>
                        <a:pt x="1551" y="3161"/>
                      </a:lnTo>
                      <a:lnTo>
                        <a:pt x="1437" y="3085"/>
                      </a:lnTo>
                      <a:lnTo>
                        <a:pt x="1232" y="3106"/>
                      </a:lnTo>
                      <a:lnTo>
                        <a:pt x="1172" y="3201"/>
                      </a:lnTo>
                      <a:lnTo>
                        <a:pt x="764" y="3304"/>
                      </a:lnTo>
                      <a:lnTo>
                        <a:pt x="336" y="3616"/>
                      </a:lnTo>
                      <a:lnTo>
                        <a:pt x="329" y="3778"/>
                      </a:lnTo>
                      <a:lnTo>
                        <a:pt x="222" y="3995"/>
                      </a:lnTo>
                      <a:lnTo>
                        <a:pt x="242" y="4225"/>
                      </a:lnTo>
                      <a:lnTo>
                        <a:pt x="4" y="4403"/>
                      </a:lnTo>
                      <a:lnTo>
                        <a:pt x="1" y="4490"/>
                      </a:lnTo>
                      <a:lnTo>
                        <a:pt x="0" y="4490"/>
                      </a:lnTo>
                      <a:lnTo>
                        <a:pt x="423" y="4661"/>
                      </a:lnTo>
                      <a:lnTo>
                        <a:pt x="1421" y="4842"/>
                      </a:lnTo>
                      <a:lnTo>
                        <a:pt x="2672" y="5353"/>
                      </a:lnTo>
                      <a:lnTo>
                        <a:pt x="3081" y="5533"/>
                      </a:lnTo>
                      <a:lnTo>
                        <a:pt x="3338" y="5325"/>
                      </a:lnTo>
                      <a:lnTo>
                        <a:pt x="3464" y="5318"/>
                      </a:lnTo>
                      <a:lnTo>
                        <a:pt x="3595" y="5364"/>
                      </a:lnTo>
                      <a:lnTo>
                        <a:pt x="3785" y="5289"/>
                      </a:lnTo>
                      <a:lnTo>
                        <a:pt x="3872" y="5289"/>
                      </a:lnTo>
                      <a:lnTo>
                        <a:pt x="3995" y="5127"/>
                      </a:lnTo>
                      <a:lnTo>
                        <a:pt x="4259" y="5052"/>
                      </a:lnTo>
                      <a:lnTo>
                        <a:pt x="4346" y="4973"/>
                      </a:lnTo>
                      <a:lnTo>
                        <a:pt x="4319" y="4823"/>
                      </a:lnTo>
                      <a:lnTo>
                        <a:pt x="4430" y="4736"/>
                      </a:lnTo>
                      <a:lnTo>
                        <a:pt x="4489" y="4708"/>
                      </a:lnTo>
                      <a:lnTo>
                        <a:pt x="4510" y="4641"/>
                      </a:lnTo>
                      <a:lnTo>
                        <a:pt x="4858" y="4641"/>
                      </a:lnTo>
                      <a:lnTo>
                        <a:pt x="5087" y="4862"/>
                      </a:lnTo>
                      <a:lnTo>
                        <a:pt x="5495" y="4985"/>
                      </a:lnTo>
                      <a:lnTo>
                        <a:pt x="6805" y="4917"/>
                      </a:lnTo>
                      <a:lnTo>
                        <a:pt x="6846" y="4708"/>
                      </a:lnTo>
                      <a:lnTo>
                        <a:pt x="6846" y="4546"/>
                      </a:lnTo>
                      <a:lnTo>
                        <a:pt x="6853" y="4451"/>
                      </a:lnTo>
                      <a:lnTo>
                        <a:pt x="6942" y="4273"/>
                      </a:lnTo>
                      <a:lnTo>
                        <a:pt x="6817" y="4043"/>
                      </a:lnTo>
                      <a:lnTo>
                        <a:pt x="7150" y="3248"/>
                      </a:lnTo>
                      <a:lnTo>
                        <a:pt x="7653" y="1982"/>
                      </a:lnTo>
                      <a:lnTo>
                        <a:pt x="7537" y="1887"/>
                      </a:lnTo>
                      <a:lnTo>
                        <a:pt x="7312" y="1737"/>
                      </a:lnTo>
                      <a:lnTo>
                        <a:pt x="7206" y="1737"/>
                      </a:lnTo>
                      <a:lnTo>
                        <a:pt x="6912" y="1697"/>
                      </a:lnTo>
                      <a:lnTo>
                        <a:pt x="6607" y="1242"/>
                      </a:lnTo>
                      <a:lnTo>
                        <a:pt x="6564" y="850"/>
                      </a:lnTo>
                      <a:lnTo>
                        <a:pt x="6160" y="874"/>
                      </a:lnTo>
                      <a:lnTo>
                        <a:pt x="6030" y="950"/>
                      </a:lnTo>
                      <a:lnTo>
                        <a:pt x="6010" y="1044"/>
                      </a:lnTo>
                      <a:lnTo>
                        <a:pt x="5903" y="1127"/>
                      </a:lnTo>
                      <a:lnTo>
                        <a:pt x="5875" y="1289"/>
                      </a:lnTo>
                      <a:lnTo>
                        <a:pt x="5745" y="1365"/>
                      </a:lnTo>
                      <a:lnTo>
                        <a:pt x="5602" y="1262"/>
                      </a:lnTo>
                      <a:lnTo>
                        <a:pt x="5515" y="1223"/>
                      </a:lnTo>
                      <a:lnTo>
                        <a:pt x="5365" y="1310"/>
                      </a:lnTo>
                      <a:lnTo>
                        <a:pt x="5305" y="1566"/>
                      </a:lnTo>
                      <a:lnTo>
                        <a:pt x="5238" y="1614"/>
                      </a:lnTo>
                      <a:lnTo>
                        <a:pt x="4889" y="1329"/>
                      </a:lnTo>
                      <a:lnTo>
                        <a:pt x="4906" y="1310"/>
                      </a:lnTo>
                      <a:lnTo>
                        <a:pt x="4945" y="1281"/>
                      </a:lnTo>
                      <a:lnTo>
                        <a:pt x="4964" y="1159"/>
                      </a:lnTo>
                      <a:lnTo>
                        <a:pt x="4897" y="598"/>
                      </a:lnTo>
                      <a:lnTo>
                        <a:pt x="4660" y="150"/>
                      </a:lnTo>
                      <a:lnTo>
                        <a:pt x="4510" y="0"/>
                      </a:lnTo>
                      <a:lnTo>
                        <a:pt x="4489" y="75"/>
                      </a:lnTo>
                      <a:lnTo>
                        <a:pt x="4204" y="245"/>
                      </a:lnTo>
                      <a:lnTo>
                        <a:pt x="4193" y="332"/>
                      </a:lnTo>
                      <a:lnTo>
                        <a:pt x="4097" y="463"/>
                      </a:lnTo>
                      <a:lnTo>
                        <a:pt x="4034" y="415"/>
                      </a:lnTo>
                      <a:lnTo>
                        <a:pt x="3919" y="511"/>
                      </a:lnTo>
                      <a:lnTo>
                        <a:pt x="3730" y="589"/>
                      </a:lnTo>
                      <a:lnTo>
                        <a:pt x="3710" y="644"/>
                      </a:lnTo>
                      <a:lnTo>
                        <a:pt x="3547" y="815"/>
                      </a:lnTo>
                      <a:lnTo>
                        <a:pt x="3500" y="795"/>
                      </a:lnTo>
                      <a:lnTo>
                        <a:pt x="3512" y="673"/>
                      </a:lnTo>
                      <a:lnTo>
                        <a:pt x="3472" y="664"/>
                      </a:lnTo>
                      <a:lnTo>
                        <a:pt x="3349" y="740"/>
                      </a:lnTo>
                      <a:lnTo>
                        <a:pt x="3227" y="787"/>
                      </a:lnTo>
                      <a:lnTo>
                        <a:pt x="2921" y="589"/>
                      </a:lnTo>
                      <a:close/>
                    </a:path>
                  </a:pathLst>
                </a:custGeom>
                <a:grpFill/>
                <a:ln w="9525" cmpd="sng">
                  <a:solidFill>
                    <a:schemeClr val="bg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2" name="Freeform 25">
                  <a:extLst>
                    <a:ext uri="{FF2B5EF4-FFF2-40B4-BE49-F238E27FC236}">
                      <a16:creationId xmlns:a16="http://schemas.microsoft.com/office/drawing/2014/main" id="{2661CA89-BAC4-D6A4-7D30-3C48C0E4B30D}"/>
                    </a:ext>
                  </a:extLst>
                </p:cNvPr>
                <p:cNvSpPr>
                  <a:spLocks/>
                </p:cNvSpPr>
                <p:nvPr/>
              </p:nvSpPr>
              <p:spPr bwMode="gray">
                <a:xfrm>
                  <a:off x="917" y="1288"/>
                  <a:ext cx="237" cy="265"/>
                </a:xfrm>
                <a:custGeom>
                  <a:avLst/>
                  <a:gdLst>
                    <a:gd name="T0" fmla="*/ 115 w 2185"/>
                    <a:gd name="T1" fmla="*/ 910 h 2441"/>
                    <a:gd name="T2" fmla="*/ 0 w 2185"/>
                    <a:gd name="T3" fmla="*/ 901 h 2441"/>
                    <a:gd name="T4" fmla="*/ 0 w 2185"/>
                    <a:gd name="T5" fmla="*/ 1024 h 2441"/>
                    <a:gd name="T6" fmla="*/ 28 w 2185"/>
                    <a:gd name="T7" fmla="*/ 1099 h 2441"/>
                    <a:gd name="T8" fmla="*/ 150 w 2185"/>
                    <a:gd name="T9" fmla="*/ 1119 h 2441"/>
                    <a:gd name="T10" fmla="*/ 313 w 2185"/>
                    <a:gd name="T11" fmla="*/ 1234 h 2441"/>
                    <a:gd name="T12" fmla="*/ 542 w 2185"/>
                    <a:gd name="T13" fmla="*/ 1309 h 2441"/>
                    <a:gd name="T14" fmla="*/ 590 w 2185"/>
                    <a:gd name="T15" fmla="*/ 1415 h 2441"/>
                    <a:gd name="T16" fmla="*/ 733 w 2185"/>
                    <a:gd name="T17" fmla="*/ 1586 h 2441"/>
                    <a:gd name="T18" fmla="*/ 721 w 2185"/>
                    <a:gd name="T19" fmla="*/ 1681 h 2441"/>
                    <a:gd name="T20" fmla="*/ 800 w 2185"/>
                    <a:gd name="T21" fmla="*/ 1966 h 2441"/>
                    <a:gd name="T22" fmla="*/ 911 w 2185"/>
                    <a:gd name="T23" fmla="*/ 2021 h 2441"/>
                    <a:gd name="T24" fmla="*/ 950 w 2185"/>
                    <a:gd name="T25" fmla="*/ 2096 h 2441"/>
                    <a:gd name="T26" fmla="*/ 1064 w 2185"/>
                    <a:gd name="T27" fmla="*/ 2366 h 2441"/>
                    <a:gd name="T28" fmla="*/ 1303 w 2185"/>
                    <a:gd name="T29" fmla="*/ 2441 h 2441"/>
                    <a:gd name="T30" fmla="*/ 1385 w 2185"/>
                    <a:gd name="T31" fmla="*/ 2373 h 2441"/>
                    <a:gd name="T32" fmla="*/ 1433 w 2185"/>
                    <a:gd name="T33" fmla="*/ 2238 h 2441"/>
                    <a:gd name="T34" fmla="*/ 1472 w 2185"/>
                    <a:gd name="T35" fmla="*/ 2183 h 2441"/>
                    <a:gd name="T36" fmla="*/ 1595 w 2185"/>
                    <a:gd name="T37" fmla="*/ 2081 h 2441"/>
                    <a:gd name="T38" fmla="*/ 1588 w 2185"/>
                    <a:gd name="T39" fmla="*/ 1973 h 2441"/>
                    <a:gd name="T40" fmla="*/ 1832 w 2185"/>
                    <a:gd name="T41" fmla="*/ 1843 h 2441"/>
                    <a:gd name="T42" fmla="*/ 1967 w 2185"/>
                    <a:gd name="T43" fmla="*/ 1661 h 2441"/>
                    <a:gd name="T44" fmla="*/ 2177 w 2185"/>
                    <a:gd name="T45" fmla="*/ 1444 h 2441"/>
                    <a:gd name="T46" fmla="*/ 2185 w 2185"/>
                    <a:gd name="T47" fmla="*/ 1321 h 2441"/>
                    <a:gd name="T48" fmla="*/ 2129 w 2185"/>
                    <a:gd name="T49" fmla="*/ 1206 h 2441"/>
                    <a:gd name="T50" fmla="*/ 1919 w 2185"/>
                    <a:gd name="T51" fmla="*/ 1111 h 2441"/>
                    <a:gd name="T52" fmla="*/ 1853 w 2185"/>
                    <a:gd name="T53" fmla="*/ 1044 h 2441"/>
                    <a:gd name="T54" fmla="*/ 1825 w 2185"/>
                    <a:gd name="T55" fmla="*/ 957 h 2441"/>
                    <a:gd name="T56" fmla="*/ 1766 w 2185"/>
                    <a:gd name="T57" fmla="*/ 826 h 2441"/>
                    <a:gd name="T58" fmla="*/ 1595 w 2185"/>
                    <a:gd name="T59" fmla="*/ 133 h 2441"/>
                    <a:gd name="T60" fmla="*/ 1445 w 2185"/>
                    <a:gd name="T61" fmla="*/ 0 h 2441"/>
                    <a:gd name="T62" fmla="*/ 1397 w 2185"/>
                    <a:gd name="T63" fmla="*/ 94 h 2441"/>
                    <a:gd name="T64" fmla="*/ 1358 w 2185"/>
                    <a:gd name="T65" fmla="*/ 189 h 2441"/>
                    <a:gd name="T66" fmla="*/ 1228 w 2185"/>
                    <a:gd name="T67" fmla="*/ 360 h 2441"/>
                    <a:gd name="T68" fmla="*/ 970 w 2185"/>
                    <a:gd name="T69" fmla="*/ 846 h 2441"/>
                    <a:gd name="T70" fmla="*/ 855 w 2185"/>
                    <a:gd name="T71" fmla="*/ 957 h 2441"/>
                    <a:gd name="T72" fmla="*/ 733 w 2185"/>
                    <a:gd name="T73" fmla="*/ 988 h 2441"/>
                    <a:gd name="T74" fmla="*/ 645 w 2185"/>
                    <a:gd name="T75" fmla="*/ 922 h 2441"/>
                    <a:gd name="T76" fmla="*/ 542 w 2185"/>
                    <a:gd name="T77" fmla="*/ 941 h 2441"/>
                    <a:gd name="T78" fmla="*/ 447 w 2185"/>
                    <a:gd name="T79" fmla="*/ 910 h 2441"/>
                    <a:gd name="T80" fmla="*/ 360 w 2185"/>
                    <a:gd name="T81" fmla="*/ 957 h 2441"/>
                    <a:gd name="T82" fmla="*/ 218 w 2185"/>
                    <a:gd name="T83" fmla="*/ 988 h 2441"/>
                    <a:gd name="T84" fmla="*/ 115 w 2185"/>
                    <a:gd name="T85" fmla="*/ 910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5" h="2441">
                      <a:moveTo>
                        <a:pt x="115" y="910"/>
                      </a:moveTo>
                      <a:lnTo>
                        <a:pt x="0" y="901"/>
                      </a:lnTo>
                      <a:lnTo>
                        <a:pt x="0" y="1024"/>
                      </a:lnTo>
                      <a:lnTo>
                        <a:pt x="28" y="1099"/>
                      </a:lnTo>
                      <a:lnTo>
                        <a:pt x="150" y="1119"/>
                      </a:lnTo>
                      <a:lnTo>
                        <a:pt x="313" y="1234"/>
                      </a:lnTo>
                      <a:lnTo>
                        <a:pt x="542" y="1309"/>
                      </a:lnTo>
                      <a:lnTo>
                        <a:pt x="590" y="1415"/>
                      </a:lnTo>
                      <a:lnTo>
                        <a:pt x="733" y="1586"/>
                      </a:lnTo>
                      <a:lnTo>
                        <a:pt x="721" y="1681"/>
                      </a:lnTo>
                      <a:lnTo>
                        <a:pt x="800" y="1966"/>
                      </a:lnTo>
                      <a:lnTo>
                        <a:pt x="911" y="2021"/>
                      </a:lnTo>
                      <a:lnTo>
                        <a:pt x="950" y="2096"/>
                      </a:lnTo>
                      <a:lnTo>
                        <a:pt x="1064" y="2366"/>
                      </a:lnTo>
                      <a:lnTo>
                        <a:pt x="1303" y="2441"/>
                      </a:lnTo>
                      <a:lnTo>
                        <a:pt x="1385" y="2373"/>
                      </a:lnTo>
                      <a:lnTo>
                        <a:pt x="1433" y="2238"/>
                      </a:lnTo>
                      <a:lnTo>
                        <a:pt x="1472" y="2183"/>
                      </a:lnTo>
                      <a:lnTo>
                        <a:pt x="1595" y="2081"/>
                      </a:lnTo>
                      <a:lnTo>
                        <a:pt x="1588" y="1973"/>
                      </a:lnTo>
                      <a:lnTo>
                        <a:pt x="1832" y="1843"/>
                      </a:lnTo>
                      <a:lnTo>
                        <a:pt x="1967" y="1661"/>
                      </a:lnTo>
                      <a:lnTo>
                        <a:pt x="2177" y="1444"/>
                      </a:lnTo>
                      <a:lnTo>
                        <a:pt x="2185" y="1321"/>
                      </a:lnTo>
                      <a:lnTo>
                        <a:pt x="2129" y="1206"/>
                      </a:lnTo>
                      <a:lnTo>
                        <a:pt x="1919" y="1111"/>
                      </a:lnTo>
                      <a:lnTo>
                        <a:pt x="1853" y="1044"/>
                      </a:lnTo>
                      <a:lnTo>
                        <a:pt x="1825" y="957"/>
                      </a:lnTo>
                      <a:lnTo>
                        <a:pt x="1766" y="826"/>
                      </a:lnTo>
                      <a:lnTo>
                        <a:pt x="1595" y="133"/>
                      </a:lnTo>
                      <a:lnTo>
                        <a:pt x="1445" y="0"/>
                      </a:lnTo>
                      <a:lnTo>
                        <a:pt x="1397" y="94"/>
                      </a:lnTo>
                      <a:lnTo>
                        <a:pt x="1358" y="189"/>
                      </a:lnTo>
                      <a:lnTo>
                        <a:pt x="1228" y="360"/>
                      </a:lnTo>
                      <a:lnTo>
                        <a:pt x="970" y="846"/>
                      </a:lnTo>
                      <a:lnTo>
                        <a:pt x="855" y="957"/>
                      </a:lnTo>
                      <a:lnTo>
                        <a:pt x="733" y="988"/>
                      </a:lnTo>
                      <a:lnTo>
                        <a:pt x="645" y="922"/>
                      </a:lnTo>
                      <a:lnTo>
                        <a:pt x="542" y="941"/>
                      </a:lnTo>
                      <a:lnTo>
                        <a:pt x="447" y="910"/>
                      </a:lnTo>
                      <a:lnTo>
                        <a:pt x="360" y="957"/>
                      </a:lnTo>
                      <a:lnTo>
                        <a:pt x="218" y="988"/>
                      </a:lnTo>
                      <a:lnTo>
                        <a:pt x="115" y="910"/>
                      </a:lnTo>
                      <a:close/>
                    </a:path>
                  </a:pathLst>
                </a:custGeom>
                <a:grpFill/>
                <a:ln w="9525" cmpd="sng">
                  <a:solidFill>
                    <a:schemeClr val="bg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3" name="Freeform 26">
                  <a:extLst>
                    <a:ext uri="{FF2B5EF4-FFF2-40B4-BE49-F238E27FC236}">
                      <a16:creationId xmlns:a16="http://schemas.microsoft.com/office/drawing/2014/main" id="{0BE55E9A-3593-66CA-3B25-2965D4E6167E}"/>
                    </a:ext>
                  </a:extLst>
                </p:cNvPr>
                <p:cNvSpPr>
                  <a:spLocks/>
                </p:cNvSpPr>
                <p:nvPr/>
              </p:nvSpPr>
              <p:spPr bwMode="gray">
                <a:xfrm>
                  <a:off x="1716" y="1953"/>
                  <a:ext cx="142" cy="79"/>
                </a:xfrm>
                <a:custGeom>
                  <a:avLst/>
                  <a:gdLst>
                    <a:gd name="T0" fmla="*/ 1303 w 1303"/>
                    <a:gd name="T1" fmla="*/ 75 h 735"/>
                    <a:gd name="T2" fmla="*/ 943 w 1303"/>
                    <a:gd name="T3" fmla="*/ 55 h 735"/>
                    <a:gd name="T4" fmla="*/ 800 w 1303"/>
                    <a:gd name="T5" fmla="*/ 169 h 735"/>
                    <a:gd name="T6" fmla="*/ 488 w 1303"/>
                    <a:gd name="T7" fmla="*/ 197 h 735"/>
                    <a:gd name="T8" fmla="*/ 413 w 1303"/>
                    <a:gd name="T9" fmla="*/ 142 h 735"/>
                    <a:gd name="T10" fmla="*/ 191 w 1303"/>
                    <a:gd name="T11" fmla="*/ 0 h 735"/>
                    <a:gd name="T12" fmla="*/ 0 w 1303"/>
                    <a:gd name="T13" fmla="*/ 142 h 735"/>
                    <a:gd name="T14" fmla="*/ 68 w 1303"/>
                    <a:gd name="T15" fmla="*/ 256 h 735"/>
                    <a:gd name="T16" fmla="*/ 555 w 1303"/>
                    <a:gd name="T17" fmla="*/ 549 h 735"/>
                    <a:gd name="T18" fmla="*/ 740 w 1303"/>
                    <a:gd name="T19" fmla="*/ 735 h 735"/>
                    <a:gd name="T20" fmla="*/ 740 w 1303"/>
                    <a:gd name="T21" fmla="*/ 735 h 735"/>
                    <a:gd name="T22" fmla="*/ 1236 w 1303"/>
                    <a:gd name="T23" fmla="*/ 256 h 735"/>
                    <a:gd name="T24" fmla="*/ 1303 w 1303"/>
                    <a:gd name="T25" fmla="*/ 7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3" h="735">
                      <a:moveTo>
                        <a:pt x="1303" y="75"/>
                      </a:moveTo>
                      <a:lnTo>
                        <a:pt x="943" y="55"/>
                      </a:lnTo>
                      <a:lnTo>
                        <a:pt x="800" y="169"/>
                      </a:lnTo>
                      <a:lnTo>
                        <a:pt x="488" y="197"/>
                      </a:lnTo>
                      <a:lnTo>
                        <a:pt x="413" y="142"/>
                      </a:lnTo>
                      <a:lnTo>
                        <a:pt x="191" y="0"/>
                      </a:lnTo>
                      <a:lnTo>
                        <a:pt x="0" y="142"/>
                      </a:lnTo>
                      <a:lnTo>
                        <a:pt x="68" y="256"/>
                      </a:lnTo>
                      <a:lnTo>
                        <a:pt x="555" y="549"/>
                      </a:lnTo>
                      <a:lnTo>
                        <a:pt x="740" y="735"/>
                      </a:lnTo>
                      <a:lnTo>
                        <a:pt x="740" y="735"/>
                      </a:lnTo>
                      <a:lnTo>
                        <a:pt x="1236" y="256"/>
                      </a:lnTo>
                      <a:lnTo>
                        <a:pt x="1303" y="75"/>
                      </a:lnTo>
                      <a:close/>
                    </a:path>
                  </a:pathLst>
                </a:custGeom>
                <a:grpFill/>
                <a:ln w="9525" cmpd="sng">
                  <a:solidFill>
                    <a:schemeClr val="bg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4" name="Freeform 27">
                  <a:extLst>
                    <a:ext uri="{FF2B5EF4-FFF2-40B4-BE49-F238E27FC236}">
                      <a16:creationId xmlns:a16="http://schemas.microsoft.com/office/drawing/2014/main" id="{75BCA019-5F12-73AC-A3B4-D8ABE9E855EC}"/>
                    </a:ext>
                  </a:extLst>
                </p:cNvPr>
                <p:cNvSpPr>
                  <a:spLocks/>
                </p:cNvSpPr>
                <p:nvPr/>
              </p:nvSpPr>
              <p:spPr bwMode="gray">
                <a:xfrm>
                  <a:off x="1695" y="1812"/>
                  <a:ext cx="184" cy="110"/>
                </a:xfrm>
                <a:custGeom>
                  <a:avLst/>
                  <a:gdLst>
                    <a:gd name="T0" fmla="*/ 1627 w 1703"/>
                    <a:gd name="T1" fmla="*/ 271 h 1018"/>
                    <a:gd name="T2" fmla="*/ 1418 w 1703"/>
                    <a:gd name="T3" fmla="*/ 258 h 1018"/>
                    <a:gd name="T4" fmla="*/ 1208 w 1703"/>
                    <a:gd name="T5" fmla="*/ 258 h 1018"/>
                    <a:gd name="T6" fmla="*/ 1053 w 1703"/>
                    <a:gd name="T7" fmla="*/ 163 h 1018"/>
                    <a:gd name="T8" fmla="*/ 990 w 1703"/>
                    <a:gd name="T9" fmla="*/ 210 h 1018"/>
                    <a:gd name="T10" fmla="*/ 943 w 1703"/>
                    <a:gd name="T11" fmla="*/ 408 h 1018"/>
                    <a:gd name="T12" fmla="*/ 884 w 1703"/>
                    <a:gd name="T13" fmla="*/ 427 h 1018"/>
                    <a:gd name="T14" fmla="*/ 828 w 1703"/>
                    <a:gd name="T15" fmla="*/ 352 h 1018"/>
                    <a:gd name="T16" fmla="*/ 674 w 1703"/>
                    <a:gd name="T17" fmla="*/ 345 h 1018"/>
                    <a:gd name="T18" fmla="*/ 579 w 1703"/>
                    <a:gd name="T19" fmla="*/ 297 h 1018"/>
                    <a:gd name="T20" fmla="*/ 579 w 1703"/>
                    <a:gd name="T21" fmla="*/ 229 h 1018"/>
                    <a:gd name="T22" fmla="*/ 674 w 1703"/>
                    <a:gd name="T23" fmla="*/ 67 h 1018"/>
                    <a:gd name="T24" fmla="*/ 674 w 1703"/>
                    <a:gd name="T25" fmla="*/ 12 h 1018"/>
                    <a:gd name="T26" fmla="*/ 645 w 1703"/>
                    <a:gd name="T27" fmla="*/ 0 h 1018"/>
                    <a:gd name="T28" fmla="*/ 420 w 1703"/>
                    <a:gd name="T29" fmla="*/ 76 h 1018"/>
                    <a:gd name="T30" fmla="*/ 294 w 1703"/>
                    <a:gd name="T31" fmla="*/ 190 h 1018"/>
                    <a:gd name="T32" fmla="*/ 87 w 1703"/>
                    <a:gd name="T33" fmla="*/ 147 h 1018"/>
                    <a:gd name="T34" fmla="*/ 0 w 1703"/>
                    <a:gd name="T35" fmla="*/ 408 h 1018"/>
                    <a:gd name="T36" fmla="*/ 87 w 1703"/>
                    <a:gd name="T37" fmla="*/ 562 h 1018"/>
                    <a:gd name="T38" fmla="*/ 0 w 1703"/>
                    <a:gd name="T39" fmla="*/ 693 h 1018"/>
                    <a:gd name="T40" fmla="*/ 56 w 1703"/>
                    <a:gd name="T41" fmla="*/ 752 h 1018"/>
                    <a:gd name="T42" fmla="*/ 143 w 1703"/>
                    <a:gd name="T43" fmla="*/ 740 h 1018"/>
                    <a:gd name="T44" fmla="*/ 210 w 1703"/>
                    <a:gd name="T45" fmla="*/ 799 h 1018"/>
                    <a:gd name="T46" fmla="*/ 372 w 1703"/>
                    <a:gd name="T47" fmla="*/ 733 h 1018"/>
                    <a:gd name="T48" fmla="*/ 626 w 1703"/>
                    <a:gd name="T49" fmla="*/ 550 h 1018"/>
                    <a:gd name="T50" fmla="*/ 741 w 1703"/>
                    <a:gd name="T51" fmla="*/ 590 h 1018"/>
                    <a:gd name="T52" fmla="*/ 780 w 1703"/>
                    <a:gd name="T53" fmla="*/ 630 h 1018"/>
                    <a:gd name="T54" fmla="*/ 618 w 1703"/>
                    <a:gd name="T55" fmla="*/ 855 h 1018"/>
                    <a:gd name="T56" fmla="*/ 705 w 1703"/>
                    <a:gd name="T57" fmla="*/ 962 h 1018"/>
                    <a:gd name="T58" fmla="*/ 722 w 1703"/>
                    <a:gd name="T59" fmla="*/ 1018 h 1018"/>
                    <a:gd name="T60" fmla="*/ 828 w 1703"/>
                    <a:gd name="T61" fmla="*/ 1018 h 1018"/>
                    <a:gd name="T62" fmla="*/ 943 w 1703"/>
                    <a:gd name="T63" fmla="*/ 895 h 1018"/>
                    <a:gd name="T64" fmla="*/ 1358 w 1703"/>
                    <a:gd name="T65" fmla="*/ 788 h 1018"/>
                    <a:gd name="T66" fmla="*/ 1481 w 1703"/>
                    <a:gd name="T67" fmla="*/ 677 h 1018"/>
                    <a:gd name="T68" fmla="*/ 1703 w 1703"/>
                    <a:gd name="T69" fmla="*/ 610 h 1018"/>
                    <a:gd name="T70" fmla="*/ 1627 w 1703"/>
                    <a:gd name="T71" fmla="*/ 271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03" h="1018">
                      <a:moveTo>
                        <a:pt x="1627" y="271"/>
                      </a:moveTo>
                      <a:lnTo>
                        <a:pt x="1418" y="258"/>
                      </a:lnTo>
                      <a:lnTo>
                        <a:pt x="1208" y="258"/>
                      </a:lnTo>
                      <a:lnTo>
                        <a:pt x="1053" y="163"/>
                      </a:lnTo>
                      <a:lnTo>
                        <a:pt x="990" y="210"/>
                      </a:lnTo>
                      <a:lnTo>
                        <a:pt x="943" y="408"/>
                      </a:lnTo>
                      <a:lnTo>
                        <a:pt x="884" y="427"/>
                      </a:lnTo>
                      <a:lnTo>
                        <a:pt x="828" y="352"/>
                      </a:lnTo>
                      <a:lnTo>
                        <a:pt x="674" y="345"/>
                      </a:lnTo>
                      <a:lnTo>
                        <a:pt x="579" y="297"/>
                      </a:lnTo>
                      <a:lnTo>
                        <a:pt x="579" y="229"/>
                      </a:lnTo>
                      <a:lnTo>
                        <a:pt x="674" y="67"/>
                      </a:lnTo>
                      <a:lnTo>
                        <a:pt x="674" y="12"/>
                      </a:lnTo>
                      <a:lnTo>
                        <a:pt x="645" y="0"/>
                      </a:lnTo>
                      <a:lnTo>
                        <a:pt x="420" y="76"/>
                      </a:lnTo>
                      <a:lnTo>
                        <a:pt x="294" y="190"/>
                      </a:lnTo>
                      <a:lnTo>
                        <a:pt x="87" y="147"/>
                      </a:lnTo>
                      <a:lnTo>
                        <a:pt x="0" y="408"/>
                      </a:lnTo>
                      <a:lnTo>
                        <a:pt x="87" y="562"/>
                      </a:lnTo>
                      <a:lnTo>
                        <a:pt x="0" y="693"/>
                      </a:lnTo>
                      <a:lnTo>
                        <a:pt x="56" y="752"/>
                      </a:lnTo>
                      <a:lnTo>
                        <a:pt x="143" y="740"/>
                      </a:lnTo>
                      <a:lnTo>
                        <a:pt x="210" y="799"/>
                      </a:lnTo>
                      <a:lnTo>
                        <a:pt x="372" y="733"/>
                      </a:lnTo>
                      <a:lnTo>
                        <a:pt x="626" y="550"/>
                      </a:lnTo>
                      <a:lnTo>
                        <a:pt x="741" y="590"/>
                      </a:lnTo>
                      <a:lnTo>
                        <a:pt x="780" y="630"/>
                      </a:lnTo>
                      <a:lnTo>
                        <a:pt x="618" y="855"/>
                      </a:lnTo>
                      <a:lnTo>
                        <a:pt x="705" y="962"/>
                      </a:lnTo>
                      <a:lnTo>
                        <a:pt x="722" y="1018"/>
                      </a:lnTo>
                      <a:lnTo>
                        <a:pt x="828" y="1018"/>
                      </a:lnTo>
                      <a:lnTo>
                        <a:pt x="943" y="895"/>
                      </a:lnTo>
                      <a:lnTo>
                        <a:pt x="1358" y="788"/>
                      </a:lnTo>
                      <a:lnTo>
                        <a:pt x="1481" y="677"/>
                      </a:lnTo>
                      <a:lnTo>
                        <a:pt x="1703" y="610"/>
                      </a:lnTo>
                      <a:lnTo>
                        <a:pt x="1627" y="271"/>
                      </a:lnTo>
                      <a:close/>
                    </a:path>
                  </a:pathLst>
                </a:custGeom>
                <a:grpFill/>
                <a:ln w="9525" cmpd="sng">
                  <a:solidFill>
                    <a:schemeClr val="bg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5" name="Freeform 28">
                  <a:extLst>
                    <a:ext uri="{FF2B5EF4-FFF2-40B4-BE49-F238E27FC236}">
                      <a16:creationId xmlns:a16="http://schemas.microsoft.com/office/drawing/2014/main" id="{E220EDD6-EEA4-011D-2ED2-BE0BBD4D281C}"/>
                    </a:ext>
                  </a:extLst>
                </p:cNvPr>
                <p:cNvSpPr>
                  <a:spLocks/>
                </p:cNvSpPr>
                <p:nvPr/>
              </p:nvSpPr>
              <p:spPr bwMode="gray">
                <a:xfrm>
                  <a:off x="1570" y="1650"/>
                  <a:ext cx="192" cy="247"/>
                </a:xfrm>
                <a:custGeom>
                  <a:avLst/>
                  <a:gdLst>
                    <a:gd name="T0" fmla="*/ 1766 w 1766"/>
                    <a:gd name="T1" fmla="*/ 932 h 2279"/>
                    <a:gd name="T2" fmla="*/ 1691 w 1766"/>
                    <a:gd name="T3" fmla="*/ 886 h 2279"/>
                    <a:gd name="T4" fmla="*/ 1481 w 1766"/>
                    <a:gd name="T5" fmla="*/ 648 h 2279"/>
                    <a:gd name="T6" fmla="*/ 884 w 1766"/>
                    <a:gd name="T7" fmla="*/ 174 h 2279"/>
                    <a:gd name="T8" fmla="*/ 495 w 1766"/>
                    <a:gd name="T9" fmla="*/ 0 h 2279"/>
                    <a:gd name="T10" fmla="*/ 40 w 1766"/>
                    <a:gd name="T11" fmla="*/ 39 h 2279"/>
                    <a:gd name="T12" fmla="*/ 0 w 1766"/>
                    <a:gd name="T13" fmla="*/ 162 h 2279"/>
                    <a:gd name="T14" fmla="*/ 40 w 1766"/>
                    <a:gd name="T15" fmla="*/ 221 h 2279"/>
                    <a:gd name="T16" fmla="*/ 9 w 1766"/>
                    <a:gd name="T17" fmla="*/ 269 h 2279"/>
                    <a:gd name="T18" fmla="*/ 123 w 1766"/>
                    <a:gd name="T19" fmla="*/ 590 h 2279"/>
                    <a:gd name="T20" fmla="*/ 68 w 1766"/>
                    <a:gd name="T21" fmla="*/ 744 h 2279"/>
                    <a:gd name="T22" fmla="*/ 87 w 1766"/>
                    <a:gd name="T23" fmla="*/ 839 h 2279"/>
                    <a:gd name="T24" fmla="*/ 123 w 1766"/>
                    <a:gd name="T25" fmla="*/ 1104 h 2279"/>
                    <a:gd name="T26" fmla="*/ 230 w 1766"/>
                    <a:gd name="T27" fmla="*/ 1587 h 2279"/>
                    <a:gd name="T28" fmla="*/ 381 w 1766"/>
                    <a:gd name="T29" fmla="*/ 1796 h 2279"/>
                    <a:gd name="T30" fmla="*/ 296 w 1766"/>
                    <a:gd name="T31" fmla="*/ 2025 h 2279"/>
                    <a:gd name="T32" fmla="*/ 780 w 1766"/>
                    <a:gd name="T33" fmla="*/ 2073 h 2279"/>
                    <a:gd name="T34" fmla="*/ 990 w 1766"/>
                    <a:gd name="T35" fmla="*/ 2279 h 2279"/>
                    <a:gd name="T36" fmla="*/ 1140 w 1766"/>
                    <a:gd name="T37" fmla="*/ 2184 h 2279"/>
                    <a:gd name="T38" fmla="*/ 1227 w 1766"/>
                    <a:gd name="T39" fmla="*/ 2053 h 2279"/>
                    <a:gd name="T40" fmla="*/ 1140 w 1766"/>
                    <a:gd name="T41" fmla="*/ 1899 h 2279"/>
                    <a:gd name="T42" fmla="*/ 1227 w 1766"/>
                    <a:gd name="T43" fmla="*/ 1638 h 2279"/>
                    <a:gd name="T44" fmla="*/ 1275 w 1766"/>
                    <a:gd name="T45" fmla="*/ 1491 h 2279"/>
                    <a:gd name="T46" fmla="*/ 1350 w 1766"/>
                    <a:gd name="T47" fmla="*/ 1491 h 2279"/>
                    <a:gd name="T48" fmla="*/ 1560 w 1766"/>
                    <a:gd name="T49" fmla="*/ 1151 h 2279"/>
                    <a:gd name="T50" fmla="*/ 1766 w 1766"/>
                    <a:gd name="T51" fmla="*/ 933 h 2279"/>
                    <a:gd name="T52" fmla="*/ 1766 w 1766"/>
                    <a:gd name="T53" fmla="*/ 932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6" h="2279">
                      <a:moveTo>
                        <a:pt x="1766" y="932"/>
                      </a:moveTo>
                      <a:lnTo>
                        <a:pt x="1691" y="886"/>
                      </a:lnTo>
                      <a:lnTo>
                        <a:pt x="1481" y="648"/>
                      </a:lnTo>
                      <a:lnTo>
                        <a:pt x="884" y="174"/>
                      </a:lnTo>
                      <a:lnTo>
                        <a:pt x="495" y="0"/>
                      </a:lnTo>
                      <a:lnTo>
                        <a:pt x="40" y="39"/>
                      </a:lnTo>
                      <a:lnTo>
                        <a:pt x="0" y="162"/>
                      </a:lnTo>
                      <a:lnTo>
                        <a:pt x="40" y="221"/>
                      </a:lnTo>
                      <a:lnTo>
                        <a:pt x="9" y="269"/>
                      </a:lnTo>
                      <a:lnTo>
                        <a:pt x="123" y="590"/>
                      </a:lnTo>
                      <a:lnTo>
                        <a:pt x="68" y="744"/>
                      </a:lnTo>
                      <a:lnTo>
                        <a:pt x="87" y="839"/>
                      </a:lnTo>
                      <a:lnTo>
                        <a:pt x="123" y="1104"/>
                      </a:lnTo>
                      <a:lnTo>
                        <a:pt x="230" y="1587"/>
                      </a:lnTo>
                      <a:lnTo>
                        <a:pt x="381" y="1796"/>
                      </a:lnTo>
                      <a:lnTo>
                        <a:pt x="296" y="2025"/>
                      </a:lnTo>
                      <a:lnTo>
                        <a:pt x="780" y="2073"/>
                      </a:lnTo>
                      <a:lnTo>
                        <a:pt x="990" y="2279"/>
                      </a:lnTo>
                      <a:lnTo>
                        <a:pt x="1140" y="2184"/>
                      </a:lnTo>
                      <a:lnTo>
                        <a:pt x="1227" y="2053"/>
                      </a:lnTo>
                      <a:lnTo>
                        <a:pt x="1140" y="1899"/>
                      </a:lnTo>
                      <a:lnTo>
                        <a:pt x="1227" y="1638"/>
                      </a:lnTo>
                      <a:lnTo>
                        <a:pt x="1275" y="1491"/>
                      </a:lnTo>
                      <a:lnTo>
                        <a:pt x="1350" y="1491"/>
                      </a:lnTo>
                      <a:lnTo>
                        <a:pt x="1560" y="1151"/>
                      </a:lnTo>
                      <a:lnTo>
                        <a:pt x="1766" y="933"/>
                      </a:lnTo>
                      <a:lnTo>
                        <a:pt x="1766" y="932"/>
                      </a:lnTo>
                      <a:close/>
                    </a:path>
                  </a:pathLst>
                </a:custGeom>
                <a:grpFill/>
                <a:ln w="9525" cmpd="sng">
                  <a:solidFill>
                    <a:schemeClr val="bg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6" name="Freeform 29">
                  <a:extLst>
                    <a:ext uri="{FF2B5EF4-FFF2-40B4-BE49-F238E27FC236}">
                      <a16:creationId xmlns:a16="http://schemas.microsoft.com/office/drawing/2014/main" id="{D0C78066-1C47-3230-6E36-BB426C10E247}"/>
                    </a:ext>
                  </a:extLst>
                </p:cNvPr>
                <p:cNvSpPr>
                  <a:spLocks/>
                </p:cNvSpPr>
                <p:nvPr/>
              </p:nvSpPr>
              <p:spPr bwMode="gray">
                <a:xfrm>
                  <a:off x="958" y="2764"/>
                  <a:ext cx="262" cy="162"/>
                </a:xfrm>
                <a:custGeom>
                  <a:avLst/>
                  <a:gdLst>
                    <a:gd name="T0" fmla="*/ 0 w 2129"/>
                    <a:gd name="T1" fmla="*/ 514 h 1491"/>
                    <a:gd name="T2" fmla="*/ 47 w 2129"/>
                    <a:gd name="T3" fmla="*/ 364 h 1491"/>
                    <a:gd name="T4" fmla="*/ 53 w 2129"/>
                    <a:gd name="T5" fmla="*/ 115 h 1491"/>
                    <a:gd name="T6" fmla="*/ 212 w 2129"/>
                    <a:gd name="T7" fmla="*/ 127 h 1491"/>
                    <a:gd name="T8" fmla="*/ 497 w 2129"/>
                    <a:gd name="T9" fmla="*/ 162 h 1491"/>
                    <a:gd name="T10" fmla="*/ 685 w 2129"/>
                    <a:gd name="T11" fmla="*/ 229 h 1491"/>
                    <a:gd name="T12" fmla="*/ 950 w 2129"/>
                    <a:gd name="T13" fmla="*/ 296 h 1491"/>
                    <a:gd name="T14" fmla="*/ 1018 w 2129"/>
                    <a:gd name="T15" fmla="*/ 257 h 1491"/>
                    <a:gd name="T16" fmla="*/ 1018 w 2129"/>
                    <a:gd name="T17" fmla="*/ 182 h 1491"/>
                    <a:gd name="T18" fmla="*/ 1054 w 2129"/>
                    <a:gd name="T19" fmla="*/ 127 h 1491"/>
                    <a:gd name="T20" fmla="*/ 1216 w 2129"/>
                    <a:gd name="T21" fmla="*/ 106 h 1491"/>
                    <a:gd name="T22" fmla="*/ 1310 w 2129"/>
                    <a:gd name="T23" fmla="*/ 11 h 1491"/>
                    <a:gd name="T24" fmla="*/ 1406 w 2129"/>
                    <a:gd name="T25" fmla="*/ 31 h 1491"/>
                    <a:gd name="T26" fmla="*/ 1528 w 2129"/>
                    <a:gd name="T27" fmla="*/ 0 h 1491"/>
                    <a:gd name="T28" fmla="*/ 1643 w 2129"/>
                    <a:gd name="T29" fmla="*/ 39 h 1491"/>
                    <a:gd name="T30" fmla="*/ 1730 w 2129"/>
                    <a:gd name="T31" fmla="*/ 94 h 1491"/>
                    <a:gd name="T32" fmla="*/ 1996 w 2129"/>
                    <a:gd name="T33" fmla="*/ 11 h 1491"/>
                    <a:gd name="T34" fmla="*/ 2129 w 2129"/>
                    <a:gd name="T35" fmla="*/ 35 h 1491"/>
                    <a:gd name="T36" fmla="*/ 2127 w 2129"/>
                    <a:gd name="T37" fmla="*/ 35 h 1491"/>
                    <a:gd name="T38" fmla="*/ 2110 w 2129"/>
                    <a:gd name="T39" fmla="*/ 94 h 1491"/>
                    <a:gd name="T40" fmla="*/ 2043 w 2129"/>
                    <a:gd name="T41" fmla="*/ 173 h 1491"/>
                    <a:gd name="T42" fmla="*/ 2078 w 2129"/>
                    <a:gd name="T43" fmla="*/ 284 h 1491"/>
                    <a:gd name="T44" fmla="*/ 2078 w 2129"/>
                    <a:gd name="T45" fmla="*/ 458 h 1491"/>
                    <a:gd name="T46" fmla="*/ 2078 w 2129"/>
                    <a:gd name="T47" fmla="*/ 649 h 1491"/>
                    <a:gd name="T48" fmla="*/ 2043 w 2129"/>
                    <a:gd name="T49" fmla="*/ 791 h 1491"/>
                    <a:gd name="T50" fmla="*/ 2023 w 2129"/>
                    <a:gd name="T51" fmla="*/ 1091 h 1491"/>
                    <a:gd name="T52" fmla="*/ 1968 w 2129"/>
                    <a:gd name="T53" fmla="*/ 1159 h 1491"/>
                    <a:gd name="T54" fmla="*/ 1968 w 2129"/>
                    <a:gd name="T55" fmla="*/ 1206 h 1491"/>
                    <a:gd name="T56" fmla="*/ 1624 w 2129"/>
                    <a:gd name="T57" fmla="*/ 1491 h 1491"/>
                    <a:gd name="T58" fmla="*/ 1556 w 2129"/>
                    <a:gd name="T59" fmla="*/ 1455 h 1491"/>
                    <a:gd name="T60" fmla="*/ 1472 w 2129"/>
                    <a:gd name="T61" fmla="*/ 1491 h 1491"/>
                    <a:gd name="T62" fmla="*/ 1433 w 2129"/>
                    <a:gd name="T63" fmla="*/ 1455 h 1491"/>
                    <a:gd name="T64" fmla="*/ 1520 w 2129"/>
                    <a:gd name="T65" fmla="*/ 1368 h 1491"/>
                    <a:gd name="T66" fmla="*/ 1528 w 2129"/>
                    <a:gd name="T67" fmla="*/ 1313 h 1491"/>
                    <a:gd name="T68" fmla="*/ 1624 w 2129"/>
                    <a:gd name="T69" fmla="*/ 1187 h 1491"/>
                    <a:gd name="T70" fmla="*/ 1615 w 2129"/>
                    <a:gd name="T71" fmla="*/ 1139 h 1491"/>
                    <a:gd name="T72" fmla="*/ 1366 w 2129"/>
                    <a:gd name="T73" fmla="*/ 1112 h 1491"/>
                    <a:gd name="T74" fmla="*/ 1216 w 2129"/>
                    <a:gd name="T75" fmla="*/ 969 h 1491"/>
                    <a:gd name="T76" fmla="*/ 1006 w 2129"/>
                    <a:gd name="T77" fmla="*/ 760 h 1491"/>
                    <a:gd name="T78" fmla="*/ 760 w 2129"/>
                    <a:gd name="T79" fmla="*/ 617 h 1491"/>
                    <a:gd name="T80" fmla="*/ 673 w 2129"/>
                    <a:gd name="T81" fmla="*/ 589 h 1491"/>
                    <a:gd name="T82" fmla="*/ 115 w 2129"/>
                    <a:gd name="T83" fmla="*/ 506 h 1491"/>
                    <a:gd name="T84" fmla="*/ 0 w 2129"/>
                    <a:gd name="T85" fmla="*/ 514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29" h="1491">
                      <a:moveTo>
                        <a:pt x="0" y="514"/>
                      </a:moveTo>
                      <a:lnTo>
                        <a:pt x="47" y="364"/>
                      </a:lnTo>
                      <a:lnTo>
                        <a:pt x="53" y="115"/>
                      </a:lnTo>
                      <a:lnTo>
                        <a:pt x="212" y="127"/>
                      </a:lnTo>
                      <a:lnTo>
                        <a:pt x="497" y="162"/>
                      </a:lnTo>
                      <a:lnTo>
                        <a:pt x="685" y="229"/>
                      </a:lnTo>
                      <a:lnTo>
                        <a:pt x="950" y="296"/>
                      </a:lnTo>
                      <a:lnTo>
                        <a:pt x="1018" y="257"/>
                      </a:lnTo>
                      <a:lnTo>
                        <a:pt x="1018" y="182"/>
                      </a:lnTo>
                      <a:lnTo>
                        <a:pt x="1054" y="127"/>
                      </a:lnTo>
                      <a:lnTo>
                        <a:pt x="1216" y="106"/>
                      </a:lnTo>
                      <a:lnTo>
                        <a:pt x="1310" y="11"/>
                      </a:lnTo>
                      <a:lnTo>
                        <a:pt x="1406" y="31"/>
                      </a:lnTo>
                      <a:lnTo>
                        <a:pt x="1528" y="0"/>
                      </a:lnTo>
                      <a:lnTo>
                        <a:pt x="1643" y="39"/>
                      </a:lnTo>
                      <a:lnTo>
                        <a:pt x="1730" y="94"/>
                      </a:lnTo>
                      <a:lnTo>
                        <a:pt x="1996" y="11"/>
                      </a:lnTo>
                      <a:lnTo>
                        <a:pt x="2129" y="35"/>
                      </a:lnTo>
                      <a:lnTo>
                        <a:pt x="2127" y="35"/>
                      </a:lnTo>
                      <a:lnTo>
                        <a:pt x="2110" y="94"/>
                      </a:lnTo>
                      <a:lnTo>
                        <a:pt x="2043" y="173"/>
                      </a:lnTo>
                      <a:lnTo>
                        <a:pt x="2078" y="284"/>
                      </a:lnTo>
                      <a:lnTo>
                        <a:pt x="2078" y="458"/>
                      </a:lnTo>
                      <a:lnTo>
                        <a:pt x="2078" y="649"/>
                      </a:lnTo>
                      <a:lnTo>
                        <a:pt x="2043" y="791"/>
                      </a:lnTo>
                      <a:lnTo>
                        <a:pt x="2023" y="1091"/>
                      </a:lnTo>
                      <a:lnTo>
                        <a:pt x="1968" y="1159"/>
                      </a:lnTo>
                      <a:lnTo>
                        <a:pt x="1968" y="1206"/>
                      </a:lnTo>
                      <a:lnTo>
                        <a:pt x="1624" y="1491"/>
                      </a:lnTo>
                      <a:lnTo>
                        <a:pt x="1556" y="1455"/>
                      </a:lnTo>
                      <a:lnTo>
                        <a:pt x="1472" y="1491"/>
                      </a:lnTo>
                      <a:lnTo>
                        <a:pt x="1433" y="1455"/>
                      </a:lnTo>
                      <a:lnTo>
                        <a:pt x="1520" y="1368"/>
                      </a:lnTo>
                      <a:lnTo>
                        <a:pt x="1528" y="1313"/>
                      </a:lnTo>
                      <a:lnTo>
                        <a:pt x="1624" y="1187"/>
                      </a:lnTo>
                      <a:lnTo>
                        <a:pt x="1615" y="1139"/>
                      </a:lnTo>
                      <a:lnTo>
                        <a:pt x="1366" y="1112"/>
                      </a:lnTo>
                      <a:lnTo>
                        <a:pt x="1216" y="969"/>
                      </a:lnTo>
                      <a:lnTo>
                        <a:pt x="1006" y="760"/>
                      </a:lnTo>
                      <a:lnTo>
                        <a:pt x="760" y="617"/>
                      </a:lnTo>
                      <a:lnTo>
                        <a:pt x="673" y="589"/>
                      </a:lnTo>
                      <a:lnTo>
                        <a:pt x="115" y="506"/>
                      </a:lnTo>
                      <a:lnTo>
                        <a:pt x="0" y="514"/>
                      </a:lnTo>
                      <a:close/>
                    </a:path>
                  </a:pathLst>
                </a:custGeom>
                <a:grpFill/>
                <a:ln w="9525" cmpd="sng">
                  <a:solidFill>
                    <a:schemeClr val="bg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67" name="Freeform 30">
                  <a:extLst>
                    <a:ext uri="{FF2B5EF4-FFF2-40B4-BE49-F238E27FC236}">
                      <a16:creationId xmlns:a16="http://schemas.microsoft.com/office/drawing/2014/main" id="{767A8517-CC78-1726-CE64-50F4E4535C1D}"/>
                    </a:ext>
                  </a:extLst>
                </p:cNvPr>
                <p:cNvSpPr>
                  <a:spLocks/>
                </p:cNvSpPr>
                <p:nvPr/>
              </p:nvSpPr>
              <p:spPr bwMode="gray">
                <a:xfrm>
                  <a:off x="429" y="1254"/>
                  <a:ext cx="290" cy="315"/>
                </a:xfrm>
                <a:custGeom>
                  <a:avLst/>
                  <a:gdLst>
                    <a:gd name="T0" fmla="*/ 1873 w 2680"/>
                    <a:gd name="T1" fmla="*/ 27 h 2902"/>
                    <a:gd name="T2" fmla="*/ 2062 w 2680"/>
                    <a:gd name="T3" fmla="*/ 0 h 2902"/>
                    <a:gd name="T4" fmla="*/ 2137 w 2680"/>
                    <a:gd name="T5" fmla="*/ 94 h 2902"/>
                    <a:gd name="T6" fmla="*/ 2116 w 2680"/>
                    <a:gd name="T7" fmla="*/ 282 h 2902"/>
                    <a:gd name="T8" fmla="*/ 2196 w 2680"/>
                    <a:gd name="T9" fmla="*/ 338 h 2902"/>
                    <a:gd name="T10" fmla="*/ 2251 w 2680"/>
                    <a:gd name="T11" fmla="*/ 357 h 2902"/>
                    <a:gd name="T12" fmla="*/ 2306 w 2680"/>
                    <a:gd name="T13" fmla="*/ 527 h 2902"/>
                    <a:gd name="T14" fmla="*/ 2337 w 2680"/>
                    <a:gd name="T15" fmla="*/ 614 h 2902"/>
                    <a:gd name="T16" fmla="*/ 2196 w 2680"/>
                    <a:gd name="T17" fmla="*/ 763 h 2902"/>
                    <a:gd name="T18" fmla="*/ 2204 w 2680"/>
                    <a:gd name="T19" fmla="*/ 917 h 2902"/>
                    <a:gd name="T20" fmla="*/ 2157 w 2680"/>
                    <a:gd name="T21" fmla="*/ 1153 h 2902"/>
                    <a:gd name="T22" fmla="*/ 2164 w 2680"/>
                    <a:gd name="T23" fmla="*/ 1236 h 2902"/>
                    <a:gd name="T24" fmla="*/ 2259 w 2680"/>
                    <a:gd name="T25" fmla="*/ 1295 h 2902"/>
                    <a:gd name="T26" fmla="*/ 2271 w 2680"/>
                    <a:gd name="T27" fmla="*/ 1472 h 2902"/>
                    <a:gd name="T28" fmla="*/ 2543 w 2680"/>
                    <a:gd name="T29" fmla="*/ 1693 h 2902"/>
                    <a:gd name="T30" fmla="*/ 2638 w 2680"/>
                    <a:gd name="T31" fmla="*/ 1756 h 2902"/>
                    <a:gd name="T32" fmla="*/ 2680 w 2680"/>
                    <a:gd name="T33" fmla="*/ 2142 h 2902"/>
                    <a:gd name="T34" fmla="*/ 2279 w 2680"/>
                    <a:gd name="T35" fmla="*/ 2165 h 2902"/>
                    <a:gd name="T36" fmla="*/ 2148 w 2680"/>
                    <a:gd name="T37" fmla="*/ 2241 h 2902"/>
                    <a:gd name="T38" fmla="*/ 2128 w 2680"/>
                    <a:gd name="T39" fmla="*/ 2335 h 2902"/>
                    <a:gd name="T40" fmla="*/ 2023 w 2680"/>
                    <a:gd name="T41" fmla="*/ 2418 h 2902"/>
                    <a:gd name="T42" fmla="*/ 1995 w 2680"/>
                    <a:gd name="T43" fmla="*/ 2579 h 2902"/>
                    <a:gd name="T44" fmla="*/ 1865 w 2680"/>
                    <a:gd name="T45" fmla="*/ 2654 h 2902"/>
                    <a:gd name="T46" fmla="*/ 1723 w 2680"/>
                    <a:gd name="T47" fmla="*/ 2551 h 2902"/>
                    <a:gd name="T48" fmla="*/ 1637 w 2680"/>
                    <a:gd name="T49" fmla="*/ 2512 h 2902"/>
                    <a:gd name="T50" fmla="*/ 1487 w 2680"/>
                    <a:gd name="T51" fmla="*/ 2599 h 2902"/>
                    <a:gd name="T52" fmla="*/ 1428 w 2680"/>
                    <a:gd name="T53" fmla="*/ 2855 h 2902"/>
                    <a:gd name="T54" fmla="*/ 1360 w 2680"/>
                    <a:gd name="T55" fmla="*/ 2902 h 2902"/>
                    <a:gd name="T56" fmla="*/ 1013 w 2680"/>
                    <a:gd name="T57" fmla="*/ 2619 h 2902"/>
                    <a:gd name="T58" fmla="*/ 1030 w 2680"/>
                    <a:gd name="T59" fmla="*/ 2599 h 2902"/>
                    <a:gd name="T60" fmla="*/ 1069 w 2680"/>
                    <a:gd name="T61" fmla="*/ 2571 h 2902"/>
                    <a:gd name="T62" fmla="*/ 1088 w 2680"/>
                    <a:gd name="T63" fmla="*/ 2449 h 2902"/>
                    <a:gd name="T64" fmla="*/ 1021 w 2680"/>
                    <a:gd name="T65" fmla="*/ 1889 h 2902"/>
                    <a:gd name="T66" fmla="*/ 785 w 2680"/>
                    <a:gd name="T67" fmla="*/ 1445 h 2902"/>
                    <a:gd name="T68" fmla="*/ 635 w 2680"/>
                    <a:gd name="T69" fmla="*/ 1295 h 2902"/>
                    <a:gd name="T70" fmla="*/ 359 w 2680"/>
                    <a:gd name="T71" fmla="*/ 1267 h 2902"/>
                    <a:gd name="T72" fmla="*/ 320 w 2680"/>
                    <a:gd name="T73" fmla="*/ 1153 h 2902"/>
                    <a:gd name="T74" fmla="*/ 272 w 2680"/>
                    <a:gd name="T75" fmla="*/ 992 h 2902"/>
                    <a:gd name="T76" fmla="*/ 226 w 2680"/>
                    <a:gd name="T77" fmla="*/ 898 h 2902"/>
                    <a:gd name="T78" fmla="*/ 238 w 2680"/>
                    <a:gd name="T79" fmla="*/ 794 h 2902"/>
                    <a:gd name="T80" fmla="*/ 20 w 2680"/>
                    <a:gd name="T81" fmla="*/ 566 h 2902"/>
                    <a:gd name="T82" fmla="*/ 0 w 2680"/>
                    <a:gd name="T83" fmla="*/ 527 h 2902"/>
                    <a:gd name="T84" fmla="*/ 56 w 2680"/>
                    <a:gd name="T85" fmla="*/ 512 h 2902"/>
                    <a:gd name="T86" fmla="*/ 95 w 2680"/>
                    <a:gd name="T87" fmla="*/ 539 h 2902"/>
                    <a:gd name="T88" fmla="*/ 257 w 2680"/>
                    <a:gd name="T89" fmla="*/ 539 h 2902"/>
                    <a:gd name="T90" fmla="*/ 331 w 2680"/>
                    <a:gd name="T91" fmla="*/ 633 h 2902"/>
                    <a:gd name="T92" fmla="*/ 549 w 2680"/>
                    <a:gd name="T93" fmla="*/ 641 h 2902"/>
                    <a:gd name="T94" fmla="*/ 615 w 2680"/>
                    <a:gd name="T95" fmla="*/ 594 h 2902"/>
                    <a:gd name="T96" fmla="*/ 833 w 2680"/>
                    <a:gd name="T97" fmla="*/ 755 h 2902"/>
                    <a:gd name="T98" fmla="*/ 899 w 2680"/>
                    <a:gd name="T99" fmla="*/ 708 h 2902"/>
                    <a:gd name="T100" fmla="*/ 887 w 2680"/>
                    <a:gd name="T101" fmla="*/ 586 h 2902"/>
                    <a:gd name="T102" fmla="*/ 1030 w 2680"/>
                    <a:gd name="T103" fmla="*/ 519 h 2902"/>
                    <a:gd name="T104" fmla="*/ 1076 w 2680"/>
                    <a:gd name="T105" fmla="*/ 471 h 2902"/>
                    <a:gd name="T106" fmla="*/ 1219 w 2680"/>
                    <a:gd name="T107" fmla="*/ 512 h 2902"/>
                    <a:gd name="T108" fmla="*/ 1392 w 2680"/>
                    <a:gd name="T109" fmla="*/ 464 h 2902"/>
                    <a:gd name="T110" fmla="*/ 1467 w 2680"/>
                    <a:gd name="T111" fmla="*/ 398 h 2902"/>
                    <a:gd name="T112" fmla="*/ 1589 w 2680"/>
                    <a:gd name="T113" fmla="*/ 330 h 2902"/>
                    <a:gd name="T114" fmla="*/ 1644 w 2680"/>
                    <a:gd name="T115" fmla="*/ 338 h 2902"/>
                    <a:gd name="T116" fmla="*/ 1892 w 2680"/>
                    <a:gd name="T117" fmla="*/ 114 h 2902"/>
                    <a:gd name="T118" fmla="*/ 1873 w 2680"/>
                    <a:gd name="T119" fmla="*/ 27 h 2902"/>
                    <a:gd name="T120" fmla="*/ 1873 w 2680"/>
                    <a:gd name="T121" fmla="*/ 27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0" h="2902">
                      <a:moveTo>
                        <a:pt x="1873" y="27"/>
                      </a:moveTo>
                      <a:lnTo>
                        <a:pt x="2062" y="0"/>
                      </a:lnTo>
                      <a:lnTo>
                        <a:pt x="2137" y="94"/>
                      </a:lnTo>
                      <a:lnTo>
                        <a:pt x="2116" y="282"/>
                      </a:lnTo>
                      <a:lnTo>
                        <a:pt x="2196" y="338"/>
                      </a:lnTo>
                      <a:lnTo>
                        <a:pt x="2251" y="357"/>
                      </a:lnTo>
                      <a:lnTo>
                        <a:pt x="2306" y="527"/>
                      </a:lnTo>
                      <a:lnTo>
                        <a:pt x="2337" y="614"/>
                      </a:lnTo>
                      <a:lnTo>
                        <a:pt x="2196" y="763"/>
                      </a:lnTo>
                      <a:lnTo>
                        <a:pt x="2204" y="917"/>
                      </a:lnTo>
                      <a:lnTo>
                        <a:pt x="2157" y="1153"/>
                      </a:lnTo>
                      <a:lnTo>
                        <a:pt x="2164" y="1236"/>
                      </a:lnTo>
                      <a:lnTo>
                        <a:pt x="2259" y="1295"/>
                      </a:lnTo>
                      <a:lnTo>
                        <a:pt x="2271" y="1472"/>
                      </a:lnTo>
                      <a:lnTo>
                        <a:pt x="2543" y="1693"/>
                      </a:lnTo>
                      <a:lnTo>
                        <a:pt x="2638" y="1756"/>
                      </a:lnTo>
                      <a:lnTo>
                        <a:pt x="2680" y="2142"/>
                      </a:lnTo>
                      <a:lnTo>
                        <a:pt x="2279" y="2165"/>
                      </a:lnTo>
                      <a:lnTo>
                        <a:pt x="2148" y="2241"/>
                      </a:lnTo>
                      <a:lnTo>
                        <a:pt x="2128" y="2335"/>
                      </a:lnTo>
                      <a:lnTo>
                        <a:pt x="2023" y="2418"/>
                      </a:lnTo>
                      <a:lnTo>
                        <a:pt x="1995" y="2579"/>
                      </a:lnTo>
                      <a:lnTo>
                        <a:pt x="1865" y="2654"/>
                      </a:lnTo>
                      <a:lnTo>
                        <a:pt x="1723" y="2551"/>
                      </a:lnTo>
                      <a:lnTo>
                        <a:pt x="1637" y="2512"/>
                      </a:lnTo>
                      <a:lnTo>
                        <a:pt x="1487" y="2599"/>
                      </a:lnTo>
                      <a:lnTo>
                        <a:pt x="1428" y="2855"/>
                      </a:lnTo>
                      <a:lnTo>
                        <a:pt x="1360" y="2902"/>
                      </a:lnTo>
                      <a:lnTo>
                        <a:pt x="1013" y="2619"/>
                      </a:lnTo>
                      <a:lnTo>
                        <a:pt x="1030" y="2599"/>
                      </a:lnTo>
                      <a:lnTo>
                        <a:pt x="1069" y="2571"/>
                      </a:lnTo>
                      <a:lnTo>
                        <a:pt x="1088" y="2449"/>
                      </a:lnTo>
                      <a:lnTo>
                        <a:pt x="1021" y="1889"/>
                      </a:lnTo>
                      <a:lnTo>
                        <a:pt x="785" y="1445"/>
                      </a:lnTo>
                      <a:lnTo>
                        <a:pt x="635" y="1295"/>
                      </a:lnTo>
                      <a:lnTo>
                        <a:pt x="359" y="1267"/>
                      </a:lnTo>
                      <a:lnTo>
                        <a:pt x="320" y="1153"/>
                      </a:lnTo>
                      <a:lnTo>
                        <a:pt x="272" y="992"/>
                      </a:lnTo>
                      <a:lnTo>
                        <a:pt x="226" y="898"/>
                      </a:lnTo>
                      <a:lnTo>
                        <a:pt x="238" y="794"/>
                      </a:lnTo>
                      <a:lnTo>
                        <a:pt x="20" y="566"/>
                      </a:lnTo>
                      <a:lnTo>
                        <a:pt x="0" y="527"/>
                      </a:lnTo>
                      <a:lnTo>
                        <a:pt x="56" y="512"/>
                      </a:lnTo>
                      <a:lnTo>
                        <a:pt x="95" y="539"/>
                      </a:lnTo>
                      <a:lnTo>
                        <a:pt x="257" y="539"/>
                      </a:lnTo>
                      <a:lnTo>
                        <a:pt x="331" y="633"/>
                      </a:lnTo>
                      <a:lnTo>
                        <a:pt x="549" y="641"/>
                      </a:lnTo>
                      <a:lnTo>
                        <a:pt x="615" y="594"/>
                      </a:lnTo>
                      <a:lnTo>
                        <a:pt x="833" y="755"/>
                      </a:lnTo>
                      <a:lnTo>
                        <a:pt x="899" y="708"/>
                      </a:lnTo>
                      <a:lnTo>
                        <a:pt x="887" y="586"/>
                      </a:lnTo>
                      <a:lnTo>
                        <a:pt x="1030" y="519"/>
                      </a:lnTo>
                      <a:lnTo>
                        <a:pt x="1076" y="471"/>
                      </a:lnTo>
                      <a:lnTo>
                        <a:pt x="1219" y="512"/>
                      </a:lnTo>
                      <a:lnTo>
                        <a:pt x="1392" y="464"/>
                      </a:lnTo>
                      <a:lnTo>
                        <a:pt x="1467" y="398"/>
                      </a:lnTo>
                      <a:lnTo>
                        <a:pt x="1589" y="330"/>
                      </a:lnTo>
                      <a:lnTo>
                        <a:pt x="1644" y="338"/>
                      </a:lnTo>
                      <a:lnTo>
                        <a:pt x="1892" y="114"/>
                      </a:lnTo>
                      <a:lnTo>
                        <a:pt x="1873" y="27"/>
                      </a:lnTo>
                      <a:lnTo>
                        <a:pt x="1873" y="27"/>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grpSp>
              <p:nvGrpSpPr>
                <p:cNvPr id="168" name="Group 31">
                  <a:extLst>
                    <a:ext uri="{FF2B5EF4-FFF2-40B4-BE49-F238E27FC236}">
                      <a16:creationId xmlns:a16="http://schemas.microsoft.com/office/drawing/2014/main" id="{5FED22CA-7708-4513-3FEF-55E9C7DAE8A8}"/>
                    </a:ext>
                  </a:extLst>
                </p:cNvPr>
                <p:cNvGrpSpPr>
                  <a:grpSpLocks/>
                </p:cNvGrpSpPr>
                <p:nvPr/>
              </p:nvGrpSpPr>
              <p:grpSpPr bwMode="auto">
                <a:xfrm>
                  <a:off x="991" y="2964"/>
                  <a:ext cx="109" cy="137"/>
                  <a:chOff x="991" y="2736"/>
                  <a:chExt cx="109" cy="137"/>
                </a:xfrm>
                <a:grpFill/>
              </p:grpSpPr>
              <p:sp>
                <p:nvSpPr>
                  <p:cNvPr id="172" name="Freeform 32">
                    <a:extLst>
                      <a:ext uri="{FF2B5EF4-FFF2-40B4-BE49-F238E27FC236}">
                        <a16:creationId xmlns:a16="http://schemas.microsoft.com/office/drawing/2014/main" id="{037599F0-B3E4-290D-EC10-59C74B8653C5}"/>
                      </a:ext>
                    </a:extLst>
                  </p:cNvPr>
                  <p:cNvSpPr>
                    <a:spLocks/>
                  </p:cNvSpPr>
                  <p:nvPr/>
                </p:nvSpPr>
                <p:spPr bwMode="gray">
                  <a:xfrm>
                    <a:off x="991" y="2834"/>
                    <a:ext cx="23" cy="39"/>
                  </a:xfrm>
                  <a:custGeom>
                    <a:avLst/>
                    <a:gdLst>
                      <a:gd name="T0" fmla="*/ 0 w 34"/>
                      <a:gd name="T1" fmla="*/ 28 h 57"/>
                      <a:gd name="T2" fmla="*/ 28 w 34"/>
                      <a:gd name="T3" fmla="*/ 0 h 57"/>
                      <a:gd name="T4" fmla="*/ 34 w 34"/>
                      <a:gd name="T5" fmla="*/ 14 h 57"/>
                      <a:gd name="T6" fmla="*/ 30 w 34"/>
                      <a:gd name="T7" fmla="*/ 39 h 57"/>
                      <a:gd name="T8" fmla="*/ 23 w 34"/>
                      <a:gd name="T9" fmla="*/ 57 h 57"/>
                      <a:gd name="T10" fmla="*/ 0 w 34"/>
                      <a:gd name="T11" fmla="*/ 28 h 57"/>
                    </a:gdLst>
                    <a:ahLst/>
                    <a:cxnLst>
                      <a:cxn ang="0">
                        <a:pos x="T0" y="T1"/>
                      </a:cxn>
                      <a:cxn ang="0">
                        <a:pos x="T2" y="T3"/>
                      </a:cxn>
                      <a:cxn ang="0">
                        <a:pos x="T4" y="T5"/>
                      </a:cxn>
                      <a:cxn ang="0">
                        <a:pos x="T6" y="T7"/>
                      </a:cxn>
                      <a:cxn ang="0">
                        <a:pos x="T8" y="T9"/>
                      </a:cxn>
                      <a:cxn ang="0">
                        <a:pos x="T10" y="T11"/>
                      </a:cxn>
                    </a:cxnLst>
                    <a:rect l="0" t="0" r="r" b="b"/>
                    <a:pathLst>
                      <a:path w="34" h="57">
                        <a:moveTo>
                          <a:pt x="0" y="28"/>
                        </a:moveTo>
                        <a:lnTo>
                          <a:pt x="28" y="0"/>
                        </a:lnTo>
                        <a:lnTo>
                          <a:pt x="34" y="14"/>
                        </a:lnTo>
                        <a:lnTo>
                          <a:pt x="30" y="39"/>
                        </a:lnTo>
                        <a:lnTo>
                          <a:pt x="23" y="57"/>
                        </a:lnTo>
                        <a:lnTo>
                          <a:pt x="0" y="28"/>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73" name="Freeform 33">
                    <a:extLst>
                      <a:ext uri="{FF2B5EF4-FFF2-40B4-BE49-F238E27FC236}">
                        <a16:creationId xmlns:a16="http://schemas.microsoft.com/office/drawing/2014/main" id="{62BFED3C-A588-5529-D07C-D3C37A21FA76}"/>
                      </a:ext>
                    </a:extLst>
                  </p:cNvPr>
                  <p:cNvSpPr>
                    <a:spLocks/>
                  </p:cNvSpPr>
                  <p:nvPr/>
                </p:nvSpPr>
                <p:spPr bwMode="gray">
                  <a:xfrm>
                    <a:off x="1030" y="2736"/>
                    <a:ext cx="70" cy="86"/>
                  </a:xfrm>
                  <a:custGeom>
                    <a:avLst/>
                    <a:gdLst>
                      <a:gd name="T0" fmla="*/ 16 w 103"/>
                      <a:gd name="T1" fmla="*/ 114 h 126"/>
                      <a:gd name="T2" fmla="*/ 3 w 103"/>
                      <a:gd name="T3" fmla="*/ 126 h 126"/>
                      <a:gd name="T4" fmla="*/ 0 w 103"/>
                      <a:gd name="T5" fmla="*/ 123 h 126"/>
                      <a:gd name="T6" fmla="*/ 0 w 103"/>
                      <a:gd name="T7" fmla="*/ 121 h 126"/>
                      <a:gd name="T8" fmla="*/ 3 w 103"/>
                      <a:gd name="T9" fmla="*/ 107 h 126"/>
                      <a:gd name="T10" fmla="*/ 14 w 103"/>
                      <a:gd name="T11" fmla="*/ 94 h 126"/>
                      <a:gd name="T12" fmla="*/ 21 w 103"/>
                      <a:gd name="T13" fmla="*/ 78 h 126"/>
                      <a:gd name="T14" fmla="*/ 37 w 103"/>
                      <a:gd name="T15" fmla="*/ 66 h 126"/>
                      <a:gd name="T16" fmla="*/ 62 w 103"/>
                      <a:gd name="T17" fmla="*/ 18 h 126"/>
                      <a:gd name="T18" fmla="*/ 60 w 103"/>
                      <a:gd name="T19" fmla="*/ 0 h 126"/>
                      <a:gd name="T20" fmla="*/ 76 w 103"/>
                      <a:gd name="T21" fmla="*/ 0 h 126"/>
                      <a:gd name="T22" fmla="*/ 103 w 103"/>
                      <a:gd name="T23" fmla="*/ 7 h 126"/>
                      <a:gd name="T24" fmla="*/ 94 w 103"/>
                      <a:gd name="T25" fmla="*/ 23 h 126"/>
                      <a:gd name="T26" fmla="*/ 92 w 103"/>
                      <a:gd name="T27" fmla="*/ 43 h 126"/>
                      <a:gd name="T28" fmla="*/ 78 w 103"/>
                      <a:gd name="T29" fmla="*/ 50 h 126"/>
                      <a:gd name="T30" fmla="*/ 78 w 103"/>
                      <a:gd name="T31" fmla="*/ 62 h 126"/>
                      <a:gd name="T32" fmla="*/ 64 w 103"/>
                      <a:gd name="T33" fmla="*/ 66 h 126"/>
                      <a:gd name="T34" fmla="*/ 62 w 103"/>
                      <a:gd name="T35" fmla="*/ 85 h 126"/>
                      <a:gd name="T36" fmla="*/ 16 w 103"/>
                      <a:gd name="T37"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126">
                        <a:moveTo>
                          <a:pt x="16" y="114"/>
                        </a:moveTo>
                        <a:lnTo>
                          <a:pt x="3" y="126"/>
                        </a:lnTo>
                        <a:lnTo>
                          <a:pt x="0" y="123"/>
                        </a:lnTo>
                        <a:lnTo>
                          <a:pt x="0" y="121"/>
                        </a:lnTo>
                        <a:lnTo>
                          <a:pt x="3" y="107"/>
                        </a:lnTo>
                        <a:lnTo>
                          <a:pt x="14" y="94"/>
                        </a:lnTo>
                        <a:lnTo>
                          <a:pt x="21" y="78"/>
                        </a:lnTo>
                        <a:lnTo>
                          <a:pt x="37" y="66"/>
                        </a:lnTo>
                        <a:lnTo>
                          <a:pt x="62" y="18"/>
                        </a:lnTo>
                        <a:lnTo>
                          <a:pt x="60" y="0"/>
                        </a:lnTo>
                        <a:lnTo>
                          <a:pt x="76" y="0"/>
                        </a:lnTo>
                        <a:lnTo>
                          <a:pt x="103" y="7"/>
                        </a:lnTo>
                        <a:lnTo>
                          <a:pt x="94" y="23"/>
                        </a:lnTo>
                        <a:lnTo>
                          <a:pt x="92" y="43"/>
                        </a:lnTo>
                        <a:lnTo>
                          <a:pt x="78" y="50"/>
                        </a:lnTo>
                        <a:lnTo>
                          <a:pt x="78" y="62"/>
                        </a:lnTo>
                        <a:lnTo>
                          <a:pt x="64" y="66"/>
                        </a:lnTo>
                        <a:lnTo>
                          <a:pt x="62" y="85"/>
                        </a:lnTo>
                        <a:lnTo>
                          <a:pt x="16" y="114"/>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69" name="Freeform 34">
                  <a:extLst>
                    <a:ext uri="{FF2B5EF4-FFF2-40B4-BE49-F238E27FC236}">
                      <a16:creationId xmlns:a16="http://schemas.microsoft.com/office/drawing/2014/main" id="{2D4F1CF1-9557-8FF7-87DE-9706920A75EC}"/>
                    </a:ext>
                  </a:extLst>
                </p:cNvPr>
                <p:cNvSpPr>
                  <a:spLocks/>
                </p:cNvSpPr>
                <p:nvPr/>
              </p:nvSpPr>
              <p:spPr bwMode="gray">
                <a:xfrm>
                  <a:off x="1157" y="1476"/>
                  <a:ext cx="34" cy="13"/>
                </a:xfrm>
                <a:custGeom>
                  <a:avLst/>
                  <a:gdLst>
                    <a:gd name="T0" fmla="*/ 36 w 36"/>
                    <a:gd name="T1" fmla="*/ 7 h 14"/>
                    <a:gd name="T2" fmla="*/ 25 w 36"/>
                    <a:gd name="T3" fmla="*/ 14 h 14"/>
                    <a:gd name="T4" fmla="*/ 2 w 36"/>
                    <a:gd name="T5" fmla="*/ 14 h 14"/>
                    <a:gd name="T6" fmla="*/ 0 w 36"/>
                    <a:gd name="T7" fmla="*/ 7 h 14"/>
                    <a:gd name="T8" fmla="*/ 25 w 36"/>
                    <a:gd name="T9" fmla="*/ 0 h 14"/>
                    <a:gd name="T10" fmla="*/ 34 w 36"/>
                    <a:gd name="T11" fmla="*/ 3 h 14"/>
                    <a:gd name="T12" fmla="*/ 36 w 36"/>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36" h="14">
                      <a:moveTo>
                        <a:pt x="36" y="7"/>
                      </a:moveTo>
                      <a:lnTo>
                        <a:pt x="25" y="14"/>
                      </a:lnTo>
                      <a:lnTo>
                        <a:pt x="2" y="14"/>
                      </a:lnTo>
                      <a:lnTo>
                        <a:pt x="0" y="7"/>
                      </a:lnTo>
                      <a:lnTo>
                        <a:pt x="25" y="0"/>
                      </a:lnTo>
                      <a:lnTo>
                        <a:pt x="34" y="3"/>
                      </a:lnTo>
                      <a:lnTo>
                        <a:pt x="36" y="7"/>
                      </a:lnTo>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70" name="Freeform 35">
                  <a:extLst>
                    <a:ext uri="{FF2B5EF4-FFF2-40B4-BE49-F238E27FC236}">
                      <a16:creationId xmlns:a16="http://schemas.microsoft.com/office/drawing/2014/main" id="{4D471777-577D-7528-FCD0-578F723FEBF5}"/>
                    </a:ext>
                  </a:extLst>
                </p:cNvPr>
                <p:cNvSpPr>
                  <a:spLocks/>
                </p:cNvSpPr>
                <p:nvPr/>
              </p:nvSpPr>
              <p:spPr bwMode="gray">
                <a:xfrm>
                  <a:off x="1072" y="1504"/>
                  <a:ext cx="45" cy="55"/>
                </a:xfrm>
                <a:custGeom>
                  <a:avLst/>
                  <a:gdLst>
                    <a:gd name="T0" fmla="*/ 6 w 45"/>
                    <a:gd name="T1" fmla="*/ 37 h 55"/>
                    <a:gd name="T2" fmla="*/ 18 w 45"/>
                    <a:gd name="T3" fmla="*/ 28 h 55"/>
                    <a:gd name="T4" fmla="*/ 25 w 45"/>
                    <a:gd name="T5" fmla="*/ 7 h 55"/>
                    <a:gd name="T6" fmla="*/ 45 w 45"/>
                    <a:gd name="T7" fmla="*/ 0 h 55"/>
                    <a:gd name="T8" fmla="*/ 43 w 45"/>
                    <a:gd name="T9" fmla="*/ 21 h 55"/>
                    <a:gd name="T10" fmla="*/ 27 w 45"/>
                    <a:gd name="T11" fmla="*/ 44 h 55"/>
                    <a:gd name="T12" fmla="*/ 4 w 45"/>
                    <a:gd name="T13" fmla="*/ 55 h 55"/>
                    <a:gd name="T14" fmla="*/ 0 w 45"/>
                    <a:gd name="T15" fmla="*/ 51 h 55"/>
                    <a:gd name="T16" fmla="*/ 6 w 45"/>
                    <a:gd name="T17" fmla="*/ 3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5">
                      <a:moveTo>
                        <a:pt x="6" y="37"/>
                      </a:moveTo>
                      <a:lnTo>
                        <a:pt x="18" y="28"/>
                      </a:lnTo>
                      <a:lnTo>
                        <a:pt x="25" y="7"/>
                      </a:lnTo>
                      <a:lnTo>
                        <a:pt x="45" y="0"/>
                      </a:lnTo>
                      <a:lnTo>
                        <a:pt x="43" y="21"/>
                      </a:lnTo>
                      <a:lnTo>
                        <a:pt x="27" y="44"/>
                      </a:lnTo>
                      <a:lnTo>
                        <a:pt x="4" y="55"/>
                      </a:lnTo>
                      <a:lnTo>
                        <a:pt x="0" y="51"/>
                      </a:lnTo>
                      <a:lnTo>
                        <a:pt x="6" y="37"/>
                      </a:lnTo>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71" name="Freeform 36">
                  <a:extLst>
                    <a:ext uri="{FF2B5EF4-FFF2-40B4-BE49-F238E27FC236}">
                      <a16:creationId xmlns:a16="http://schemas.microsoft.com/office/drawing/2014/main" id="{39F0646E-9A4A-725C-FC45-8ADFDE2C8A35}"/>
                    </a:ext>
                  </a:extLst>
                </p:cNvPr>
                <p:cNvSpPr>
                  <a:spLocks/>
                </p:cNvSpPr>
                <p:nvPr/>
              </p:nvSpPr>
              <p:spPr bwMode="gray">
                <a:xfrm>
                  <a:off x="1370" y="2521"/>
                  <a:ext cx="180" cy="121"/>
                </a:xfrm>
                <a:custGeom>
                  <a:avLst/>
                  <a:gdLst>
                    <a:gd name="T0" fmla="*/ 55 w 1673"/>
                    <a:gd name="T1" fmla="*/ 689 h 1115"/>
                    <a:gd name="T2" fmla="*/ 130 w 1673"/>
                    <a:gd name="T3" fmla="*/ 775 h 1115"/>
                    <a:gd name="T4" fmla="*/ 284 w 1673"/>
                    <a:gd name="T5" fmla="*/ 775 h 1115"/>
                    <a:gd name="T6" fmla="*/ 300 w 1673"/>
                    <a:gd name="T7" fmla="*/ 796 h 1115"/>
                    <a:gd name="T8" fmla="*/ 205 w 1673"/>
                    <a:gd name="T9" fmla="*/ 891 h 1115"/>
                    <a:gd name="T10" fmla="*/ 28 w 1673"/>
                    <a:gd name="T11" fmla="*/ 937 h 1115"/>
                    <a:gd name="T12" fmla="*/ 0 w 1673"/>
                    <a:gd name="T13" fmla="*/ 1032 h 1115"/>
                    <a:gd name="T14" fmla="*/ 8 w 1673"/>
                    <a:gd name="T15" fmla="*/ 1115 h 1115"/>
                    <a:gd name="T16" fmla="*/ 75 w 1673"/>
                    <a:gd name="T17" fmla="*/ 1115 h 1115"/>
                    <a:gd name="T18" fmla="*/ 94 w 1673"/>
                    <a:gd name="T19" fmla="*/ 1087 h 1115"/>
                    <a:gd name="T20" fmla="*/ 48 w 1673"/>
                    <a:gd name="T21" fmla="*/ 1020 h 1115"/>
                    <a:gd name="T22" fmla="*/ 63 w 1673"/>
                    <a:gd name="T23" fmla="*/ 993 h 1115"/>
                    <a:gd name="T24" fmla="*/ 170 w 1673"/>
                    <a:gd name="T25" fmla="*/ 945 h 1115"/>
                    <a:gd name="T26" fmla="*/ 252 w 1673"/>
                    <a:gd name="T27" fmla="*/ 993 h 1115"/>
                    <a:gd name="T28" fmla="*/ 395 w 1673"/>
                    <a:gd name="T29" fmla="*/ 945 h 1115"/>
                    <a:gd name="T30" fmla="*/ 529 w 1673"/>
                    <a:gd name="T31" fmla="*/ 1000 h 1115"/>
                    <a:gd name="T32" fmla="*/ 616 w 1673"/>
                    <a:gd name="T33" fmla="*/ 973 h 1115"/>
                    <a:gd name="T34" fmla="*/ 623 w 1673"/>
                    <a:gd name="T35" fmla="*/ 906 h 1115"/>
                    <a:gd name="T36" fmla="*/ 670 w 1673"/>
                    <a:gd name="T37" fmla="*/ 891 h 1115"/>
                    <a:gd name="T38" fmla="*/ 737 w 1673"/>
                    <a:gd name="T39" fmla="*/ 984 h 1115"/>
                    <a:gd name="T40" fmla="*/ 820 w 1673"/>
                    <a:gd name="T41" fmla="*/ 993 h 1115"/>
                    <a:gd name="T42" fmla="*/ 1170 w 1673"/>
                    <a:gd name="T43" fmla="*/ 953 h 1115"/>
                    <a:gd name="T44" fmla="*/ 1211 w 1673"/>
                    <a:gd name="T45" fmla="*/ 804 h 1115"/>
                    <a:gd name="T46" fmla="*/ 1597 w 1673"/>
                    <a:gd name="T47" fmla="*/ 614 h 1115"/>
                    <a:gd name="T48" fmla="*/ 1597 w 1673"/>
                    <a:gd name="T49" fmla="*/ 433 h 1115"/>
                    <a:gd name="T50" fmla="*/ 1673 w 1673"/>
                    <a:gd name="T51" fmla="*/ 236 h 1115"/>
                    <a:gd name="T52" fmla="*/ 1671 w 1673"/>
                    <a:gd name="T53" fmla="*/ 236 h 1115"/>
                    <a:gd name="T54" fmla="*/ 1352 w 1673"/>
                    <a:gd name="T55" fmla="*/ 149 h 1115"/>
                    <a:gd name="T56" fmla="*/ 1325 w 1673"/>
                    <a:gd name="T57" fmla="*/ 27 h 1115"/>
                    <a:gd name="T58" fmla="*/ 1293 w 1673"/>
                    <a:gd name="T59" fmla="*/ 0 h 1115"/>
                    <a:gd name="T60" fmla="*/ 1190 w 1673"/>
                    <a:gd name="T61" fmla="*/ 87 h 1115"/>
                    <a:gd name="T62" fmla="*/ 1068 w 1673"/>
                    <a:gd name="T63" fmla="*/ 418 h 1115"/>
                    <a:gd name="T64" fmla="*/ 709 w 1673"/>
                    <a:gd name="T65" fmla="*/ 559 h 1115"/>
                    <a:gd name="T66" fmla="*/ 407 w 1673"/>
                    <a:gd name="T67" fmla="*/ 539 h 1115"/>
                    <a:gd name="T68" fmla="*/ 55 w 1673"/>
                    <a:gd name="T69" fmla="*/ 689 h 1115"/>
                    <a:gd name="T70" fmla="*/ 55 w 1673"/>
                    <a:gd name="T71" fmla="*/ 689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3" h="1115">
                      <a:moveTo>
                        <a:pt x="55" y="689"/>
                      </a:moveTo>
                      <a:lnTo>
                        <a:pt x="130" y="775"/>
                      </a:lnTo>
                      <a:lnTo>
                        <a:pt x="284" y="775"/>
                      </a:lnTo>
                      <a:lnTo>
                        <a:pt x="300" y="796"/>
                      </a:lnTo>
                      <a:lnTo>
                        <a:pt x="205" y="891"/>
                      </a:lnTo>
                      <a:lnTo>
                        <a:pt x="28" y="937"/>
                      </a:lnTo>
                      <a:lnTo>
                        <a:pt x="0" y="1032"/>
                      </a:lnTo>
                      <a:lnTo>
                        <a:pt x="8" y="1115"/>
                      </a:lnTo>
                      <a:lnTo>
                        <a:pt x="75" y="1115"/>
                      </a:lnTo>
                      <a:lnTo>
                        <a:pt x="94" y="1087"/>
                      </a:lnTo>
                      <a:lnTo>
                        <a:pt x="48" y="1020"/>
                      </a:lnTo>
                      <a:lnTo>
                        <a:pt x="63" y="993"/>
                      </a:lnTo>
                      <a:lnTo>
                        <a:pt x="170" y="945"/>
                      </a:lnTo>
                      <a:lnTo>
                        <a:pt x="252" y="993"/>
                      </a:lnTo>
                      <a:lnTo>
                        <a:pt x="395" y="945"/>
                      </a:lnTo>
                      <a:lnTo>
                        <a:pt x="529" y="1000"/>
                      </a:lnTo>
                      <a:lnTo>
                        <a:pt x="616" y="973"/>
                      </a:lnTo>
                      <a:lnTo>
                        <a:pt x="623" y="906"/>
                      </a:lnTo>
                      <a:lnTo>
                        <a:pt x="670" y="891"/>
                      </a:lnTo>
                      <a:lnTo>
                        <a:pt x="737" y="984"/>
                      </a:lnTo>
                      <a:lnTo>
                        <a:pt x="820" y="993"/>
                      </a:lnTo>
                      <a:lnTo>
                        <a:pt x="1170" y="953"/>
                      </a:lnTo>
                      <a:lnTo>
                        <a:pt x="1211" y="804"/>
                      </a:lnTo>
                      <a:lnTo>
                        <a:pt x="1597" y="614"/>
                      </a:lnTo>
                      <a:lnTo>
                        <a:pt x="1597" y="433"/>
                      </a:lnTo>
                      <a:lnTo>
                        <a:pt x="1673" y="236"/>
                      </a:lnTo>
                      <a:lnTo>
                        <a:pt x="1671" y="236"/>
                      </a:lnTo>
                      <a:lnTo>
                        <a:pt x="1352" y="149"/>
                      </a:lnTo>
                      <a:lnTo>
                        <a:pt x="1325" y="27"/>
                      </a:lnTo>
                      <a:lnTo>
                        <a:pt x="1293" y="0"/>
                      </a:lnTo>
                      <a:lnTo>
                        <a:pt x="1190" y="87"/>
                      </a:lnTo>
                      <a:lnTo>
                        <a:pt x="1068" y="418"/>
                      </a:lnTo>
                      <a:lnTo>
                        <a:pt x="709" y="559"/>
                      </a:lnTo>
                      <a:lnTo>
                        <a:pt x="407" y="539"/>
                      </a:lnTo>
                      <a:lnTo>
                        <a:pt x="55" y="689"/>
                      </a:lnTo>
                      <a:lnTo>
                        <a:pt x="55" y="689"/>
                      </a:lnTo>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33" name="Group 37">
                <a:extLst>
                  <a:ext uri="{FF2B5EF4-FFF2-40B4-BE49-F238E27FC236}">
                    <a16:creationId xmlns:a16="http://schemas.microsoft.com/office/drawing/2014/main" id="{B74A814E-571B-27C2-F34E-555FF72F1956}"/>
                  </a:ext>
                </a:extLst>
              </p:cNvPr>
              <p:cNvGrpSpPr>
                <a:grpSpLocks/>
              </p:cNvGrpSpPr>
              <p:nvPr/>
            </p:nvGrpSpPr>
            <p:grpSpPr bwMode="auto">
              <a:xfrm>
                <a:off x="2868" y="3476"/>
                <a:ext cx="167" cy="210"/>
                <a:chOff x="991" y="2736"/>
                <a:chExt cx="109" cy="137"/>
              </a:xfrm>
              <a:grpFill/>
            </p:grpSpPr>
            <p:sp>
              <p:nvSpPr>
                <p:cNvPr id="135" name="Freeform 38">
                  <a:extLst>
                    <a:ext uri="{FF2B5EF4-FFF2-40B4-BE49-F238E27FC236}">
                      <a16:creationId xmlns:a16="http://schemas.microsoft.com/office/drawing/2014/main" id="{2194CC2A-1C32-B2B0-0192-0052B29219BD}"/>
                    </a:ext>
                  </a:extLst>
                </p:cNvPr>
                <p:cNvSpPr>
                  <a:spLocks/>
                </p:cNvSpPr>
                <p:nvPr/>
              </p:nvSpPr>
              <p:spPr bwMode="gray">
                <a:xfrm>
                  <a:off x="991" y="2834"/>
                  <a:ext cx="23" cy="39"/>
                </a:xfrm>
                <a:custGeom>
                  <a:avLst/>
                  <a:gdLst>
                    <a:gd name="T0" fmla="*/ 0 w 34"/>
                    <a:gd name="T1" fmla="*/ 28 h 57"/>
                    <a:gd name="T2" fmla="*/ 28 w 34"/>
                    <a:gd name="T3" fmla="*/ 0 h 57"/>
                    <a:gd name="T4" fmla="*/ 34 w 34"/>
                    <a:gd name="T5" fmla="*/ 14 h 57"/>
                    <a:gd name="T6" fmla="*/ 30 w 34"/>
                    <a:gd name="T7" fmla="*/ 39 h 57"/>
                    <a:gd name="T8" fmla="*/ 23 w 34"/>
                    <a:gd name="T9" fmla="*/ 57 h 57"/>
                    <a:gd name="T10" fmla="*/ 0 w 34"/>
                    <a:gd name="T11" fmla="*/ 28 h 57"/>
                  </a:gdLst>
                  <a:ahLst/>
                  <a:cxnLst>
                    <a:cxn ang="0">
                      <a:pos x="T0" y="T1"/>
                    </a:cxn>
                    <a:cxn ang="0">
                      <a:pos x="T2" y="T3"/>
                    </a:cxn>
                    <a:cxn ang="0">
                      <a:pos x="T4" y="T5"/>
                    </a:cxn>
                    <a:cxn ang="0">
                      <a:pos x="T6" y="T7"/>
                    </a:cxn>
                    <a:cxn ang="0">
                      <a:pos x="T8" y="T9"/>
                    </a:cxn>
                    <a:cxn ang="0">
                      <a:pos x="T10" y="T11"/>
                    </a:cxn>
                  </a:cxnLst>
                  <a:rect l="0" t="0" r="r" b="b"/>
                  <a:pathLst>
                    <a:path w="34" h="57">
                      <a:moveTo>
                        <a:pt x="0" y="28"/>
                      </a:moveTo>
                      <a:lnTo>
                        <a:pt x="28" y="0"/>
                      </a:lnTo>
                      <a:lnTo>
                        <a:pt x="34" y="14"/>
                      </a:lnTo>
                      <a:lnTo>
                        <a:pt x="30" y="39"/>
                      </a:lnTo>
                      <a:lnTo>
                        <a:pt x="23" y="57"/>
                      </a:lnTo>
                      <a:lnTo>
                        <a:pt x="0" y="28"/>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137" name="Freeform 39">
                  <a:extLst>
                    <a:ext uri="{FF2B5EF4-FFF2-40B4-BE49-F238E27FC236}">
                      <a16:creationId xmlns:a16="http://schemas.microsoft.com/office/drawing/2014/main" id="{22CDA273-A191-82D8-3755-AC2442CCC89C}"/>
                    </a:ext>
                  </a:extLst>
                </p:cNvPr>
                <p:cNvSpPr>
                  <a:spLocks/>
                </p:cNvSpPr>
                <p:nvPr/>
              </p:nvSpPr>
              <p:spPr bwMode="gray">
                <a:xfrm>
                  <a:off x="1030" y="2736"/>
                  <a:ext cx="70" cy="86"/>
                </a:xfrm>
                <a:custGeom>
                  <a:avLst/>
                  <a:gdLst>
                    <a:gd name="T0" fmla="*/ 16 w 103"/>
                    <a:gd name="T1" fmla="*/ 114 h 126"/>
                    <a:gd name="T2" fmla="*/ 3 w 103"/>
                    <a:gd name="T3" fmla="*/ 126 h 126"/>
                    <a:gd name="T4" fmla="*/ 0 w 103"/>
                    <a:gd name="T5" fmla="*/ 123 h 126"/>
                    <a:gd name="T6" fmla="*/ 0 w 103"/>
                    <a:gd name="T7" fmla="*/ 121 h 126"/>
                    <a:gd name="T8" fmla="*/ 3 w 103"/>
                    <a:gd name="T9" fmla="*/ 107 h 126"/>
                    <a:gd name="T10" fmla="*/ 14 w 103"/>
                    <a:gd name="T11" fmla="*/ 94 h 126"/>
                    <a:gd name="T12" fmla="*/ 21 w 103"/>
                    <a:gd name="T13" fmla="*/ 78 h 126"/>
                    <a:gd name="T14" fmla="*/ 37 w 103"/>
                    <a:gd name="T15" fmla="*/ 66 h 126"/>
                    <a:gd name="T16" fmla="*/ 62 w 103"/>
                    <a:gd name="T17" fmla="*/ 18 h 126"/>
                    <a:gd name="T18" fmla="*/ 60 w 103"/>
                    <a:gd name="T19" fmla="*/ 0 h 126"/>
                    <a:gd name="T20" fmla="*/ 76 w 103"/>
                    <a:gd name="T21" fmla="*/ 0 h 126"/>
                    <a:gd name="T22" fmla="*/ 103 w 103"/>
                    <a:gd name="T23" fmla="*/ 7 h 126"/>
                    <a:gd name="T24" fmla="*/ 94 w 103"/>
                    <a:gd name="T25" fmla="*/ 23 h 126"/>
                    <a:gd name="T26" fmla="*/ 92 w 103"/>
                    <a:gd name="T27" fmla="*/ 43 h 126"/>
                    <a:gd name="T28" fmla="*/ 78 w 103"/>
                    <a:gd name="T29" fmla="*/ 50 h 126"/>
                    <a:gd name="T30" fmla="*/ 78 w 103"/>
                    <a:gd name="T31" fmla="*/ 62 h 126"/>
                    <a:gd name="T32" fmla="*/ 64 w 103"/>
                    <a:gd name="T33" fmla="*/ 66 h 126"/>
                    <a:gd name="T34" fmla="*/ 62 w 103"/>
                    <a:gd name="T35" fmla="*/ 85 h 126"/>
                    <a:gd name="T36" fmla="*/ 16 w 103"/>
                    <a:gd name="T37"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126">
                      <a:moveTo>
                        <a:pt x="16" y="114"/>
                      </a:moveTo>
                      <a:lnTo>
                        <a:pt x="3" y="126"/>
                      </a:lnTo>
                      <a:lnTo>
                        <a:pt x="0" y="123"/>
                      </a:lnTo>
                      <a:lnTo>
                        <a:pt x="0" y="121"/>
                      </a:lnTo>
                      <a:lnTo>
                        <a:pt x="3" y="107"/>
                      </a:lnTo>
                      <a:lnTo>
                        <a:pt x="14" y="94"/>
                      </a:lnTo>
                      <a:lnTo>
                        <a:pt x="21" y="78"/>
                      </a:lnTo>
                      <a:lnTo>
                        <a:pt x="37" y="66"/>
                      </a:lnTo>
                      <a:lnTo>
                        <a:pt x="62" y="18"/>
                      </a:lnTo>
                      <a:lnTo>
                        <a:pt x="60" y="0"/>
                      </a:lnTo>
                      <a:lnTo>
                        <a:pt x="76" y="0"/>
                      </a:lnTo>
                      <a:lnTo>
                        <a:pt x="103" y="7"/>
                      </a:lnTo>
                      <a:lnTo>
                        <a:pt x="94" y="23"/>
                      </a:lnTo>
                      <a:lnTo>
                        <a:pt x="92" y="43"/>
                      </a:lnTo>
                      <a:lnTo>
                        <a:pt x="78" y="50"/>
                      </a:lnTo>
                      <a:lnTo>
                        <a:pt x="78" y="62"/>
                      </a:lnTo>
                      <a:lnTo>
                        <a:pt x="64" y="66"/>
                      </a:lnTo>
                      <a:lnTo>
                        <a:pt x="62" y="85"/>
                      </a:lnTo>
                      <a:lnTo>
                        <a:pt x="16" y="114"/>
                      </a:lnTo>
                    </a:path>
                  </a:pathLst>
                </a:custGeom>
                <a:grpFill/>
                <a:ln w="9525" cmpd="sng">
                  <a:solidFill>
                    <a:schemeClr val="bg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grpSp>
        </p:grpSp>
        <p:sp>
          <p:nvSpPr>
            <p:cNvPr id="130" name="Freeform: Shape 129">
              <a:extLst>
                <a:ext uri="{FF2B5EF4-FFF2-40B4-BE49-F238E27FC236}">
                  <a16:creationId xmlns:a16="http://schemas.microsoft.com/office/drawing/2014/main" id="{4383BFC0-D894-FEC0-30AE-2742329AFA82}"/>
                </a:ext>
              </a:extLst>
            </p:cNvPr>
            <p:cNvSpPr/>
            <p:nvPr/>
          </p:nvSpPr>
          <p:spPr>
            <a:xfrm>
              <a:off x="7219733" y="4503045"/>
              <a:ext cx="1169584" cy="1116927"/>
            </a:xfrm>
            <a:custGeom>
              <a:avLst/>
              <a:gdLst>
                <a:gd name="connsiteX0" fmla="*/ 871537 w 1169584"/>
                <a:gd name="connsiteY0" fmla="*/ 33337 h 1116927"/>
                <a:gd name="connsiteX1" fmla="*/ 854868 w 1169584"/>
                <a:gd name="connsiteY1" fmla="*/ 30956 h 1116927"/>
                <a:gd name="connsiteX2" fmla="*/ 835818 w 1169584"/>
                <a:gd name="connsiteY2" fmla="*/ 21431 h 1116927"/>
                <a:gd name="connsiteX3" fmla="*/ 819150 w 1169584"/>
                <a:gd name="connsiteY3" fmla="*/ 19050 h 1116927"/>
                <a:gd name="connsiteX4" fmla="*/ 809625 w 1169584"/>
                <a:gd name="connsiteY4" fmla="*/ 14287 h 1116927"/>
                <a:gd name="connsiteX5" fmla="*/ 795337 w 1169584"/>
                <a:gd name="connsiteY5" fmla="*/ 11906 h 1116927"/>
                <a:gd name="connsiteX6" fmla="*/ 785812 w 1169584"/>
                <a:gd name="connsiteY6" fmla="*/ 4762 h 1116927"/>
                <a:gd name="connsiteX7" fmla="*/ 762000 w 1169584"/>
                <a:gd name="connsiteY7" fmla="*/ 0 h 1116927"/>
                <a:gd name="connsiteX8" fmla="*/ 750093 w 1169584"/>
                <a:gd name="connsiteY8" fmla="*/ 2381 h 1116927"/>
                <a:gd name="connsiteX9" fmla="*/ 747712 w 1169584"/>
                <a:gd name="connsiteY9" fmla="*/ 23812 h 1116927"/>
                <a:gd name="connsiteX10" fmla="*/ 742950 w 1169584"/>
                <a:gd name="connsiteY10" fmla="*/ 30956 h 1116927"/>
                <a:gd name="connsiteX11" fmla="*/ 735806 w 1169584"/>
                <a:gd name="connsiteY11" fmla="*/ 40481 h 1116927"/>
                <a:gd name="connsiteX12" fmla="*/ 719137 w 1169584"/>
                <a:gd name="connsiteY12" fmla="*/ 57150 h 1116927"/>
                <a:gd name="connsiteX13" fmla="*/ 711993 w 1169584"/>
                <a:gd name="connsiteY13" fmla="*/ 66675 h 1116927"/>
                <a:gd name="connsiteX14" fmla="*/ 702468 w 1169584"/>
                <a:gd name="connsiteY14" fmla="*/ 73819 h 1116927"/>
                <a:gd name="connsiteX15" fmla="*/ 685800 w 1169584"/>
                <a:gd name="connsiteY15" fmla="*/ 85725 h 1116927"/>
                <a:gd name="connsiteX16" fmla="*/ 681037 w 1169584"/>
                <a:gd name="connsiteY16" fmla="*/ 128587 h 1116927"/>
                <a:gd name="connsiteX17" fmla="*/ 678656 w 1169584"/>
                <a:gd name="connsiteY17" fmla="*/ 164306 h 1116927"/>
                <a:gd name="connsiteX18" fmla="*/ 673893 w 1169584"/>
                <a:gd name="connsiteY18" fmla="*/ 173831 h 1116927"/>
                <a:gd name="connsiteX19" fmla="*/ 669131 w 1169584"/>
                <a:gd name="connsiteY19" fmla="*/ 188119 h 1116927"/>
                <a:gd name="connsiteX20" fmla="*/ 659606 w 1169584"/>
                <a:gd name="connsiteY20" fmla="*/ 204787 h 1116927"/>
                <a:gd name="connsiteX21" fmla="*/ 657225 w 1169584"/>
                <a:gd name="connsiteY21" fmla="*/ 216694 h 1116927"/>
                <a:gd name="connsiteX22" fmla="*/ 635793 w 1169584"/>
                <a:gd name="connsiteY22" fmla="*/ 233362 h 1116927"/>
                <a:gd name="connsiteX23" fmla="*/ 623887 w 1169584"/>
                <a:gd name="connsiteY23" fmla="*/ 247650 h 1116927"/>
                <a:gd name="connsiteX24" fmla="*/ 609600 w 1169584"/>
                <a:gd name="connsiteY24" fmla="*/ 261937 h 1116927"/>
                <a:gd name="connsiteX25" fmla="*/ 590550 w 1169584"/>
                <a:gd name="connsiteY25" fmla="*/ 264319 h 1116927"/>
                <a:gd name="connsiteX26" fmla="*/ 581025 w 1169584"/>
                <a:gd name="connsiteY26" fmla="*/ 269081 h 1116927"/>
                <a:gd name="connsiteX27" fmla="*/ 571500 w 1169584"/>
                <a:gd name="connsiteY27" fmla="*/ 271462 h 1116927"/>
                <a:gd name="connsiteX28" fmla="*/ 554831 w 1169584"/>
                <a:gd name="connsiteY28" fmla="*/ 283369 h 1116927"/>
                <a:gd name="connsiteX29" fmla="*/ 542925 w 1169584"/>
                <a:gd name="connsiteY29" fmla="*/ 285750 h 1116927"/>
                <a:gd name="connsiteX30" fmla="*/ 533400 w 1169584"/>
                <a:gd name="connsiteY30" fmla="*/ 290512 h 1116927"/>
                <a:gd name="connsiteX31" fmla="*/ 519112 w 1169584"/>
                <a:gd name="connsiteY31" fmla="*/ 295275 h 1116927"/>
                <a:gd name="connsiteX32" fmla="*/ 511968 w 1169584"/>
                <a:gd name="connsiteY32" fmla="*/ 302419 h 1116927"/>
                <a:gd name="connsiteX33" fmla="*/ 502443 w 1169584"/>
                <a:gd name="connsiteY33" fmla="*/ 316706 h 1116927"/>
                <a:gd name="connsiteX34" fmla="*/ 500062 w 1169584"/>
                <a:gd name="connsiteY34" fmla="*/ 333375 h 1116927"/>
                <a:gd name="connsiteX35" fmla="*/ 495300 w 1169584"/>
                <a:gd name="connsiteY35" fmla="*/ 342900 h 1116927"/>
                <a:gd name="connsiteX36" fmla="*/ 492918 w 1169584"/>
                <a:gd name="connsiteY36" fmla="*/ 352425 h 1116927"/>
                <a:gd name="connsiteX37" fmla="*/ 488156 w 1169584"/>
                <a:gd name="connsiteY37" fmla="*/ 361950 h 1116927"/>
                <a:gd name="connsiteX38" fmla="*/ 485775 w 1169584"/>
                <a:gd name="connsiteY38" fmla="*/ 371475 h 1116927"/>
                <a:gd name="connsiteX39" fmla="*/ 476250 w 1169584"/>
                <a:gd name="connsiteY39" fmla="*/ 390525 h 1116927"/>
                <a:gd name="connsiteX40" fmla="*/ 471487 w 1169584"/>
                <a:gd name="connsiteY40" fmla="*/ 419100 h 1116927"/>
                <a:gd name="connsiteX41" fmla="*/ 459581 w 1169584"/>
                <a:gd name="connsiteY41" fmla="*/ 433387 h 1116927"/>
                <a:gd name="connsiteX42" fmla="*/ 447675 w 1169584"/>
                <a:gd name="connsiteY42" fmla="*/ 435769 h 1116927"/>
                <a:gd name="connsiteX43" fmla="*/ 419100 w 1169584"/>
                <a:gd name="connsiteY43" fmla="*/ 442912 h 1116927"/>
                <a:gd name="connsiteX44" fmla="*/ 392906 w 1169584"/>
                <a:gd name="connsiteY44" fmla="*/ 452437 h 1116927"/>
                <a:gd name="connsiteX45" fmla="*/ 383381 w 1169584"/>
                <a:gd name="connsiteY45" fmla="*/ 454819 h 1116927"/>
                <a:gd name="connsiteX46" fmla="*/ 359568 w 1169584"/>
                <a:gd name="connsiteY46" fmla="*/ 457200 h 1116927"/>
                <a:gd name="connsiteX47" fmla="*/ 352425 w 1169584"/>
                <a:gd name="connsiteY47" fmla="*/ 459581 h 1116927"/>
                <a:gd name="connsiteX48" fmla="*/ 342900 w 1169584"/>
                <a:gd name="connsiteY48" fmla="*/ 461962 h 1116927"/>
                <a:gd name="connsiteX49" fmla="*/ 323850 w 1169584"/>
                <a:gd name="connsiteY49" fmla="*/ 473869 h 1116927"/>
                <a:gd name="connsiteX50" fmla="*/ 319087 w 1169584"/>
                <a:gd name="connsiteY50" fmla="*/ 483394 h 1116927"/>
                <a:gd name="connsiteX51" fmla="*/ 316706 w 1169584"/>
                <a:gd name="connsiteY51" fmla="*/ 492919 h 1116927"/>
                <a:gd name="connsiteX52" fmla="*/ 311943 w 1169584"/>
                <a:gd name="connsiteY52" fmla="*/ 519112 h 1116927"/>
                <a:gd name="connsiteX53" fmla="*/ 309562 w 1169584"/>
                <a:gd name="connsiteY53" fmla="*/ 552450 h 1116927"/>
                <a:gd name="connsiteX54" fmla="*/ 307181 w 1169584"/>
                <a:gd name="connsiteY54" fmla="*/ 559594 h 1116927"/>
                <a:gd name="connsiteX55" fmla="*/ 292893 w 1169584"/>
                <a:gd name="connsiteY55" fmla="*/ 566737 h 1116927"/>
                <a:gd name="connsiteX56" fmla="*/ 285750 w 1169584"/>
                <a:gd name="connsiteY56" fmla="*/ 571500 h 1116927"/>
                <a:gd name="connsiteX57" fmla="*/ 271462 w 1169584"/>
                <a:gd name="connsiteY57" fmla="*/ 569119 h 1116927"/>
                <a:gd name="connsiteX58" fmla="*/ 257175 w 1169584"/>
                <a:gd name="connsiteY58" fmla="*/ 564356 h 1116927"/>
                <a:gd name="connsiteX59" fmla="*/ 240506 w 1169584"/>
                <a:gd name="connsiteY59" fmla="*/ 538162 h 1116927"/>
                <a:gd name="connsiteX60" fmla="*/ 233362 w 1169584"/>
                <a:gd name="connsiteY60" fmla="*/ 533400 h 1116927"/>
                <a:gd name="connsiteX61" fmla="*/ 230981 w 1169584"/>
                <a:gd name="connsiteY61" fmla="*/ 526256 h 1116927"/>
                <a:gd name="connsiteX62" fmla="*/ 216693 w 1169584"/>
                <a:gd name="connsiteY62" fmla="*/ 516731 h 1116927"/>
                <a:gd name="connsiteX63" fmla="*/ 200025 w 1169584"/>
                <a:gd name="connsiteY63" fmla="*/ 519112 h 1116927"/>
                <a:gd name="connsiteX64" fmla="*/ 192881 w 1169584"/>
                <a:gd name="connsiteY64" fmla="*/ 521494 h 1116927"/>
                <a:gd name="connsiteX65" fmla="*/ 180975 w 1169584"/>
                <a:gd name="connsiteY65" fmla="*/ 538162 h 1116927"/>
                <a:gd name="connsiteX66" fmla="*/ 166687 w 1169584"/>
                <a:gd name="connsiteY66" fmla="*/ 545306 h 1116927"/>
                <a:gd name="connsiteX67" fmla="*/ 152400 w 1169584"/>
                <a:gd name="connsiteY67" fmla="*/ 564356 h 1116927"/>
                <a:gd name="connsiteX68" fmla="*/ 161925 w 1169584"/>
                <a:gd name="connsiteY68" fmla="*/ 573881 h 1116927"/>
                <a:gd name="connsiteX69" fmla="*/ 169068 w 1169584"/>
                <a:gd name="connsiteY69" fmla="*/ 595312 h 1116927"/>
                <a:gd name="connsiteX70" fmla="*/ 171450 w 1169584"/>
                <a:gd name="connsiteY70" fmla="*/ 602456 h 1116927"/>
                <a:gd name="connsiteX71" fmla="*/ 169068 w 1169584"/>
                <a:gd name="connsiteY71" fmla="*/ 631031 h 1116927"/>
                <a:gd name="connsiteX72" fmla="*/ 142875 w 1169584"/>
                <a:gd name="connsiteY72" fmla="*/ 642937 h 1116927"/>
                <a:gd name="connsiteX73" fmla="*/ 116681 w 1169584"/>
                <a:gd name="connsiteY73" fmla="*/ 645319 h 1116927"/>
                <a:gd name="connsiteX74" fmla="*/ 102393 w 1169584"/>
                <a:gd name="connsiteY74" fmla="*/ 650081 h 1116927"/>
                <a:gd name="connsiteX75" fmla="*/ 90487 w 1169584"/>
                <a:gd name="connsiteY75" fmla="*/ 652462 h 1116927"/>
                <a:gd name="connsiteX76" fmla="*/ 80962 w 1169584"/>
                <a:gd name="connsiteY76" fmla="*/ 659606 h 1116927"/>
                <a:gd name="connsiteX77" fmla="*/ 66675 w 1169584"/>
                <a:gd name="connsiteY77" fmla="*/ 666750 h 1116927"/>
                <a:gd name="connsiteX78" fmla="*/ 59531 w 1169584"/>
                <a:gd name="connsiteY78" fmla="*/ 681037 h 1116927"/>
                <a:gd name="connsiteX79" fmla="*/ 52387 w 1169584"/>
                <a:gd name="connsiteY79" fmla="*/ 709612 h 1116927"/>
                <a:gd name="connsiteX80" fmla="*/ 45243 w 1169584"/>
                <a:gd name="connsiteY80" fmla="*/ 714375 h 1116927"/>
                <a:gd name="connsiteX81" fmla="*/ 52387 w 1169584"/>
                <a:gd name="connsiteY81" fmla="*/ 728662 h 1116927"/>
                <a:gd name="connsiteX82" fmla="*/ 45243 w 1169584"/>
                <a:gd name="connsiteY82" fmla="*/ 759619 h 1116927"/>
                <a:gd name="connsiteX83" fmla="*/ 35718 w 1169584"/>
                <a:gd name="connsiteY83" fmla="*/ 773906 h 1116927"/>
                <a:gd name="connsiteX84" fmla="*/ 30956 w 1169584"/>
                <a:gd name="connsiteY84" fmla="*/ 785812 h 1116927"/>
                <a:gd name="connsiteX85" fmla="*/ 26193 w 1169584"/>
                <a:gd name="connsiteY85" fmla="*/ 802481 h 1116927"/>
                <a:gd name="connsiteX86" fmla="*/ 14287 w 1169584"/>
                <a:gd name="connsiteY86" fmla="*/ 819150 h 1116927"/>
                <a:gd name="connsiteX87" fmla="*/ 7143 w 1169584"/>
                <a:gd name="connsiteY87" fmla="*/ 831056 h 1116927"/>
                <a:gd name="connsiteX88" fmla="*/ 4762 w 1169584"/>
                <a:gd name="connsiteY88" fmla="*/ 842962 h 1116927"/>
                <a:gd name="connsiteX89" fmla="*/ 2381 w 1169584"/>
                <a:gd name="connsiteY89" fmla="*/ 850106 h 1116927"/>
                <a:gd name="connsiteX90" fmla="*/ 0 w 1169584"/>
                <a:gd name="connsiteY90" fmla="*/ 859631 h 1116927"/>
                <a:gd name="connsiteX91" fmla="*/ 11906 w 1169584"/>
                <a:gd name="connsiteY91" fmla="*/ 871537 h 1116927"/>
                <a:gd name="connsiteX92" fmla="*/ 26193 w 1169584"/>
                <a:gd name="connsiteY92" fmla="*/ 888206 h 1116927"/>
                <a:gd name="connsiteX93" fmla="*/ 30956 w 1169584"/>
                <a:gd name="connsiteY93" fmla="*/ 904875 h 1116927"/>
                <a:gd name="connsiteX94" fmla="*/ 33337 w 1169584"/>
                <a:gd name="connsiteY94" fmla="*/ 912019 h 1116927"/>
                <a:gd name="connsiteX95" fmla="*/ 40481 w 1169584"/>
                <a:gd name="connsiteY95" fmla="*/ 919162 h 1116927"/>
                <a:gd name="connsiteX96" fmla="*/ 50006 w 1169584"/>
                <a:gd name="connsiteY96" fmla="*/ 935831 h 1116927"/>
                <a:gd name="connsiteX97" fmla="*/ 61912 w 1169584"/>
                <a:gd name="connsiteY97" fmla="*/ 950119 h 1116927"/>
                <a:gd name="connsiteX98" fmla="*/ 66675 w 1169584"/>
                <a:gd name="connsiteY98" fmla="*/ 957262 h 1116927"/>
                <a:gd name="connsiteX99" fmla="*/ 71437 w 1169584"/>
                <a:gd name="connsiteY99" fmla="*/ 971550 h 1116927"/>
                <a:gd name="connsiteX100" fmla="*/ 88106 w 1169584"/>
                <a:gd name="connsiteY100" fmla="*/ 981075 h 1116927"/>
                <a:gd name="connsiteX101" fmla="*/ 97631 w 1169584"/>
                <a:gd name="connsiteY101" fmla="*/ 983456 h 1116927"/>
                <a:gd name="connsiteX102" fmla="*/ 102393 w 1169584"/>
                <a:gd name="connsiteY102" fmla="*/ 976312 h 1116927"/>
                <a:gd name="connsiteX103" fmla="*/ 119062 w 1169584"/>
                <a:gd name="connsiteY103" fmla="*/ 976312 h 1116927"/>
                <a:gd name="connsiteX104" fmla="*/ 121443 w 1169584"/>
                <a:gd name="connsiteY104" fmla="*/ 983456 h 1116927"/>
                <a:gd name="connsiteX105" fmla="*/ 135731 w 1169584"/>
                <a:gd name="connsiteY105" fmla="*/ 990600 h 1116927"/>
                <a:gd name="connsiteX106" fmla="*/ 157162 w 1169584"/>
                <a:gd name="connsiteY106" fmla="*/ 981075 h 1116927"/>
                <a:gd name="connsiteX107" fmla="*/ 159543 w 1169584"/>
                <a:gd name="connsiteY107" fmla="*/ 971550 h 1116927"/>
                <a:gd name="connsiteX108" fmla="*/ 161925 w 1169584"/>
                <a:gd name="connsiteY108" fmla="*/ 935831 h 1116927"/>
                <a:gd name="connsiteX109" fmla="*/ 169068 w 1169584"/>
                <a:gd name="connsiteY109" fmla="*/ 938212 h 1116927"/>
                <a:gd name="connsiteX110" fmla="*/ 173831 w 1169584"/>
                <a:gd name="connsiteY110" fmla="*/ 957262 h 1116927"/>
                <a:gd name="connsiteX111" fmla="*/ 192881 w 1169584"/>
                <a:gd name="connsiteY111" fmla="*/ 983456 h 1116927"/>
                <a:gd name="connsiteX112" fmla="*/ 195262 w 1169584"/>
                <a:gd name="connsiteY112" fmla="*/ 992981 h 1116927"/>
                <a:gd name="connsiteX113" fmla="*/ 202406 w 1169584"/>
                <a:gd name="connsiteY113" fmla="*/ 1000125 h 1116927"/>
                <a:gd name="connsiteX114" fmla="*/ 214312 w 1169584"/>
                <a:gd name="connsiteY114" fmla="*/ 1019175 h 1116927"/>
                <a:gd name="connsiteX115" fmla="*/ 223837 w 1169584"/>
                <a:gd name="connsiteY115" fmla="*/ 1033462 h 1116927"/>
                <a:gd name="connsiteX116" fmla="*/ 228600 w 1169584"/>
                <a:gd name="connsiteY116" fmla="*/ 1040606 h 1116927"/>
                <a:gd name="connsiteX117" fmla="*/ 230981 w 1169584"/>
                <a:gd name="connsiteY117" fmla="*/ 1047750 h 1116927"/>
                <a:gd name="connsiteX118" fmla="*/ 235743 w 1169584"/>
                <a:gd name="connsiteY118" fmla="*/ 1054894 h 1116927"/>
                <a:gd name="connsiteX119" fmla="*/ 238125 w 1169584"/>
                <a:gd name="connsiteY119" fmla="*/ 1064419 h 1116927"/>
                <a:gd name="connsiteX120" fmla="*/ 245268 w 1169584"/>
                <a:gd name="connsiteY120" fmla="*/ 1071562 h 1116927"/>
                <a:gd name="connsiteX121" fmla="*/ 250031 w 1169584"/>
                <a:gd name="connsiteY121" fmla="*/ 1078706 h 1116927"/>
                <a:gd name="connsiteX122" fmla="*/ 264318 w 1169584"/>
                <a:gd name="connsiteY122" fmla="*/ 1090612 h 1116927"/>
                <a:gd name="connsiteX123" fmla="*/ 271462 w 1169584"/>
                <a:gd name="connsiteY123" fmla="*/ 1092994 h 1116927"/>
                <a:gd name="connsiteX124" fmla="*/ 276225 w 1169584"/>
                <a:gd name="connsiteY124" fmla="*/ 1100137 h 1116927"/>
                <a:gd name="connsiteX125" fmla="*/ 285750 w 1169584"/>
                <a:gd name="connsiteY125" fmla="*/ 1104900 h 1116927"/>
                <a:gd name="connsiteX126" fmla="*/ 292893 w 1169584"/>
                <a:gd name="connsiteY126" fmla="*/ 1109662 h 1116927"/>
                <a:gd name="connsiteX127" fmla="*/ 316706 w 1169584"/>
                <a:gd name="connsiteY127" fmla="*/ 1116806 h 1116927"/>
                <a:gd name="connsiteX128" fmla="*/ 350043 w 1169584"/>
                <a:gd name="connsiteY128" fmla="*/ 1114425 h 1116927"/>
                <a:gd name="connsiteX129" fmla="*/ 352425 w 1169584"/>
                <a:gd name="connsiteY129" fmla="*/ 1092994 h 1116927"/>
                <a:gd name="connsiteX130" fmla="*/ 414337 w 1169584"/>
                <a:gd name="connsiteY130" fmla="*/ 1090612 h 1116927"/>
                <a:gd name="connsiteX131" fmla="*/ 457200 w 1169584"/>
                <a:gd name="connsiteY131" fmla="*/ 1102519 h 1116927"/>
                <a:gd name="connsiteX132" fmla="*/ 471487 w 1169584"/>
                <a:gd name="connsiteY132" fmla="*/ 1107281 h 1116927"/>
                <a:gd name="connsiteX133" fmla="*/ 473868 w 1169584"/>
                <a:gd name="connsiteY133" fmla="*/ 1097756 h 1116927"/>
                <a:gd name="connsiteX134" fmla="*/ 488156 w 1169584"/>
                <a:gd name="connsiteY134" fmla="*/ 1090612 h 1116927"/>
                <a:gd name="connsiteX135" fmla="*/ 492918 w 1169584"/>
                <a:gd name="connsiteY135" fmla="*/ 1083469 h 1116927"/>
                <a:gd name="connsiteX136" fmla="*/ 495300 w 1169584"/>
                <a:gd name="connsiteY136" fmla="*/ 1076325 h 1116927"/>
                <a:gd name="connsiteX137" fmla="*/ 502443 w 1169584"/>
                <a:gd name="connsiteY137" fmla="*/ 1073944 h 1116927"/>
                <a:gd name="connsiteX138" fmla="*/ 573881 w 1169584"/>
                <a:gd name="connsiteY138" fmla="*/ 1066800 h 1116927"/>
                <a:gd name="connsiteX139" fmla="*/ 578643 w 1169584"/>
                <a:gd name="connsiteY139" fmla="*/ 1050131 h 1116927"/>
                <a:gd name="connsiteX140" fmla="*/ 581025 w 1169584"/>
                <a:gd name="connsiteY140" fmla="*/ 1021556 h 1116927"/>
                <a:gd name="connsiteX141" fmla="*/ 588168 w 1169584"/>
                <a:gd name="connsiteY141" fmla="*/ 1016794 h 1116927"/>
                <a:gd name="connsiteX142" fmla="*/ 607218 w 1169584"/>
                <a:gd name="connsiteY142" fmla="*/ 1014412 h 1116927"/>
                <a:gd name="connsiteX143" fmla="*/ 621506 w 1169584"/>
                <a:gd name="connsiteY143" fmla="*/ 1012031 h 1116927"/>
                <a:gd name="connsiteX144" fmla="*/ 647700 w 1169584"/>
                <a:gd name="connsiteY144" fmla="*/ 1004887 h 1116927"/>
                <a:gd name="connsiteX145" fmla="*/ 654843 w 1169584"/>
                <a:gd name="connsiteY145" fmla="*/ 1000125 h 1116927"/>
                <a:gd name="connsiteX146" fmla="*/ 664368 w 1169584"/>
                <a:gd name="connsiteY146" fmla="*/ 997744 h 1116927"/>
                <a:gd name="connsiteX147" fmla="*/ 676275 w 1169584"/>
                <a:gd name="connsiteY147" fmla="*/ 992981 h 1116927"/>
                <a:gd name="connsiteX148" fmla="*/ 695325 w 1169584"/>
                <a:gd name="connsiteY148" fmla="*/ 988219 h 1116927"/>
                <a:gd name="connsiteX149" fmla="*/ 700087 w 1169584"/>
                <a:gd name="connsiteY149" fmla="*/ 981075 h 1116927"/>
                <a:gd name="connsiteX150" fmla="*/ 716756 w 1169584"/>
                <a:gd name="connsiteY150" fmla="*/ 973931 h 1116927"/>
                <a:gd name="connsiteX151" fmla="*/ 735806 w 1169584"/>
                <a:gd name="connsiteY151" fmla="*/ 952500 h 1116927"/>
                <a:gd name="connsiteX152" fmla="*/ 740568 w 1169584"/>
                <a:gd name="connsiteY152" fmla="*/ 940594 h 1116927"/>
                <a:gd name="connsiteX153" fmla="*/ 745331 w 1169584"/>
                <a:gd name="connsiteY153" fmla="*/ 926306 h 1116927"/>
                <a:gd name="connsiteX154" fmla="*/ 747712 w 1169584"/>
                <a:gd name="connsiteY154" fmla="*/ 909637 h 1116927"/>
                <a:gd name="connsiteX155" fmla="*/ 757237 w 1169584"/>
                <a:gd name="connsiteY155" fmla="*/ 871537 h 1116927"/>
                <a:gd name="connsiteX156" fmla="*/ 759618 w 1169584"/>
                <a:gd name="connsiteY156" fmla="*/ 819150 h 1116927"/>
                <a:gd name="connsiteX157" fmla="*/ 762000 w 1169584"/>
                <a:gd name="connsiteY157" fmla="*/ 809625 h 1116927"/>
                <a:gd name="connsiteX158" fmla="*/ 771525 w 1169584"/>
                <a:gd name="connsiteY158" fmla="*/ 790575 h 1116927"/>
                <a:gd name="connsiteX159" fmla="*/ 781050 w 1169584"/>
                <a:gd name="connsiteY159" fmla="*/ 783431 h 1116927"/>
                <a:gd name="connsiteX160" fmla="*/ 797718 w 1169584"/>
                <a:gd name="connsiteY160" fmla="*/ 769144 h 1116927"/>
                <a:gd name="connsiteX161" fmla="*/ 800100 w 1169584"/>
                <a:gd name="connsiteY161" fmla="*/ 759619 h 1116927"/>
                <a:gd name="connsiteX162" fmla="*/ 804862 w 1169584"/>
                <a:gd name="connsiteY162" fmla="*/ 745331 h 1116927"/>
                <a:gd name="connsiteX163" fmla="*/ 802481 w 1169584"/>
                <a:gd name="connsiteY163" fmla="*/ 723900 h 1116927"/>
                <a:gd name="connsiteX164" fmla="*/ 800100 w 1169584"/>
                <a:gd name="connsiteY164" fmla="*/ 714375 h 1116927"/>
                <a:gd name="connsiteX165" fmla="*/ 802481 w 1169584"/>
                <a:gd name="connsiteY165" fmla="*/ 678656 h 1116927"/>
                <a:gd name="connsiteX166" fmla="*/ 812006 w 1169584"/>
                <a:gd name="connsiteY166" fmla="*/ 652462 h 1116927"/>
                <a:gd name="connsiteX167" fmla="*/ 823912 w 1169584"/>
                <a:gd name="connsiteY167" fmla="*/ 638175 h 1116927"/>
                <a:gd name="connsiteX168" fmla="*/ 828675 w 1169584"/>
                <a:gd name="connsiteY168" fmla="*/ 631031 h 1116927"/>
                <a:gd name="connsiteX169" fmla="*/ 842962 w 1169584"/>
                <a:gd name="connsiteY169" fmla="*/ 616744 h 1116927"/>
                <a:gd name="connsiteX170" fmla="*/ 845343 w 1169584"/>
                <a:gd name="connsiteY170" fmla="*/ 609600 h 1116927"/>
                <a:gd name="connsiteX171" fmla="*/ 854868 w 1169584"/>
                <a:gd name="connsiteY171" fmla="*/ 592931 h 1116927"/>
                <a:gd name="connsiteX172" fmla="*/ 859631 w 1169584"/>
                <a:gd name="connsiteY172" fmla="*/ 550069 h 1116927"/>
                <a:gd name="connsiteX173" fmla="*/ 878681 w 1169584"/>
                <a:gd name="connsiteY173" fmla="*/ 523875 h 1116927"/>
                <a:gd name="connsiteX174" fmla="*/ 892968 w 1169584"/>
                <a:gd name="connsiteY174" fmla="*/ 511969 h 1116927"/>
                <a:gd name="connsiteX175" fmla="*/ 897731 w 1169584"/>
                <a:gd name="connsiteY175" fmla="*/ 504825 h 1116927"/>
                <a:gd name="connsiteX176" fmla="*/ 902493 w 1169584"/>
                <a:gd name="connsiteY176" fmla="*/ 495300 h 1116927"/>
                <a:gd name="connsiteX177" fmla="*/ 909637 w 1169584"/>
                <a:gd name="connsiteY177" fmla="*/ 485775 h 1116927"/>
                <a:gd name="connsiteX178" fmla="*/ 919162 w 1169584"/>
                <a:gd name="connsiteY178" fmla="*/ 469106 h 1116927"/>
                <a:gd name="connsiteX179" fmla="*/ 928687 w 1169584"/>
                <a:gd name="connsiteY179" fmla="*/ 459581 h 1116927"/>
                <a:gd name="connsiteX180" fmla="*/ 942975 w 1169584"/>
                <a:gd name="connsiteY180" fmla="*/ 440531 h 1116927"/>
                <a:gd name="connsiteX181" fmla="*/ 947737 w 1169584"/>
                <a:gd name="connsiteY181" fmla="*/ 433387 h 1116927"/>
                <a:gd name="connsiteX182" fmla="*/ 954881 w 1169584"/>
                <a:gd name="connsiteY182" fmla="*/ 428625 h 1116927"/>
                <a:gd name="connsiteX183" fmla="*/ 962025 w 1169584"/>
                <a:gd name="connsiteY183" fmla="*/ 419100 h 1116927"/>
                <a:gd name="connsiteX184" fmla="*/ 978693 w 1169584"/>
                <a:gd name="connsiteY184" fmla="*/ 402431 h 1116927"/>
                <a:gd name="connsiteX185" fmla="*/ 985837 w 1169584"/>
                <a:gd name="connsiteY185" fmla="*/ 392906 h 1116927"/>
                <a:gd name="connsiteX186" fmla="*/ 995362 w 1169584"/>
                <a:gd name="connsiteY186" fmla="*/ 388144 h 1116927"/>
                <a:gd name="connsiteX187" fmla="*/ 1007268 w 1169584"/>
                <a:gd name="connsiteY187" fmla="*/ 381000 h 1116927"/>
                <a:gd name="connsiteX188" fmla="*/ 1026318 w 1169584"/>
                <a:gd name="connsiteY188" fmla="*/ 376237 h 1116927"/>
                <a:gd name="connsiteX189" fmla="*/ 1054893 w 1169584"/>
                <a:gd name="connsiteY189" fmla="*/ 369094 h 1116927"/>
                <a:gd name="connsiteX190" fmla="*/ 1066800 w 1169584"/>
                <a:gd name="connsiteY190" fmla="*/ 361950 h 1116927"/>
                <a:gd name="connsiteX191" fmla="*/ 1073943 w 1169584"/>
                <a:gd name="connsiteY191" fmla="*/ 357187 h 1116927"/>
                <a:gd name="connsiteX192" fmla="*/ 1083468 w 1169584"/>
                <a:gd name="connsiteY192" fmla="*/ 354806 h 1116927"/>
                <a:gd name="connsiteX193" fmla="*/ 1100137 w 1169584"/>
                <a:gd name="connsiteY193" fmla="*/ 347662 h 1116927"/>
                <a:gd name="connsiteX194" fmla="*/ 1119187 w 1169584"/>
                <a:gd name="connsiteY194" fmla="*/ 335756 h 1116927"/>
                <a:gd name="connsiteX195" fmla="*/ 1133475 w 1169584"/>
                <a:gd name="connsiteY195" fmla="*/ 321469 h 1116927"/>
                <a:gd name="connsiteX196" fmla="*/ 1135856 w 1169584"/>
                <a:gd name="connsiteY196" fmla="*/ 307181 h 1116927"/>
                <a:gd name="connsiteX197" fmla="*/ 1140618 w 1169584"/>
                <a:gd name="connsiteY197" fmla="*/ 300037 h 1116927"/>
                <a:gd name="connsiteX198" fmla="*/ 1150143 w 1169584"/>
                <a:gd name="connsiteY198" fmla="*/ 280987 h 1116927"/>
                <a:gd name="connsiteX199" fmla="*/ 1152525 w 1169584"/>
                <a:gd name="connsiteY199" fmla="*/ 271462 h 1116927"/>
                <a:gd name="connsiteX200" fmla="*/ 1154906 w 1169584"/>
                <a:gd name="connsiteY200" fmla="*/ 264319 h 1116927"/>
                <a:gd name="connsiteX201" fmla="*/ 1157287 w 1169584"/>
                <a:gd name="connsiteY201" fmla="*/ 252412 h 1116927"/>
                <a:gd name="connsiteX202" fmla="*/ 1166812 w 1169584"/>
                <a:gd name="connsiteY202" fmla="*/ 228600 h 1116927"/>
                <a:gd name="connsiteX203" fmla="*/ 1166812 w 1169584"/>
                <a:gd name="connsiteY203" fmla="*/ 200025 h 1116927"/>
                <a:gd name="connsiteX204" fmla="*/ 1159668 w 1169584"/>
                <a:gd name="connsiteY204" fmla="*/ 164306 h 1116927"/>
                <a:gd name="connsiteX205" fmla="*/ 1157287 w 1169584"/>
                <a:gd name="connsiteY205" fmla="*/ 157162 h 1116927"/>
                <a:gd name="connsiteX206" fmla="*/ 1135856 w 1169584"/>
                <a:gd name="connsiteY206" fmla="*/ 145256 h 1116927"/>
                <a:gd name="connsiteX207" fmla="*/ 1126331 w 1169584"/>
                <a:gd name="connsiteY207" fmla="*/ 140494 h 1116927"/>
                <a:gd name="connsiteX208" fmla="*/ 1102518 w 1169584"/>
                <a:gd name="connsiteY208" fmla="*/ 133350 h 1116927"/>
                <a:gd name="connsiteX209" fmla="*/ 1095375 w 1169584"/>
                <a:gd name="connsiteY209" fmla="*/ 128587 h 1116927"/>
                <a:gd name="connsiteX210" fmla="*/ 1088231 w 1169584"/>
                <a:gd name="connsiteY210" fmla="*/ 126206 h 1116927"/>
                <a:gd name="connsiteX211" fmla="*/ 1064418 w 1169584"/>
                <a:gd name="connsiteY211" fmla="*/ 107156 h 1116927"/>
                <a:gd name="connsiteX212" fmla="*/ 1059656 w 1169584"/>
                <a:gd name="connsiteY212" fmla="*/ 100012 h 1116927"/>
                <a:gd name="connsiteX213" fmla="*/ 1050131 w 1169584"/>
                <a:gd name="connsiteY213" fmla="*/ 92869 h 1116927"/>
                <a:gd name="connsiteX214" fmla="*/ 1042987 w 1169584"/>
                <a:gd name="connsiteY214" fmla="*/ 83344 h 1116927"/>
                <a:gd name="connsiteX215" fmla="*/ 1021556 w 1169584"/>
                <a:gd name="connsiteY215" fmla="*/ 64294 h 1116927"/>
                <a:gd name="connsiteX216" fmla="*/ 1012031 w 1169584"/>
                <a:gd name="connsiteY216" fmla="*/ 61912 h 1116927"/>
                <a:gd name="connsiteX217" fmla="*/ 990600 w 1169584"/>
                <a:gd name="connsiteY217" fmla="*/ 40481 h 1116927"/>
                <a:gd name="connsiteX218" fmla="*/ 981075 w 1169584"/>
                <a:gd name="connsiteY218" fmla="*/ 21431 h 1116927"/>
                <a:gd name="connsiteX219" fmla="*/ 966787 w 1169584"/>
                <a:gd name="connsiteY219" fmla="*/ 14287 h 1116927"/>
                <a:gd name="connsiteX220" fmla="*/ 947737 w 1169584"/>
                <a:gd name="connsiteY220" fmla="*/ 7144 h 1116927"/>
                <a:gd name="connsiteX221" fmla="*/ 912018 w 1169584"/>
                <a:gd name="connsiteY221" fmla="*/ 11906 h 1116927"/>
                <a:gd name="connsiteX222" fmla="*/ 892968 w 1169584"/>
                <a:gd name="connsiteY222" fmla="*/ 19050 h 1116927"/>
                <a:gd name="connsiteX223" fmla="*/ 840581 w 1169584"/>
                <a:gd name="connsiteY223" fmla="*/ 16669 h 1116927"/>
                <a:gd name="connsiteX224" fmla="*/ 821531 w 1169584"/>
                <a:gd name="connsiteY224" fmla="*/ 7144 h 1116927"/>
                <a:gd name="connsiteX225" fmla="*/ 831056 w 1169584"/>
                <a:gd name="connsiteY225" fmla="*/ 2381 h 1116927"/>
                <a:gd name="connsiteX226" fmla="*/ 838200 w 1169584"/>
                <a:gd name="connsiteY226" fmla="*/ 4762 h 1116927"/>
                <a:gd name="connsiteX227" fmla="*/ 854868 w 1169584"/>
                <a:gd name="connsiteY227" fmla="*/ 11906 h 1116927"/>
                <a:gd name="connsiteX228" fmla="*/ 862012 w 1169584"/>
                <a:gd name="connsiteY228" fmla="*/ 16669 h 1116927"/>
                <a:gd name="connsiteX229" fmla="*/ 859631 w 1169584"/>
                <a:gd name="connsiteY229" fmla="*/ 23812 h 1116927"/>
                <a:gd name="connsiteX230" fmla="*/ 871537 w 1169584"/>
                <a:gd name="connsiteY230" fmla="*/ 33337 h 11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169584" h="1116927">
                  <a:moveTo>
                    <a:pt x="871537" y="33337"/>
                  </a:moveTo>
                  <a:cubicBezTo>
                    <a:pt x="870743" y="34528"/>
                    <a:pt x="860372" y="32057"/>
                    <a:pt x="854868" y="30956"/>
                  </a:cubicBezTo>
                  <a:cubicBezTo>
                    <a:pt x="839624" y="27907"/>
                    <a:pt x="856719" y="28398"/>
                    <a:pt x="835818" y="21431"/>
                  </a:cubicBezTo>
                  <a:cubicBezTo>
                    <a:pt x="830494" y="19656"/>
                    <a:pt x="824706" y="19844"/>
                    <a:pt x="819150" y="19050"/>
                  </a:cubicBezTo>
                  <a:cubicBezTo>
                    <a:pt x="815975" y="17462"/>
                    <a:pt x="813025" y="15307"/>
                    <a:pt x="809625" y="14287"/>
                  </a:cubicBezTo>
                  <a:cubicBezTo>
                    <a:pt x="805000" y="12900"/>
                    <a:pt x="799820" y="13699"/>
                    <a:pt x="795337" y="11906"/>
                  </a:cubicBezTo>
                  <a:cubicBezTo>
                    <a:pt x="791652" y="10432"/>
                    <a:pt x="789550" y="6097"/>
                    <a:pt x="785812" y="4762"/>
                  </a:cubicBezTo>
                  <a:cubicBezTo>
                    <a:pt x="778189" y="2040"/>
                    <a:pt x="769937" y="1587"/>
                    <a:pt x="762000" y="0"/>
                  </a:cubicBezTo>
                  <a:cubicBezTo>
                    <a:pt x="758031" y="794"/>
                    <a:pt x="752176" y="-1090"/>
                    <a:pt x="750093" y="2381"/>
                  </a:cubicBezTo>
                  <a:cubicBezTo>
                    <a:pt x="746395" y="8544"/>
                    <a:pt x="749455" y="16839"/>
                    <a:pt x="747712" y="23812"/>
                  </a:cubicBezTo>
                  <a:cubicBezTo>
                    <a:pt x="747018" y="26588"/>
                    <a:pt x="744613" y="28627"/>
                    <a:pt x="742950" y="30956"/>
                  </a:cubicBezTo>
                  <a:cubicBezTo>
                    <a:pt x="740643" y="34186"/>
                    <a:pt x="738476" y="37544"/>
                    <a:pt x="735806" y="40481"/>
                  </a:cubicBezTo>
                  <a:cubicBezTo>
                    <a:pt x="730520" y="46295"/>
                    <a:pt x="723852" y="50864"/>
                    <a:pt x="719137" y="57150"/>
                  </a:cubicBezTo>
                  <a:cubicBezTo>
                    <a:pt x="716756" y="60325"/>
                    <a:pt x="714799" y="63869"/>
                    <a:pt x="711993" y="66675"/>
                  </a:cubicBezTo>
                  <a:cubicBezTo>
                    <a:pt x="709187" y="69481"/>
                    <a:pt x="705274" y="71013"/>
                    <a:pt x="702468" y="73819"/>
                  </a:cubicBezTo>
                  <a:cubicBezTo>
                    <a:pt x="689314" y="86974"/>
                    <a:pt x="702513" y="81547"/>
                    <a:pt x="685800" y="85725"/>
                  </a:cubicBezTo>
                  <a:cubicBezTo>
                    <a:pt x="667492" y="97928"/>
                    <a:pt x="681037" y="85925"/>
                    <a:pt x="681037" y="128587"/>
                  </a:cubicBezTo>
                  <a:cubicBezTo>
                    <a:pt x="681037" y="140520"/>
                    <a:pt x="680517" y="152519"/>
                    <a:pt x="678656" y="164306"/>
                  </a:cubicBezTo>
                  <a:cubicBezTo>
                    <a:pt x="678102" y="167812"/>
                    <a:pt x="675211" y="170535"/>
                    <a:pt x="673893" y="173831"/>
                  </a:cubicBezTo>
                  <a:cubicBezTo>
                    <a:pt x="672029" y="178492"/>
                    <a:pt x="671916" y="183942"/>
                    <a:pt x="669131" y="188119"/>
                  </a:cubicBezTo>
                  <a:cubicBezTo>
                    <a:pt x="662399" y="198215"/>
                    <a:pt x="665648" y="192702"/>
                    <a:pt x="659606" y="204787"/>
                  </a:cubicBezTo>
                  <a:cubicBezTo>
                    <a:pt x="658812" y="208756"/>
                    <a:pt x="659191" y="213156"/>
                    <a:pt x="657225" y="216694"/>
                  </a:cubicBezTo>
                  <a:cubicBezTo>
                    <a:pt x="652959" y="224374"/>
                    <a:pt x="642756" y="229185"/>
                    <a:pt x="635793" y="233362"/>
                  </a:cubicBezTo>
                  <a:cubicBezTo>
                    <a:pt x="623970" y="251099"/>
                    <a:pt x="639166" y="229315"/>
                    <a:pt x="623887" y="247650"/>
                  </a:cubicBezTo>
                  <a:cubicBezTo>
                    <a:pt x="618608" y="253986"/>
                    <a:pt x="619080" y="258777"/>
                    <a:pt x="609600" y="261937"/>
                  </a:cubicBezTo>
                  <a:cubicBezTo>
                    <a:pt x="603529" y="263961"/>
                    <a:pt x="596900" y="263525"/>
                    <a:pt x="590550" y="264319"/>
                  </a:cubicBezTo>
                  <a:cubicBezTo>
                    <a:pt x="587375" y="265906"/>
                    <a:pt x="584349" y="267835"/>
                    <a:pt x="581025" y="269081"/>
                  </a:cubicBezTo>
                  <a:cubicBezTo>
                    <a:pt x="577961" y="270230"/>
                    <a:pt x="574427" y="269998"/>
                    <a:pt x="571500" y="271462"/>
                  </a:cubicBezTo>
                  <a:cubicBezTo>
                    <a:pt x="569858" y="272283"/>
                    <a:pt x="557941" y="282203"/>
                    <a:pt x="554831" y="283369"/>
                  </a:cubicBezTo>
                  <a:cubicBezTo>
                    <a:pt x="551041" y="284790"/>
                    <a:pt x="546894" y="284956"/>
                    <a:pt x="542925" y="285750"/>
                  </a:cubicBezTo>
                  <a:cubicBezTo>
                    <a:pt x="539750" y="287337"/>
                    <a:pt x="536696" y="289194"/>
                    <a:pt x="533400" y="290512"/>
                  </a:cubicBezTo>
                  <a:cubicBezTo>
                    <a:pt x="528739" y="292376"/>
                    <a:pt x="519112" y="295275"/>
                    <a:pt x="519112" y="295275"/>
                  </a:cubicBezTo>
                  <a:cubicBezTo>
                    <a:pt x="516731" y="297656"/>
                    <a:pt x="513836" y="299617"/>
                    <a:pt x="511968" y="302419"/>
                  </a:cubicBezTo>
                  <a:cubicBezTo>
                    <a:pt x="498183" y="323096"/>
                    <a:pt x="525235" y="293914"/>
                    <a:pt x="502443" y="316706"/>
                  </a:cubicBezTo>
                  <a:cubicBezTo>
                    <a:pt x="501649" y="322262"/>
                    <a:pt x="501539" y="327960"/>
                    <a:pt x="500062" y="333375"/>
                  </a:cubicBezTo>
                  <a:cubicBezTo>
                    <a:pt x="499128" y="336800"/>
                    <a:pt x="496546" y="339576"/>
                    <a:pt x="495300" y="342900"/>
                  </a:cubicBezTo>
                  <a:cubicBezTo>
                    <a:pt x="494151" y="345964"/>
                    <a:pt x="494067" y="349361"/>
                    <a:pt x="492918" y="352425"/>
                  </a:cubicBezTo>
                  <a:cubicBezTo>
                    <a:pt x="491672" y="355749"/>
                    <a:pt x="489402" y="358626"/>
                    <a:pt x="488156" y="361950"/>
                  </a:cubicBezTo>
                  <a:cubicBezTo>
                    <a:pt x="487007" y="365014"/>
                    <a:pt x="487034" y="368454"/>
                    <a:pt x="485775" y="371475"/>
                  </a:cubicBezTo>
                  <a:cubicBezTo>
                    <a:pt x="483044" y="378028"/>
                    <a:pt x="476250" y="390525"/>
                    <a:pt x="476250" y="390525"/>
                  </a:cubicBezTo>
                  <a:cubicBezTo>
                    <a:pt x="474662" y="400050"/>
                    <a:pt x="476843" y="411065"/>
                    <a:pt x="471487" y="419100"/>
                  </a:cubicBezTo>
                  <a:cubicBezTo>
                    <a:pt x="468751" y="423205"/>
                    <a:pt x="464167" y="431094"/>
                    <a:pt x="459581" y="433387"/>
                  </a:cubicBezTo>
                  <a:cubicBezTo>
                    <a:pt x="455961" y="435197"/>
                    <a:pt x="451580" y="434704"/>
                    <a:pt x="447675" y="435769"/>
                  </a:cubicBezTo>
                  <a:cubicBezTo>
                    <a:pt x="418036" y="443853"/>
                    <a:pt x="448697" y="437980"/>
                    <a:pt x="419100" y="442912"/>
                  </a:cubicBezTo>
                  <a:cubicBezTo>
                    <a:pt x="405109" y="449908"/>
                    <a:pt x="411845" y="447272"/>
                    <a:pt x="392906" y="452437"/>
                  </a:cubicBezTo>
                  <a:cubicBezTo>
                    <a:pt x="389749" y="453298"/>
                    <a:pt x="386621" y="454356"/>
                    <a:pt x="383381" y="454819"/>
                  </a:cubicBezTo>
                  <a:cubicBezTo>
                    <a:pt x="375484" y="455947"/>
                    <a:pt x="367506" y="456406"/>
                    <a:pt x="359568" y="457200"/>
                  </a:cubicBezTo>
                  <a:cubicBezTo>
                    <a:pt x="357187" y="457994"/>
                    <a:pt x="354838" y="458892"/>
                    <a:pt x="352425" y="459581"/>
                  </a:cubicBezTo>
                  <a:cubicBezTo>
                    <a:pt x="349278" y="460480"/>
                    <a:pt x="345891" y="460633"/>
                    <a:pt x="342900" y="461962"/>
                  </a:cubicBezTo>
                  <a:cubicBezTo>
                    <a:pt x="338585" y="463880"/>
                    <a:pt x="328633" y="470680"/>
                    <a:pt x="323850" y="473869"/>
                  </a:cubicBezTo>
                  <a:cubicBezTo>
                    <a:pt x="322262" y="477044"/>
                    <a:pt x="320333" y="480070"/>
                    <a:pt x="319087" y="483394"/>
                  </a:cubicBezTo>
                  <a:cubicBezTo>
                    <a:pt x="317938" y="486458"/>
                    <a:pt x="317348" y="489710"/>
                    <a:pt x="316706" y="492919"/>
                  </a:cubicBezTo>
                  <a:cubicBezTo>
                    <a:pt x="314966" y="501621"/>
                    <a:pt x="313531" y="510381"/>
                    <a:pt x="311943" y="519112"/>
                  </a:cubicBezTo>
                  <a:cubicBezTo>
                    <a:pt x="311149" y="530225"/>
                    <a:pt x="310864" y="541385"/>
                    <a:pt x="309562" y="552450"/>
                  </a:cubicBezTo>
                  <a:cubicBezTo>
                    <a:pt x="309269" y="554943"/>
                    <a:pt x="309087" y="557960"/>
                    <a:pt x="307181" y="559594"/>
                  </a:cubicBezTo>
                  <a:cubicBezTo>
                    <a:pt x="303138" y="563059"/>
                    <a:pt x="297548" y="564151"/>
                    <a:pt x="292893" y="566737"/>
                  </a:cubicBezTo>
                  <a:cubicBezTo>
                    <a:pt x="290391" y="568127"/>
                    <a:pt x="288131" y="569912"/>
                    <a:pt x="285750" y="571500"/>
                  </a:cubicBezTo>
                  <a:cubicBezTo>
                    <a:pt x="280987" y="570706"/>
                    <a:pt x="276146" y="570290"/>
                    <a:pt x="271462" y="569119"/>
                  </a:cubicBezTo>
                  <a:cubicBezTo>
                    <a:pt x="266592" y="567901"/>
                    <a:pt x="257175" y="564356"/>
                    <a:pt x="257175" y="564356"/>
                  </a:cubicBezTo>
                  <a:cubicBezTo>
                    <a:pt x="253710" y="553964"/>
                    <a:pt x="251784" y="545680"/>
                    <a:pt x="240506" y="538162"/>
                  </a:cubicBezTo>
                  <a:lnTo>
                    <a:pt x="233362" y="533400"/>
                  </a:lnTo>
                  <a:cubicBezTo>
                    <a:pt x="232568" y="531019"/>
                    <a:pt x="232756" y="528031"/>
                    <a:pt x="230981" y="526256"/>
                  </a:cubicBezTo>
                  <a:cubicBezTo>
                    <a:pt x="226934" y="522209"/>
                    <a:pt x="216693" y="516731"/>
                    <a:pt x="216693" y="516731"/>
                  </a:cubicBezTo>
                  <a:cubicBezTo>
                    <a:pt x="211137" y="517525"/>
                    <a:pt x="205528" y="518011"/>
                    <a:pt x="200025" y="519112"/>
                  </a:cubicBezTo>
                  <a:cubicBezTo>
                    <a:pt x="197564" y="519604"/>
                    <a:pt x="194656" y="519719"/>
                    <a:pt x="192881" y="521494"/>
                  </a:cubicBezTo>
                  <a:cubicBezTo>
                    <a:pt x="177984" y="536391"/>
                    <a:pt x="198812" y="526270"/>
                    <a:pt x="180975" y="538162"/>
                  </a:cubicBezTo>
                  <a:cubicBezTo>
                    <a:pt x="169358" y="545907"/>
                    <a:pt x="177924" y="534069"/>
                    <a:pt x="166687" y="545306"/>
                  </a:cubicBezTo>
                  <a:cubicBezTo>
                    <a:pt x="161028" y="550964"/>
                    <a:pt x="156797" y="557759"/>
                    <a:pt x="152400" y="564356"/>
                  </a:cubicBezTo>
                  <a:cubicBezTo>
                    <a:pt x="155575" y="567531"/>
                    <a:pt x="159434" y="570145"/>
                    <a:pt x="161925" y="573881"/>
                  </a:cubicBezTo>
                  <a:cubicBezTo>
                    <a:pt x="166030" y="580039"/>
                    <a:pt x="167084" y="588368"/>
                    <a:pt x="169068" y="595312"/>
                  </a:cubicBezTo>
                  <a:cubicBezTo>
                    <a:pt x="169758" y="597726"/>
                    <a:pt x="170656" y="600075"/>
                    <a:pt x="171450" y="602456"/>
                  </a:cubicBezTo>
                  <a:cubicBezTo>
                    <a:pt x="170656" y="611981"/>
                    <a:pt x="172899" y="622274"/>
                    <a:pt x="169068" y="631031"/>
                  </a:cubicBezTo>
                  <a:cubicBezTo>
                    <a:pt x="165502" y="639182"/>
                    <a:pt x="150432" y="641992"/>
                    <a:pt x="142875" y="642937"/>
                  </a:cubicBezTo>
                  <a:cubicBezTo>
                    <a:pt x="134175" y="644025"/>
                    <a:pt x="125412" y="644525"/>
                    <a:pt x="116681" y="645319"/>
                  </a:cubicBezTo>
                  <a:cubicBezTo>
                    <a:pt x="111918" y="646906"/>
                    <a:pt x="107236" y="648760"/>
                    <a:pt x="102393" y="650081"/>
                  </a:cubicBezTo>
                  <a:cubicBezTo>
                    <a:pt x="98488" y="651146"/>
                    <a:pt x="94185" y="650818"/>
                    <a:pt x="90487" y="652462"/>
                  </a:cubicBezTo>
                  <a:cubicBezTo>
                    <a:pt x="86860" y="654074"/>
                    <a:pt x="84191" y="657299"/>
                    <a:pt x="80962" y="659606"/>
                  </a:cubicBezTo>
                  <a:cubicBezTo>
                    <a:pt x="72883" y="665377"/>
                    <a:pt x="75522" y="663801"/>
                    <a:pt x="66675" y="666750"/>
                  </a:cubicBezTo>
                  <a:cubicBezTo>
                    <a:pt x="62862" y="672469"/>
                    <a:pt x="60763" y="674259"/>
                    <a:pt x="59531" y="681037"/>
                  </a:cubicBezTo>
                  <a:cubicBezTo>
                    <a:pt x="57626" y="691516"/>
                    <a:pt x="59504" y="701072"/>
                    <a:pt x="52387" y="709612"/>
                  </a:cubicBezTo>
                  <a:cubicBezTo>
                    <a:pt x="50555" y="711811"/>
                    <a:pt x="47624" y="712787"/>
                    <a:pt x="45243" y="714375"/>
                  </a:cubicBezTo>
                  <a:cubicBezTo>
                    <a:pt x="47651" y="717987"/>
                    <a:pt x="52387" y="723733"/>
                    <a:pt x="52387" y="728662"/>
                  </a:cubicBezTo>
                  <a:cubicBezTo>
                    <a:pt x="52387" y="736811"/>
                    <a:pt x="49016" y="752073"/>
                    <a:pt x="45243" y="759619"/>
                  </a:cubicBezTo>
                  <a:cubicBezTo>
                    <a:pt x="42683" y="764738"/>
                    <a:pt x="37844" y="768592"/>
                    <a:pt x="35718" y="773906"/>
                  </a:cubicBezTo>
                  <a:cubicBezTo>
                    <a:pt x="34131" y="777875"/>
                    <a:pt x="32308" y="781757"/>
                    <a:pt x="30956" y="785812"/>
                  </a:cubicBezTo>
                  <a:cubicBezTo>
                    <a:pt x="29427" y="790399"/>
                    <a:pt x="28490" y="797888"/>
                    <a:pt x="26193" y="802481"/>
                  </a:cubicBezTo>
                  <a:cubicBezTo>
                    <a:pt x="24060" y="806747"/>
                    <a:pt x="16450" y="815906"/>
                    <a:pt x="14287" y="819150"/>
                  </a:cubicBezTo>
                  <a:cubicBezTo>
                    <a:pt x="11720" y="823001"/>
                    <a:pt x="9524" y="827087"/>
                    <a:pt x="7143" y="831056"/>
                  </a:cubicBezTo>
                  <a:cubicBezTo>
                    <a:pt x="6349" y="835025"/>
                    <a:pt x="5744" y="839036"/>
                    <a:pt x="4762" y="842962"/>
                  </a:cubicBezTo>
                  <a:cubicBezTo>
                    <a:pt x="4153" y="845397"/>
                    <a:pt x="3071" y="847692"/>
                    <a:pt x="2381" y="850106"/>
                  </a:cubicBezTo>
                  <a:cubicBezTo>
                    <a:pt x="1482" y="853253"/>
                    <a:pt x="794" y="856456"/>
                    <a:pt x="0" y="859631"/>
                  </a:cubicBezTo>
                  <a:cubicBezTo>
                    <a:pt x="8730" y="872728"/>
                    <a:pt x="0" y="861616"/>
                    <a:pt x="11906" y="871537"/>
                  </a:cubicBezTo>
                  <a:cubicBezTo>
                    <a:pt x="18540" y="877065"/>
                    <a:pt x="20938" y="881198"/>
                    <a:pt x="26193" y="888206"/>
                  </a:cubicBezTo>
                  <a:cubicBezTo>
                    <a:pt x="27781" y="893762"/>
                    <a:pt x="29295" y="899340"/>
                    <a:pt x="30956" y="904875"/>
                  </a:cubicBezTo>
                  <a:cubicBezTo>
                    <a:pt x="31677" y="907279"/>
                    <a:pt x="31945" y="909930"/>
                    <a:pt x="33337" y="912019"/>
                  </a:cubicBezTo>
                  <a:cubicBezTo>
                    <a:pt x="35205" y="914821"/>
                    <a:pt x="38325" y="916575"/>
                    <a:pt x="40481" y="919162"/>
                  </a:cubicBezTo>
                  <a:cubicBezTo>
                    <a:pt x="45750" y="925485"/>
                    <a:pt x="45776" y="928428"/>
                    <a:pt x="50006" y="935831"/>
                  </a:cubicBezTo>
                  <a:cubicBezTo>
                    <a:pt x="56456" y="947118"/>
                    <a:pt x="52956" y="939373"/>
                    <a:pt x="61912" y="950119"/>
                  </a:cubicBezTo>
                  <a:cubicBezTo>
                    <a:pt x="63744" y="952317"/>
                    <a:pt x="65087" y="954881"/>
                    <a:pt x="66675" y="957262"/>
                  </a:cubicBezTo>
                  <a:cubicBezTo>
                    <a:pt x="68262" y="962025"/>
                    <a:pt x="67260" y="968766"/>
                    <a:pt x="71437" y="971550"/>
                  </a:cubicBezTo>
                  <a:cubicBezTo>
                    <a:pt x="77356" y="975496"/>
                    <a:pt x="81204" y="978487"/>
                    <a:pt x="88106" y="981075"/>
                  </a:cubicBezTo>
                  <a:cubicBezTo>
                    <a:pt x="91170" y="982224"/>
                    <a:pt x="94456" y="982662"/>
                    <a:pt x="97631" y="983456"/>
                  </a:cubicBezTo>
                  <a:cubicBezTo>
                    <a:pt x="99218" y="981075"/>
                    <a:pt x="100012" y="977900"/>
                    <a:pt x="102393" y="976312"/>
                  </a:cubicBezTo>
                  <a:cubicBezTo>
                    <a:pt x="109369" y="971661"/>
                    <a:pt x="112636" y="974170"/>
                    <a:pt x="119062" y="976312"/>
                  </a:cubicBezTo>
                  <a:cubicBezTo>
                    <a:pt x="119856" y="978693"/>
                    <a:pt x="119875" y="981496"/>
                    <a:pt x="121443" y="983456"/>
                  </a:cubicBezTo>
                  <a:cubicBezTo>
                    <a:pt x="124801" y="987653"/>
                    <a:pt x="131024" y="989031"/>
                    <a:pt x="135731" y="990600"/>
                  </a:cubicBezTo>
                  <a:cubicBezTo>
                    <a:pt x="146170" y="988860"/>
                    <a:pt x="151605" y="990799"/>
                    <a:pt x="157162" y="981075"/>
                  </a:cubicBezTo>
                  <a:cubicBezTo>
                    <a:pt x="158786" y="978233"/>
                    <a:pt x="158749" y="974725"/>
                    <a:pt x="159543" y="971550"/>
                  </a:cubicBezTo>
                  <a:cubicBezTo>
                    <a:pt x="158214" y="962248"/>
                    <a:pt x="143284" y="935831"/>
                    <a:pt x="161925" y="935831"/>
                  </a:cubicBezTo>
                  <a:cubicBezTo>
                    <a:pt x="164435" y="935831"/>
                    <a:pt x="166687" y="937418"/>
                    <a:pt x="169068" y="938212"/>
                  </a:cubicBezTo>
                  <a:cubicBezTo>
                    <a:pt x="169727" y="941508"/>
                    <a:pt x="171543" y="953144"/>
                    <a:pt x="173831" y="957262"/>
                  </a:cubicBezTo>
                  <a:cubicBezTo>
                    <a:pt x="179443" y="967364"/>
                    <a:pt x="185758" y="974552"/>
                    <a:pt x="192881" y="983456"/>
                  </a:cubicBezTo>
                  <a:cubicBezTo>
                    <a:pt x="193675" y="986631"/>
                    <a:pt x="193638" y="990139"/>
                    <a:pt x="195262" y="992981"/>
                  </a:cubicBezTo>
                  <a:cubicBezTo>
                    <a:pt x="196933" y="995905"/>
                    <a:pt x="200250" y="997538"/>
                    <a:pt x="202406" y="1000125"/>
                  </a:cubicBezTo>
                  <a:cubicBezTo>
                    <a:pt x="205177" y="1003450"/>
                    <a:pt x="213067" y="1017219"/>
                    <a:pt x="214312" y="1019175"/>
                  </a:cubicBezTo>
                  <a:cubicBezTo>
                    <a:pt x="217385" y="1024004"/>
                    <a:pt x="220662" y="1028700"/>
                    <a:pt x="223837" y="1033462"/>
                  </a:cubicBezTo>
                  <a:lnTo>
                    <a:pt x="228600" y="1040606"/>
                  </a:lnTo>
                  <a:cubicBezTo>
                    <a:pt x="229394" y="1042987"/>
                    <a:pt x="229859" y="1045505"/>
                    <a:pt x="230981" y="1047750"/>
                  </a:cubicBezTo>
                  <a:cubicBezTo>
                    <a:pt x="232261" y="1050310"/>
                    <a:pt x="234616" y="1052264"/>
                    <a:pt x="235743" y="1054894"/>
                  </a:cubicBezTo>
                  <a:cubicBezTo>
                    <a:pt x="237032" y="1057902"/>
                    <a:pt x="236501" y="1061577"/>
                    <a:pt x="238125" y="1064419"/>
                  </a:cubicBezTo>
                  <a:cubicBezTo>
                    <a:pt x="239796" y="1067343"/>
                    <a:pt x="243112" y="1068975"/>
                    <a:pt x="245268" y="1071562"/>
                  </a:cubicBezTo>
                  <a:cubicBezTo>
                    <a:pt x="247100" y="1073761"/>
                    <a:pt x="248199" y="1076507"/>
                    <a:pt x="250031" y="1078706"/>
                  </a:cubicBezTo>
                  <a:cubicBezTo>
                    <a:pt x="253793" y="1083220"/>
                    <a:pt x="258966" y="1087936"/>
                    <a:pt x="264318" y="1090612"/>
                  </a:cubicBezTo>
                  <a:cubicBezTo>
                    <a:pt x="266563" y="1091735"/>
                    <a:pt x="269081" y="1092200"/>
                    <a:pt x="271462" y="1092994"/>
                  </a:cubicBezTo>
                  <a:cubicBezTo>
                    <a:pt x="273050" y="1095375"/>
                    <a:pt x="274026" y="1098305"/>
                    <a:pt x="276225" y="1100137"/>
                  </a:cubicBezTo>
                  <a:cubicBezTo>
                    <a:pt x="278952" y="1102409"/>
                    <a:pt x="282668" y="1103139"/>
                    <a:pt x="285750" y="1104900"/>
                  </a:cubicBezTo>
                  <a:cubicBezTo>
                    <a:pt x="288235" y="1106320"/>
                    <a:pt x="290278" y="1108500"/>
                    <a:pt x="292893" y="1109662"/>
                  </a:cubicBezTo>
                  <a:cubicBezTo>
                    <a:pt x="300350" y="1112976"/>
                    <a:pt x="308787" y="1114827"/>
                    <a:pt x="316706" y="1116806"/>
                  </a:cubicBezTo>
                  <a:cubicBezTo>
                    <a:pt x="327818" y="1116012"/>
                    <a:pt x="339759" y="1118710"/>
                    <a:pt x="350043" y="1114425"/>
                  </a:cubicBezTo>
                  <a:cubicBezTo>
                    <a:pt x="374052" y="1104422"/>
                    <a:pt x="303243" y="1103170"/>
                    <a:pt x="352425" y="1092994"/>
                  </a:cubicBezTo>
                  <a:cubicBezTo>
                    <a:pt x="372649" y="1088810"/>
                    <a:pt x="393700" y="1091406"/>
                    <a:pt x="414337" y="1090612"/>
                  </a:cubicBezTo>
                  <a:cubicBezTo>
                    <a:pt x="466238" y="1095804"/>
                    <a:pt x="412304" y="1087555"/>
                    <a:pt x="457200" y="1102519"/>
                  </a:cubicBezTo>
                  <a:lnTo>
                    <a:pt x="471487" y="1107281"/>
                  </a:lnTo>
                  <a:cubicBezTo>
                    <a:pt x="472281" y="1104106"/>
                    <a:pt x="472053" y="1100479"/>
                    <a:pt x="473868" y="1097756"/>
                  </a:cubicBezTo>
                  <a:cubicBezTo>
                    <a:pt x="476505" y="1093801"/>
                    <a:pt x="484082" y="1091970"/>
                    <a:pt x="488156" y="1090612"/>
                  </a:cubicBezTo>
                  <a:cubicBezTo>
                    <a:pt x="489743" y="1088231"/>
                    <a:pt x="491638" y="1086028"/>
                    <a:pt x="492918" y="1083469"/>
                  </a:cubicBezTo>
                  <a:cubicBezTo>
                    <a:pt x="494041" y="1081224"/>
                    <a:pt x="493525" y="1078100"/>
                    <a:pt x="495300" y="1076325"/>
                  </a:cubicBezTo>
                  <a:cubicBezTo>
                    <a:pt x="497075" y="1074550"/>
                    <a:pt x="499951" y="1074246"/>
                    <a:pt x="502443" y="1073944"/>
                  </a:cubicBezTo>
                  <a:cubicBezTo>
                    <a:pt x="526201" y="1071064"/>
                    <a:pt x="550068" y="1069181"/>
                    <a:pt x="573881" y="1066800"/>
                  </a:cubicBezTo>
                  <a:cubicBezTo>
                    <a:pt x="575462" y="1062055"/>
                    <a:pt x="578045" y="1054915"/>
                    <a:pt x="578643" y="1050131"/>
                  </a:cubicBezTo>
                  <a:cubicBezTo>
                    <a:pt x="579829" y="1040647"/>
                    <a:pt x="578399" y="1030746"/>
                    <a:pt x="581025" y="1021556"/>
                  </a:cubicBezTo>
                  <a:cubicBezTo>
                    <a:pt x="581811" y="1018805"/>
                    <a:pt x="585407" y="1017547"/>
                    <a:pt x="588168" y="1016794"/>
                  </a:cubicBezTo>
                  <a:cubicBezTo>
                    <a:pt x="594342" y="1015110"/>
                    <a:pt x="600883" y="1015317"/>
                    <a:pt x="607218" y="1014412"/>
                  </a:cubicBezTo>
                  <a:cubicBezTo>
                    <a:pt x="611998" y="1013729"/>
                    <a:pt x="616743" y="1012825"/>
                    <a:pt x="621506" y="1012031"/>
                  </a:cubicBezTo>
                  <a:cubicBezTo>
                    <a:pt x="646082" y="999744"/>
                    <a:pt x="611656" y="1015701"/>
                    <a:pt x="647700" y="1004887"/>
                  </a:cubicBezTo>
                  <a:cubicBezTo>
                    <a:pt x="650441" y="1004065"/>
                    <a:pt x="652213" y="1001252"/>
                    <a:pt x="654843" y="1000125"/>
                  </a:cubicBezTo>
                  <a:cubicBezTo>
                    <a:pt x="657851" y="998836"/>
                    <a:pt x="661263" y="998779"/>
                    <a:pt x="664368" y="997744"/>
                  </a:cubicBezTo>
                  <a:cubicBezTo>
                    <a:pt x="668423" y="996392"/>
                    <a:pt x="672189" y="994238"/>
                    <a:pt x="676275" y="992981"/>
                  </a:cubicBezTo>
                  <a:cubicBezTo>
                    <a:pt x="682531" y="991056"/>
                    <a:pt x="695325" y="988219"/>
                    <a:pt x="695325" y="988219"/>
                  </a:cubicBezTo>
                  <a:cubicBezTo>
                    <a:pt x="696912" y="985838"/>
                    <a:pt x="697889" y="982907"/>
                    <a:pt x="700087" y="981075"/>
                  </a:cubicBezTo>
                  <a:cubicBezTo>
                    <a:pt x="704012" y="977804"/>
                    <a:pt x="711792" y="975585"/>
                    <a:pt x="716756" y="973931"/>
                  </a:cubicBezTo>
                  <a:cubicBezTo>
                    <a:pt x="723065" y="967622"/>
                    <a:pt x="731557" y="960997"/>
                    <a:pt x="735806" y="952500"/>
                  </a:cubicBezTo>
                  <a:cubicBezTo>
                    <a:pt x="737718" y="948677"/>
                    <a:pt x="739107" y="944611"/>
                    <a:pt x="740568" y="940594"/>
                  </a:cubicBezTo>
                  <a:cubicBezTo>
                    <a:pt x="742284" y="935876"/>
                    <a:pt x="745331" y="926306"/>
                    <a:pt x="745331" y="926306"/>
                  </a:cubicBezTo>
                  <a:cubicBezTo>
                    <a:pt x="746125" y="920750"/>
                    <a:pt x="746520" y="915122"/>
                    <a:pt x="747712" y="909637"/>
                  </a:cubicBezTo>
                  <a:cubicBezTo>
                    <a:pt x="750493" y="896845"/>
                    <a:pt x="757237" y="871537"/>
                    <a:pt x="757237" y="871537"/>
                  </a:cubicBezTo>
                  <a:cubicBezTo>
                    <a:pt x="758031" y="854075"/>
                    <a:pt x="758277" y="836579"/>
                    <a:pt x="759618" y="819150"/>
                  </a:cubicBezTo>
                  <a:cubicBezTo>
                    <a:pt x="759869" y="815887"/>
                    <a:pt x="760965" y="812730"/>
                    <a:pt x="762000" y="809625"/>
                  </a:cubicBezTo>
                  <a:cubicBezTo>
                    <a:pt x="763706" y="804506"/>
                    <a:pt x="767149" y="794951"/>
                    <a:pt x="771525" y="790575"/>
                  </a:cubicBezTo>
                  <a:cubicBezTo>
                    <a:pt x="774331" y="787769"/>
                    <a:pt x="778037" y="786014"/>
                    <a:pt x="781050" y="783431"/>
                  </a:cubicBezTo>
                  <a:cubicBezTo>
                    <a:pt x="804253" y="763541"/>
                    <a:pt x="769879" y="790021"/>
                    <a:pt x="797718" y="769144"/>
                  </a:cubicBezTo>
                  <a:cubicBezTo>
                    <a:pt x="798512" y="765969"/>
                    <a:pt x="799160" y="762754"/>
                    <a:pt x="800100" y="759619"/>
                  </a:cubicBezTo>
                  <a:cubicBezTo>
                    <a:pt x="801543" y="754811"/>
                    <a:pt x="804862" y="745331"/>
                    <a:pt x="804862" y="745331"/>
                  </a:cubicBezTo>
                  <a:cubicBezTo>
                    <a:pt x="804068" y="738187"/>
                    <a:pt x="803574" y="731004"/>
                    <a:pt x="802481" y="723900"/>
                  </a:cubicBezTo>
                  <a:cubicBezTo>
                    <a:pt x="801983" y="720665"/>
                    <a:pt x="800100" y="717648"/>
                    <a:pt x="800100" y="714375"/>
                  </a:cubicBezTo>
                  <a:cubicBezTo>
                    <a:pt x="800100" y="702442"/>
                    <a:pt x="800794" y="690469"/>
                    <a:pt x="802481" y="678656"/>
                  </a:cubicBezTo>
                  <a:cubicBezTo>
                    <a:pt x="803251" y="673266"/>
                    <a:pt x="809929" y="658000"/>
                    <a:pt x="812006" y="652462"/>
                  </a:cubicBezTo>
                  <a:cubicBezTo>
                    <a:pt x="817463" y="637909"/>
                    <a:pt x="809499" y="652588"/>
                    <a:pt x="823912" y="638175"/>
                  </a:cubicBezTo>
                  <a:cubicBezTo>
                    <a:pt x="825936" y="636151"/>
                    <a:pt x="826774" y="633170"/>
                    <a:pt x="828675" y="631031"/>
                  </a:cubicBezTo>
                  <a:cubicBezTo>
                    <a:pt x="833149" y="625997"/>
                    <a:pt x="842962" y="616744"/>
                    <a:pt x="842962" y="616744"/>
                  </a:cubicBezTo>
                  <a:cubicBezTo>
                    <a:pt x="843756" y="614363"/>
                    <a:pt x="844354" y="611907"/>
                    <a:pt x="845343" y="609600"/>
                  </a:cubicBezTo>
                  <a:cubicBezTo>
                    <a:pt x="848967" y="601144"/>
                    <a:pt x="850087" y="600103"/>
                    <a:pt x="854868" y="592931"/>
                  </a:cubicBezTo>
                  <a:cubicBezTo>
                    <a:pt x="860891" y="568846"/>
                    <a:pt x="853823" y="599442"/>
                    <a:pt x="859631" y="550069"/>
                  </a:cubicBezTo>
                  <a:cubicBezTo>
                    <a:pt x="860961" y="538765"/>
                    <a:pt x="872009" y="531659"/>
                    <a:pt x="878681" y="523875"/>
                  </a:cubicBezTo>
                  <a:cubicBezTo>
                    <a:pt x="888778" y="512094"/>
                    <a:pt x="876708" y="520098"/>
                    <a:pt x="892968" y="511969"/>
                  </a:cubicBezTo>
                  <a:cubicBezTo>
                    <a:pt x="894556" y="509588"/>
                    <a:pt x="896311" y="507310"/>
                    <a:pt x="897731" y="504825"/>
                  </a:cubicBezTo>
                  <a:cubicBezTo>
                    <a:pt x="899492" y="501743"/>
                    <a:pt x="900612" y="498310"/>
                    <a:pt x="902493" y="495300"/>
                  </a:cubicBezTo>
                  <a:cubicBezTo>
                    <a:pt x="904596" y="491934"/>
                    <a:pt x="907533" y="489140"/>
                    <a:pt x="909637" y="485775"/>
                  </a:cubicBezTo>
                  <a:cubicBezTo>
                    <a:pt x="914831" y="477465"/>
                    <a:pt x="913115" y="476161"/>
                    <a:pt x="919162" y="469106"/>
                  </a:cubicBezTo>
                  <a:cubicBezTo>
                    <a:pt x="922084" y="465697"/>
                    <a:pt x="925812" y="463030"/>
                    <a:pt x="928687" y="459581"/>
                  </a:cubicBezTo>
                  <a:cubicBezTo>
                    <a:pt x="933769" y="453483"/>
                    <a:pt x="938572" y="447136"/>
                    <a:pt x="942975" y="440531"/>
                  </a:cubicBezTo>
                  <a:cubicBezTo>
                    <a:pt x="944562" y="438150"/>
                    <a:pt x="945713" y="435411"/>
                    <a:pt x="947737" y="433387"/>
                  </a:cubicBezTo>
                  <a:cubicBezTo>
                    <a:pt x="949761" y="431363"/>
                    <a:pt x="952500" y="430212"/>
                    <a:pt x="954881" y="428625"/>
                  </a:cubicBezTo>
                  <a:cubicBezTo>
                    <a:pt x="957262" y="425450"/>
                    <a:pt x="959355" y="422037"/>
                    <a:pt x="962025" y="419100"/>
                  </a:cubicBezTo>
                  <a:cubicBezTo>
                    <a:pt x="967311" y="413286"/>
                    <a:pt x="973978" y="408717"/>
                    <a:pt x="978693" y="402431"/>
                  </a:cubicBezTo>
                  <a:cubicBezTo>
                    <a:pt x="981074" y="399256"/>
                    <a:pt x="982824" y="395489"/>
                    <a:pt x="985837" y="392906"/>
                  </a:cubicBezTo>
                  <a:cubicBezTo>
                    <a:pt x="988532" y="390596"/>
                    <a:pt x="992259" y="389868"/>
                    <a:pt x="995362" y="388144"/>
                  </a:cubicBezTo>
                  <a:cubicBezTo>
                    <a:pt x="999408" y="385896"/>
                    <a:pt x="1002948" y="382662"/>
                    <a:pt x="1007268" y="381000"/>
                  </a:cubicBezTo>
                  <a:cubicBezTo>
                    <a:pt x="1013377" y="378650"/>
                    <a:pt x="1020108" y="378307"/>
                    <a:pt x="1026318" y="376237"/>
                  </a:cubicBezTo>
                  <a:cubicBezTo>
                    <a:pt x="1040404" y="371542"/>
                    <a:pt x="1031012" y="374400"/>
                    <a:pt x="1054893" y="369094"/>
                  </a:cubicBezTo>
                  <a:cubicBezTo>
                    <a:pt x="1058862" y="366713"/>
                    <a:pt x="1062875" y="364403"/>
                    <a:pt x="1066800" y="361950"/>
                  </a:cubicBezTo>
                  <a:cubicBezTo>
                    <a:pt x="1069227" y="360433"/>
                    <a:pt x="1071313" y="358314"/>
                    <a:pt x="1073943" y="357187"/>
                  </a:cubicBezTo>
                  <a:cubicBezTo>
                    <a:pt x="1076951" y="355898"/>
                    <a:pt x="1080293" y="355600"/>
                    <a:pt x="1083468" y="354806"/>
                  </a:cubicBezTo>
                  <a:cubicBezTo>
                    <a:pt x="1097945" y="345156"/>
                    <a:pt x="1082564" y="354252"/>
                    <a:pt x="1100137" y="347662"/>
                  </a:cubicBezTo>
                  <a:cubicBezTo>
                    <a:pt x="1106941" y="345110"/>
                    <a:pt x="1113833" y="340574"/>
                    <a:pt x="1119187" y="335756"/>
                  </a:cubicBezTo>
                  <a:cubicBezTo>
                    <a:pt x="1124193" y="331250"/>
                    <a:pt x="1133475" y="321469"/>
                    <a:pt x="1133475" y="321469"/>
                  </a:cubicBezTo>
                  <a:cubicBezTo>
                    <a:pt x="1134269" y="316706"/>
                    <a:pt x="1134329" y="311762"/>
                    <a:pt x="1135856" y="307181"/>
                  </a:cubicBezTo>
                  <a:cubicBezTo>
                    <a:pt x="1136761" y="304466"/>
                    <a:pt x="1139248" y="302549"/>
                    <a:pt x="1140618" y="300037"/>
                  </a:cubicBezTo>
                  <a:cubicBezTo>
                    <a:pt x="1144018" y="293804"/>
                    <a:pt x="1148421" y="287874"/>
                    <a:pt x="1150143" y="280987"/>
                  </a:cubicBezTo>
                  <a:cubicBezTo>
                    <a:pt x="1150937" y="277812"/>
                    <a:pt x="1151626" y="274609"/>
                    <a:pt x="1152525" y="271462"/>
                  </a:cubicBezTo>
                  <a:cubicBezTo>
                    <a:pt x="1153215" y="269049"/>
                    <a:pt x="1154297" y="266754"/>
                    <a:pt x="1154906" y="264319"/>
                  </a:cubicBezTo>
                  <a:cubicBezTo>
                    <a:pt x="1155888" y="260392"/>
                    <a:pt x="1156222" y="256317"/>
                    <a:pt x="1157287" y="252412"/>
                  </a:cubicBezTo>
                  <a:cubicBezTo>
                    <a:pt x="1160817" y="239470"/>
                    <a:pt x="1161471" y="239283"/>
                    <a:pt x="1166812" y="228600"/>
                  </a:cubicBezTo>
                  <a:cubicBezTo>
                    <a:pt x="1170925" y="195694"/>
                    <a:pt x="1170067" y="221184"/>
                    <a:pt x="1166812" y="200025"/>
                  </a:cubicBezTo>
                  <a:cubicBezTo>
                    <a:pt x="1161780" y="167311"/>
                    <a:pt x="1168169" y="189808"/>
                    <a:pt x="1159668" y="164306"/>
                  </a:cubicBezTo>
                  <a:cubicBezTo>
                    <a:pt x="1158874" y="161925"/>
                    <a:pt x="1159062" y="158937"/>
                    <a:pt x="1157287" y="157162"/>
                  </a:cubicBezTo>
                  <a:cubicBezTo>
                    <a:pt x="1142686" y="142563"/>
                    <a:pt x="1159162" y="156908"/>
                    <a:pt x="1135856" y="145256"/>
                  </a:cubicBezTo>
                  <a:cubicBezTo>
                    <a:pt x="1132681" y="143669"/>
                    <a:pt x="1129627" y="141812"/>
                    <a:pt x="1126331" y="140494"/>
                  </a:cubicBezTo>
                  <a:cubicBezTo>
                    <a:pt x="1116664" y="136627"/>
                    <a:pt x="1111877" y="135690"/>
                    <a:pt x="1102518" y="133350"/>
                  </a:cubicBezTo>
                  <a:cubicBezTo>
                    <a:pt x="1100137" y="131762"/>
                    <a:pt x="1097935" y="129867"/>
                    <a:pt x="1095375" y="128587"/>
                  </a:cubicBezTo>
                  <a:cubicBezTo>
                    <a:pt x="1093130" y="127464"/>
                    <a:pt x="1090410" y="127451"/>
                    <a:pt x="1088231" y="126206"/>
                  </a:cubicBezTo>
                  <a:cubicBezTo>
                    <a:pt x="1084100" y="123846"/>
                    <a:pt x="1065582" y="108320"/>
                    <a:pt x="1064418" y="107156"/>
                  </a:cubicBezTo>
                  <a:cubicBezTo>
                    <a:pt x="1062394" y="105132"/>
                    <a:pt x="1061680" y="102036"/>
                    <a:pt x="1059656" y="100012"/>
                  </a:cubicBezTo>
                  <a:cubicBezTo>
                    <a:pt x="1056850" y="97206"/>
                    <a:pt x="1052937" y="95675"/>
                    <a:pt x="1050131" y="92869"/>
                  </a:cubicBezTo>
                  <a:cubicBezTo>
                    <a:pt x="1047325" y="90063"/>
                    <a:pt x="1045600" y="86331"/>
                    <a:pt x="1042987" y="83344"/>
                  </a:cubicBezTo>
                  <a:cubicBezTo>
                    <a:pt x="1038726" y="78475"/>
                    <a:pt x="1026941" y="67286"/>
                    <a:pt x="1021556" y="64294"/>
                  </a:cubicBezTo>
                  <a:cubicBezTo>
                    <a:pt x="1018695" y="62705"/>
                    <a:pt x="1015206" y="62706"/>
                    <a:pt x="1012031" y="61912"/>
                  </a:cubicBezTo>
                  <a:cubicBezTo>
                    <a:pt x="1004887" y="54768"/>
                    <a:pt x="995118" y="49517"/>
                    <a:pt x="990600" y="40481"/>
                  </a:cubicBezTo>
                  <a:cubicBezTo>
                    <a:pt x="987425" y="34131"/>
                    <a:pt x="985851" y="26684"/>
                    <a:pt x="981075" y="21431"/>
                  </a:cubicBezTo>
                  <a:cubicBezTo>
                    <a:pt x="977493" y="17491"/>
                    <a:pt x="971442" y="16873"/>
                    <a:pt x="966787" y="14287"/>
                  </a:cubicBezTo>
                  <a:cubicBezTo>
                    <a:pt x="952992" y="6624"/>
                    <a:pt x="967092" y="11015"/>
                    <a:pt x="947737" y="7144"/>
                  </a:cubicBezTo>
                  <a:cubicBezTo>
                    <a:pt x="942120" y="7706"/>
                    <a:pt x="920471" y="9088"/>
                    <a:pt x="912018" y="11906"/>
                  </a:cubicBezTo>
                  <a:cubicBezTo>
                    <a:pt x="874662" y="24358"/>
                    <a:pt x="928897" y="10069"/>
                    <a:pt x="892968" y="19050"/>
                  </a:cubicBezTo>
                  <a:cubicBezTo>
                    <a:pt x="875506" y="18256"/>
                    <a:pt x="857942" y="18711"/>
                    <a:pt x="840581" y="16669"/>
                  </a:cubicBezTo>
                  <a:cubicBezTo>
                    <a:pt x="797400" y="11589"/>
                    <a:pt x="806291" y="10954"/>
                    <a:pt x="821531" y="7144"/>
                  </a:cubicBezTo>
                  <a:cubicBezTo>
                    <a:pt x="824706" y="5556"/>
                    <a:pt x="827542" y="2883"/>
                    <a:pt x="831056" y="2381"/>
                  </a:cubicBezTo>
                  <a:cubicBezTo>
                    <a:pt x="833541" y="2026"/>
                    <a:pt x="835893" y="3773"/>
                    <a:pt x="838200" y="4762"/>
                  </a:cubicBezTo>
                  <a:cubicBezTo>
                    <a:pt x="858802" y="13591"/>
                    <a:pt x="838113" y="6321"/>
                    <a:pt x="854868" y="11906"/>
                  </a:cubicBezTo>
                  <a:cubicBezTo>
                    <a:pt x="857249" y="13494"/>
                    <a:pt x="860949" y="14012"/>
                    <a:pt x="862012" y="16669"/>
                  </a:cubicBezTo>
                  <a:cubicBezTo>
                    <a:pt x="862944" y="18999"/>
                    <a:pt x="861591" y="22244"/>
                    <a:pt x="859631" y="23812"/>
                  </a:cubicBezTo>
                  <a:cubicBezTo>
                    <a:pt x="856413" y="26387"/>
                    <a:pt x="872331" y="32146"/>
                    <a:pt x="871537" y="33337"/>
                  </a:cubicBezTo>
                  <a:close/>
                </a:path>
              </a:pathLst>
            </a:custGeom>
            <a:solidFill>
              <a:srgbClr val="FFC000">
                <a:alpha val="72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grpSp>
      <p:sp>
        <p:nvSpPr>
          <p:cNvPr id="176" name="Rectangle 175">
            <a:extLst>
              <a:ext uri="{FF2B5EF4-FFF2-40B4-BE49-F238E27FC236}">
                <a16:creationId xmlns:a16="http://schemas.microsoft.com/office/drawing/2014/main" id="{44272B51-08E2-2D9B-37B4-87D2672D3E85}"/>
              </a:ext>
            </a:extLst>
          </p:cNvPr>
          <p:cNvSpPr/>
          <p:nvPr/>
        </p:nvSpPr>
        <p:spPr>
          <a:xfrm>
            <a:off x="21774679" y="125073"/>
            <a:ext cx="1828800" cy="795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dirty="0">
                <a:ln>
                  <a:noFill/>
                </a:ln>
                <a:solidFill>
                  <a:prstClr val="white"/>
                </a:solidFill>
                <a:effectLst/>
                <a:uLnTx/>
                <a:uFillTx/>
                <a:latin typeface="Arial"/>
                <a:ea typeface="+mn-ea"/>
                <a:cs typeface="+mn-cs"/>
              </a:rPr>
              <a:t>RZK </a:t>
            </a:r>
          </a:p>
        </p:txBody>
      </p:sp>
      <p:graphicFrame>
        <p:nvGraphicFramePr>
          <p:cNvPr id="190" name="Chart 189">
            <a:extLst>
              <a:ext uri="{FF2B5EF4-FFF2-40B4-BE49-F238E27FC236}">
                <a16:creationId xmlns:a16="http://schemas.microsoft.com/office/drawing/2014/main" id="{64FEC406-371C-41BA-CB9D-4A1321A8AA79}"/>
              </a:ext>
            </a:extLst>
          </p:cNvPr>
          <p:cNvGraphicFramePr>
            <a:graphicFrameLocks/>
          </p:cNvGraphicFramePr>
          <p:nvPr>
            <p:extLst>
              <p:ext uri="{D42A27DB-BD31-4B8C-83A1-F6EECF244321}">
                <p14:modId xmlns:p14="http://schemas.microsoft.com/office/powerpoint/2010/main" val="703902123"/>
              </p:ext>
            </p:extLst>
          </p:nvPr>
        </p:nvGraphicFramePr>
        <p:xfrm>
          <a:off x="4471918" y="1640717"/>
          <a:ext cx="7446150" cy="3647862"/>
        </p:xfrm>
        <a:graphic>
          <a:graphicData uri="http://schemas.openxmlformats.org/drawingml/2006/chart">
            <c:chart xmlns:c="http://schemas.openxmlformats.org/drawingml/2006/chart" xmlns:r="http://schemas.openxmlformats.org/officeDocument/2006/relationships" r:id="rId4"/>
          </a:graphicData>
        </a:graphic>
      </p:graphicFrame>
      <p:pic>
        <p:nvPicPr>
          <p:cNvPr id="191" name="Picture 190">
            <a:extLst>
              <a:ext uri="{FF2B5EF4-FFF2-40B4-BE49-F238E27FC236}">
                <a16:creationId xmlns:a16="http://schemas.microsoft.com/office/drawing/2014/main" id="{3D56AA78-49EC-2EA9-8B9C-F0167514AFCE}"/>
              </a:ext>
            </a:extLst>
          </p:cNvPr>
          <p:cNvPicPr>
            <a:picLocks noChangeAspect="1"/>
          </p:cNvPicPr>
          <p:nvPr/>
        </p:nvPicPr>
        <p:blipFill>
          <a:blip r:embed="rId5"/>
          <a:stretch>
            <a:fillRect/>
          </a:stretch>
        </p:blipFill>
        <p:spPr>
          <a:xfrm>
            <a:off x="8409894" y="5160116"/>
            <a:ext cx="250935" cy="252000"/>
          </a:xfrm>
          <a:prstGeom prst="rect">
            <a:avLst/>
          </a:prstGeom>
        </p:spPr>
      </p:pic>
      <p:sp>
        <p:nvSpPr>
          <p:cNvPr id="192" name="Rectangle: Rounded Corners 191">
            <a:extLst>
              <a:ext uri="{FF2B5EF4-FFF2-40B4-BE49-F238E27FC236}">
                <a16:creationId xmlns:a16="http://schemas.microsoft.com/office/drawing/2014/main" id="{F5F06FA9-B1D1-7E8C-7DF9-5D058E215175}"/>
              </a:ext>
            </a:extLst>
          </p:cNvPr>
          <p:cNvSpPr/>
          <p:nvPr/>
        </p:nvSpPr>
        <p:spPr>
          <a:xfrm>
            <a:off x="8242183" y="2230458"/>
            <a:ext cx="586157" cy="3419282"/>
          </a:xfrm>
          <a:prstGeom prst="roundRect">
            <a:avLst>
              <a:gd name="adj" fmla="val 50000"/>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grpSp>
        <p:nvGrpSpPr>
          <p:cNvPr id="98" name="Group 97">
            <a:extLst>
              <a:ext uri="{FF2B5EF4-FFF2-40B4-BE49-F238E27FC236}">
                <a16:creationId xmlns:a16="http://schemas.microsoft.com/office/drawing/2014/main" id="{F58EC16C-1401-ACDE-DFE0-CAC8570B3298}"/>
              </a:ext>
            </a:extLst>
          </p:cNvPr>
          <p:cNvGrpSpPr/>
          <p:nvPr/>
        </p:nvGrpSpPr>
        <p:grpSpPr>
          <a:xfrm>
            <a:off x="4773240" y="2435614"/>
            <a:ext cx="486740" cy="325569"/>
            <a:chOff x="10712367" y="1755818"/>
            <a:chExt cx="486740" cy="325569"/>
          </a:xfrm>
        </p:grpSpPr>
        <p:cxnSp>
          <p:nvCxnSpPr>
            <p:cNvPr id="194" name="Straight Connector 193">
              <a:extLst>
                <a:ext uri="{FF2B5EF4-FFF2-40B4-BE49-F238E27FC236}">
                  <a16:creationId xmlns:a16="http://schemas.microsoft.com/office/drawing/2014/main" id="{636A14CA-CB65-38EB-B777-03253FCE84A3}"/>
                </a:ext>
              </a:extLst>
            </p:cNvPr>
            <p:cNvCxnSpPr/>
            <p:nvPr/>
          </p:nvCxnSpPr>
          <p:spPr>
            <a:xfrm>
              <a:off x="10811395" y="1755818"/>
              <a:ext cx="387712" cy="325569"/>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8964E6B-1182-BB83-BF17-5613D7C739AE}"/>
                </a:ext>
              </a:extLst>
            </p:cNvPr>
            <p:cNvCxnSpPr/>
            <p:nvPr/>
          </p:nvCxnSpPr>
          <p:spPr>
            <a:xfrm>
              <a:off x="10712367" y="1755818"/>
              <a:ext cx="387712" cy="325569"/>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99" name="Text Placeholder 1">
            <a:extLst>
              <a:ext uri="{FF2B5EF4-FFF2-40B4-BE49-F238E27FC236}">
                <a16:creationId xmlns:a16="http://schemas.microsoft.com/office/drawing/2014/main" id="{30D2687E-FB49-AC55-6219-5930FEA185C1}"/>
              </a:ext>
            </a:extLst>
          </p:cNvPr>
          <p:cNvSpPr txBox="1">
            <a:spLocks/>
          </p:cNvSpPr>
          <p:nvPr/>
        </p:nvSpPr>
        <p:spPr>
          <a:xfrm>
            <a:off x="4471918" y="1256842"/>
            <a:ext cx="3590009"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Forte Relevância Mundial em Renováveis</a:t>
            </a:r>
          </a:p>
        </p:txBody>
      </p:sp>
      <p:sp>
        <p:nvSpPr>
          <p:cNvPr id="200" name="Text Placeholder 2">
            <a:extLst>
              <a:ext uri="{FF2B5EF4-FFF2-40B4-BE49-F238E27FC236}">
                <a16:creationId xmlns:a16="http://schemas.microsoft.com/office/drawing/2014/main" id="{7A381550-E66B-8FAC-CF87-ABFB816310A8}"/>
              </a:ext>
            </a:extLst>
          </p:cNvPr>
          <p:cNvSpPr txBox="1">
            <a:spLocks/>
          </p:cNvSpPr>
          <p:nvPr/>
        </p:nvSpPr>
        <p:spPr>
          <a:xfrm>
            <a:off x="4471918" y="1445253"/>
            <a:ext cx="3590009"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Ranking Capacidade Instalada Acumulada (GW, 2023)</a:t>
            </a:r>
          </a:p>
        </p:txBody>
      </p:sp>
      <p:cxnSp>
        <p:nvCxnSpPr>
          <p:cNvPr id="201" name="Straight Connector 200">
            <a:extLst>
              <a:ext uri="{FF2B5EF4-FFF2-40B4-BE49-F238E27FC236}">
                <a16:creationId xmlns:a16="http://schemas.microsoft.com/office/drawing/2014/main" id="{C731635D-39B6-6DF4-2EFF-B859A3C4BD11}"/>
              </a:ext>
            </a:extLst>
          </p:cNvPr>
          <p:cNvCxnSpPr>
            <a:cxnSpLocks/>
          </p:cNvCxnSpPr>
          <p:nvPr/>
        </p:nvCxnSpPr>
        <p:spPr>
          <a:xfrm>
            <a:off x="4144224" y="1365359"/>
            <a:ext cx="0" cy="4135537"/>
          </a:xfrm>
          <a:prstGeom prst="line">
            <a:avLst/>
          </a:prstGeom>
          <a:ln>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5" name="Text Placeholder 1">
            <a:extLst>
              <a:ext uri="{FF2B5EF4-FFF2-40B4-BE49-F238E27FC236}">
                <a16:creationId xmlns:a16="http://schemas.microsoft.com/office/drawing/2014/main" id="{8F2D8E83-3AB5-7F8C-FDD1-49CAEC1C2E72}"/>
              </a:ext>
            </a:extLst>
          </p:cNvPr>
          <p:cNvSpPr txBox="1">
            <a:spLocks/>
          </p:cNvSpPr>
          <p:nvPr/>
        </p:nvSpPr>
        <p:spPr>
          <a:xfrm>
            <a:off x="388266" y="3517525"/>
            <a:ext cx="3590009"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Decorrente de fatores climáticos – “</a:t>
            </a:r>
            <a:r>
              <a:rPr kumimoji="0" lang="pt-BR" sz="1100" b="1" i="1" u="none" strike="noStrike" kern="1200" cap="none" spc="0" normalizeH="0" baseline="0" dirty="0">
                <a:ln>
                  <a:noFill/>
                </a:ln>
                <a:solidFill>
                  <a:srgbClr val="F22920"/>
                </a:solidFill>
                <a:effectLst/>
                <a:uLnTx/>
                <a:uFillTx/>
                <a:latin typeface="Arial"/>
                <a:ea typeface="+mn-ea"/>
                <a:cs typeface="+mn-cs"/>
              </a:rPr>
              <a:t>Solar </a:t>
            </a:r>
            <a:r>
              <a:rPr kumimoji="0" lang="pt-BR" sz="1100" b="1" i="1" u="none" strike="noStrike" kern="1200" cap="none" spc="0" normalizeH="0" baseline="0" dirty="0" err="1">
                <a:ln>
                  <a:noFill/>
                </a:ln>
                <a:solidFill>
                  <a:srgbClr val="F22920"/>
                </a:solidFill>
                <a:effectLst/>
                <a:uLnTx/>
                <a:uFillTx/>
                <a:latin typeface="Arial"/>
                <a:ea typeface="+mn-ea"/>
                <a:cs typeface="+mn-cs"/>
              </a:rPr>
              <a:t>Belt</a:t>
            </a:r>
            <a:r>
              <a:rPr kumimoji="0" lang="pt-BR" sz="1100" b="1" i="0" u="none" strike="noStrike" kern="1200" cap="none" spc="0" normalizeH="0" baseline="0" dirty="0">
                <a:ln>
                  <a:noFill/>
                </a:ln>
                <a:solidFill>
                  <a:srgbClr val="F22920"/>
                </a:solidFill>
                <a:effectLst/>
                <a:uLnTx/>
                <a:uFillTx/>
                <a:latin typeface="Arial"/>
                <a:ea typeface="+mn-ea"/>
                <a:cs typeface="+mn-cs"/>
              </a:rPr>
              <a:t>”</a:t>
            </a:r>
          </a:p>
        </p:txBody>
      </p:sp>
      <p:sp>
        <p:nvSpPr>
          <p:cNvPr id="144" name="Title 2">
            <a:extLst>
              <a:ext uri="{FF2B5EF4-FFF2-40B4-BE49-F238E27FC236}">
                <a16:creationId xmlns:a16="http://schemas.microsoft.com/office/drawing/2014/main" id="{77BCA772-A7D9-4FEB-A8A1-740E65F84112}"/>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200" b="1" i="0" u="none" strike="noStrike" kern="1200" cap="none" spc="0" normalizeH="0" baseline="0" dirty="0">
                <a:ln>
                  <a:noFill/>
                </a:ln>
                <a:solidFill>
                  <a:srgbClr val="F22920"/>
                </a:solidFill>
                <a:effectLst/>
                <a:uLnTx/>
                <a:uFillTx/>
                <a:latin typeface="Arial"/>
              </a:rPr>
              <a:t>Brasil Possui um dos Maiores Potenciais de Aproveitamento Solar do Mundo</a:t>
            </a:r>
          </a:p>
        </p:txBody>
      </p:sp>
      <p:sp>
        <p:nvSpPr>
          <p:cNvPr id="145" name="Text Placeholder 3">
            <a:extLst>
              <a:ext uri="{FF2B5EF4-FFF2-40B4-BE49-F238E27FC236}">
                <a16:creationId xmlns:a16="http://schemas.microsoft.com/office/drawing/2014/main" id="{AD5E48AC-8512-4C52-BEAC-CE18AE76B489}"/>
              </a:ext>
            </a:extLst>
          </p:cNvPr>
          <p:cNvSpPr txBox="1">
            <a:spLocks/>
          </p:cNvSpPr>
          <p:nvPr/>
        </p:nvSpPr>
        <p:spPr>
          <a:xfrm>
            <a:off x="391774" y="772993"/>
            <a:ext cx="11800226" cy="95979"/>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200" b="0" i="0" u="none" strike="noStrike" kern="1200" cap="none" spc="0" normalizeH="0" baseline="0" dirty="0">
                <a:ln>
                  <a:noFill/>
                </a:ln>
                <a:solidFill>
                  <a:srgbClr val="377A72"/>
                </a:solidFill>
                <a:effectLst/>
                <a:uLnTx/>
                <a:uFillTx/>
                <a:latin typeface="Arial"/>
                <a:ea typeface="+mn-ea"/>
                <a:cs typeface="+mn-cs"/>
              </a:rPr>
              <a:t>A forte representatividade mundial do Brasil no segmento de Renováveis se deve, principalmente, por fatores operacionais e geográficos, na opinião do </a:t>
            </a:r>
            <a:r>
              <a:rPr lang="pt-BR" dirty="0"/>
              <a:t>Consultor Especializado</a:t>
            </a:r>
            <a:r>
              <a:rPr kumimoji="0" lang="pt-BR" sz="1200" b="0" i="0" u="none" strike="noStrike" kern="1200" cap="none" spc="0" normalizeH="0" baseline="0" dirty="0">
                <a:ln>
                  <a:noFill/>
                </a:ln>
                <a:solidFill>
                  <a:srgbClr val="377A72"/>
                </a:solidFill>
                <a:effectLst/>
                <a:uLnTx/>
                <a:uFillTx/>
                <a:latin typeface="Arial"/>
                <a:ea typeface="+mn-ea"/>
                <a:cs typeface="+mn-cs"/>
              </a:rPr>
              <a:t>* </a:t>
            </a:r>
          </a:p>
        </p:txBody>
      </p:sp>
      <p:sp>
        <p:nvSpPr>
          <p:cNvPr id="193" name="TextBox 192">
            <a:extLst>
              <a:ext uri="{FF2B5EF4-FFF2-40B4-BE49-F238E27FC236}">
                <a16:creationId xmlns:a16="http://schemas.microsoft.com/office/drawing/2014/main" id="{0DA11F40-32AA-4618-8499-E3ED6789A0E9}"/>
              </a:ext>
            </a:extLst>
          </p:cNvPr>
          <p:cNvSpPr txBox="1"/>
          <p:nvPr/>
        </p:nvSpPr>
        <p:spPr>
          <a:xfrm>
            <a:off x="2884665" y="4071866"/>
            <a:ext cx="94042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Região com as maiores taxas de irradiação do país</a:t>
            </a:r>
          </a:p>
        </p:txBody>
      </p:sp>
      <p:sp>
        <p:nvSpPr>
          <p:cNvPr id="6" name="Freeform: Shape 5">
            <a:extLst>
              <a:ext uri="{FF2B5EF4-FFF2-40B4-BE49-F238E27FC236}">
                <a16:creationId xmlns:a16="http://schemas.microsoft.com/office/drawing/2014/main" id="{8D2A7B94-A6FF-415A-A6A0-7E4D804E9CE3}"/>
              </a:ext>
            </a:extLst>
          </p:cNvPr>
          <p:cNvSpPr/>
          <p:nvPr/>
        </p:nvSpPr>
        <p:spPr>
          <a:xfrm>
            <a:off x="2608721" y="4215643"/>
            <a:ext cx="355600" cy="69850"/>
          </a:xfrm>
          <a:custGeom>
            <a:avLst/>
            <a:gdLst>
              <a:gd name="connsiteX0" fmla="*/ 0 w 355600"/>
              <a:gd name="connsiteY0" fmla="*/ 69850 h 69850"/>
              <a:gd name="connsiteX1" fmla="*/ 69850 w 355600"/>
              <a:gd name="connsiteY1" fmla="*/ 0 h 69850"/>
              <a:gd name="connsiteX2" fmla="*/ 355600 w 355600"/>
              <a:gd name="connsiteY2" fmla="*/ 0 h 69850"/>
            </a:gdLst>
            <a:ahLst/>
            <a:cxnLst>
              <a:cxn ang="0">
                <a:pos x="connsiteX0" y="connsiteY0"/>
              </a:cxn>
              <a:cxn ang="0">
                <a:pos x="connsiteX1" y="connsiteY1"/>
              </a:cxn>
              <a:cxn ang="0">
                <a:pos x="connsiteX2" y="connsiteY2"/>
              </a:cxn>
            </a:cxnLst>
            <a:rect l="l" t="t" r="r" b="b"/>
            <a:pathLst>
              <a:path w="355600" h="69850">
                <a:moveTo>
                  <a:pt x="0" y="69850"/>
                </a:moveTo>
                <a:lnTo>
                  <a:pt x="69850" y="0"/>
                </a:lnTo>
                <a:lnTo>
                  <a:pt x="355600" y="0"/>
                </a:ln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srgbClr val="F22920"/>
              </a:solidFill>
              <a:effectLst/>
              <a:uLnTx/>
              <a:uFillTx/>
              <a:latin typeface="Arial"/>
              <a:ea typeface="+mn-ea"/>
              <a:cs typeface="+mn-cs"/>
            </a:endParaRPr>
          </a:p>
        </p:txBody>
      </p:sp>
      <p:sp>
        <p:nvSpPr>
          <p:cNvPr id="187" name="Rectangle: Rounded Corners 186">
            <a:extLst>
              <a:ext uri="{FF2B5EF4-FFF2-40B4-BE49-F238E27FC236}">
                <a16:creationId xmlns:a16="http://schemas.microsoft.com/office/drawing/2014/main" id="{D971EE05-F8C2-AC69-1464-FD0C3E0D7992}"/>
              </a:ext>
            </a:extLst>
          </p:cNvPr>
          <p:cNvSpPr/>
          <p:nvPr/>
        </p:nvSpPr>
        <p:spPr>
          <a:xfrm rot="16200000">
            <a:off x="7779720" y="3068521"/>
            <a:ext cx="1511082" cy="23207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prstClr val="white"/>
                </a:solidFill>
                <a:effectLst/>
                <a:uLnTx/>
                <a:uFillTx/>
                <a:latin typeface="Arial"/>
                <a:ea typeface="+mn-ea"/>
                <a:cs typeface="+mn-cs"/>
              </a:rPr>
              <a:t>+2 posições </a:t>
            </a:r>
            <a:r>
              <a:rPr kumimoji="0" lang="pt-BR" sz="1000" b="1" i="0" u="none" strike="noStrike" kern="1200" cap="none" spc="0" normalizeH="0" baseline="0" dirty="0" err="1">
                <a:ln>
                  <a:noFill/>
                </a:ln>
                <a:solidFill>
                  <a:prstClr val="white"/>
                </a:solidFill>
                <a:effectLst/>
                <a:uLnTx/>
                <a:uFillTx/>
                <a:latin typeface="Arial"/>
                <a:ea typeface="+mn-ea"/>
                <a:cs typeface="+mn-cs"/>
              </a:rPr>
              <a:t>vs</a:t>
            </a:r>
            <a:r>
              <a:rPr kumimoji="0" lang="pt-BR" sz="1000" b="1" i="0" u="none" strike="noStrike" kern="1200" cap="none" spc="0" normalizeH="0" baseline="0" dirty="0">
                <a:ln>
                  <a:noFill/>
                </a:ln>
                <a:solidFill>
                  <a:prstClr val="white"/>
                </a:solidFill>
                <a:effectLst/>
                <a:uLnTx/>
                <a:uFillTx/>
                <a:latin typeface="Arial"/>
                <a:ea typeface="+mn-ea"/>
                <a:cs typeface="+mn-cs"/>
              </a:rPr>
              <a:t> 2022</a:t>
            </a:r>
          </a:p>
        </p:txBody>
      </p:sp>
      <p:pic>
        <p:nvPicPr>
          <p:cNvPr id="25" name="Picture 24">
            <a:extLst>
              <a:ext uri="{FF2B5EF4-FFF2-40B4-BE49-F238E27FC236}">
                <a16:creationId xmlns:a16="http://schemas.microsoft.com/office/drawing/2014/main" id="{1D2C8A7E-0273-E518-6DFB-0A7E106433EA}"/>
              </a:ext>
            </a:extLst>
          </p:cNvPr>
          <p:cNvPicPr>
            <a:picLocks/>
          </p:cNvPicPr>
          <p:nvPr/>
        </p:nvPicPr>
        <p:blipFill>
          <a:blip r:embed="rId6"/>
          <a:stretch>
            <a:fillRect/>
          </a:stretch>
        </p:blipFill>
        <p:spPr>
          <a:xfrm>
            <a:off x="5534130" y="5160116"/>
            <a:ext cx="250935" cy="252000"/>
          </a:xfrm>
          <a:prstGeom prst="rect">
            <a:avLst/>
          </a:prstGeom>
        </p:spPr>
      </p:pic>
      <p:pic>
        <p:nvPicPr>
          <p:cNvPr id="26" name="Picture 25">
            <a:extLst>
              <a:ext uri="{FF2B5EF4-FFF2-40B4-BE49-F238E27FC236}">
                <a16:creationId xmlns:a16="http://schemas.microsoft.com/office/drawing/2014/main" id="{9504E8AC-A2E5-A121-EFA1-FF666C4CC28B}"/>
              </a:ext>
            </a:extLst>
          </p:cNvPr>
          <p:cNvPicPr>
            <a:picLocks noChangeAspect="1"/>
          </p:cNvPicPr>
          <p:nvPr/>
        </p:nvPicPr>
        <p:blipFill>
          <a:blip r:embed="rId7"/>
          <a:stretch>
            <a:fillRect/>
          </a:stretch>
        </p:blipFill>
        <p:spPr>
          <a:xfrm>
            <a:off x="9128835" y="5160116"/>
            <a:ext cx="250935" cy="252000"/>
          </a:xfrm>
          <a:prstGeom prst="rect">
            <a:avLst/>
          </a:prstGeom>
        </p:spPr>
      </p:pic>
      <p:pic>
        <p:nvPicPr>
          <p:cNvPr id="27" name="Picture 26">
            <a:extLst>
              <a:ext uri="{FF2B5EF4-FFF2-40B4-BE49-F238E27FC236}">
                <a16:creationId xmlns:a16="http://schemas.microsoft.com/office/drawing/2014/main" id="{FFA9FB61-0419-2C7D-A139-308CC8EE7E3C}"/>
              </a:ext>
            </a:extLst>
          </p:cNvPr>
          <p:cNvPicPr>
            <a:picLocks noChangeAspect="1"/>
          </p:cNvPicPr>
          <p:nvPr/>
        </p:nvPicPr>
        <p:blipFill>
          <a:blip r:embed="rId8"/>
          <a:stretch>
            <a:fillRect/>
          </a:stretch>
        </p:blipFill>
        <p:spPr>
          <a:xfrm>
            <a:off x="6253071" y="5160116"/>
            <a:ext cx="250935" cy="252000"/>
          </a:xfrm>
          <a:prstGeom prst="rect">
            <a:avLst/>
          </a:prstGeom>
        </p:spPr>
      </p:pic>
      <p:pic>
        <p:nvPicPr>
          <p:cNvPr id="28" name="Picture 27">
            <a:extLst>
              <a:ext uri="{FF2B5EF4-FFF2-40B4-BE49-F238E27FC236}">
                <a16:creationId xmlns:a16="http://schemas.microsoft.com/office/drawing/2014/main" id="{3E188A05-4A40-EDA9-448D-4EE049BD839F}"/>
              </a:ext>
            </a:extLst>
          </p:cNvPr>
          <p:cNvPicPr>
            <a:picLocks noChangeAspect="1"/>
          </p:cNvPicPr>
          <p:nvPr/>
        </p:nvPicPr>
        <p:blipFill>
          <a:blip r:embed="rId9"/>
          <a:stretch>
            <a:fillRect/>
          </a:stretch>
        </p:blipFill>
        <p:spPr>
          <a:xfrm>
            <a:off x="6972012" y="5160116"/>
            <a:ext cx="250935" cy="252000"/>
          </a:xfrm>
          <a:prstGeom prst="rect">
            <a:avLst/>
          </a:prstGeom>
        </p:spPr>
      </p:pic>
      <p:pic>
        <p:nvPicPr>
          <p:cNvPr id="66" name="Picture 65">
            <a:extLst>
              <a:ext uri="{FF2B5EF4-FFF2-40B4-BE49-F238E27FC236}">
                <a16:creationId xmlns:a16="http://schemas.microsoft.com/office/drawing/2014/main" id="{1DCD3E07-3238-002C-FEB5-13D04C8304E6}"/>
              </a:ext>
            </a:extLst>
          </p:cNvPr>
          <p:cNvPicPr>
            <a:picLocks/>
          </p:cNvPicPr>
          <p:nvPr/>
        </p:nvPicPr>
        <p:blipFill>
          <a:blip r:embed="rId10"/>
          <a:stretch>
            <a:fillRect/>
          </a:stretch>
        </p:blipFill>
        <p:spPr>
          <a:xfrm>
            <a:off x="4815189" y="5160116"/>
            <a:ext cx="250935" cy="252000"/>
          </a:xfrm>
          <a:prstGeom prst="rect">
            <a:avLst/>
          </a:prstGeom>
        </p:spPr>
      </p:pic>
      <p:pic>
        <p:nvPicPr>
          <p:cNvPr id="68" name="Picture 67">
            <a:extLst>
              <a:ext uri="{FF2B5EF4-FFF2-40B4-BE49-F238E27FC236}">
                <a16:creationId xmlns:a16="http://schemas.microsoft.com/office/drawing/2014/main" id="{C06CEA90-1881-AAE0-229C-A55868F95251}"/>
              </a:ext>
            </a:extLst>
          </p:cNvPr>
          <p:cNvPicPr>
            <a:picLocks/>
          </p:cNvPicPr>
          <p:nvPr/>
        </p:nvPicPr>
        <p:blipFill>
          <a:blip r:embed="rId11"/>
          <a:stretch>
            <a:fillRect/>
          </a:stretch>
        </p:blipFill>
        <p:spPr>
          <a:xfrm>
            <a:off x="7690953" y="5160116"/>
            <a:ext cx="250935" cy="252000"/>
          </a:xfrm>
          <a:prstGeom prst="rect">
            <a:avLst/>
          </a:prstGeom>
        </p:spPr>
      </p:pic>
      <p:pic>
        <p:nvPicPr>
          <p:cNvPr id="70" name="Picture 69">
            <a:extLst>
              <a:ext uri="{FF2B5EF4-FFF2-40B4-BE49-F238E27FC236}">
                <a16:creationId xmlns:a16="http://schemas.microsoft.com/office/drawing/2014/main" id="{189F271D-297C-91DC-604B-536607E94B54}"/>
              </a:ext>
            </a:extLst>
          </p:cNvPr>
          <p:cNvPicPr>
            <a:picLocks/>
          </p:cNvPicPr>
          <p:nvPr/>
        </p:nvPicPr>
        <p:blipFill>
          <a:blip r:embed="rId12"/>
          <a:stretch>
            <a:fillRect/>
          </a:stretch>
        </p:blipFill>
        <p:spPr>
          <a:xfrm>
            <a:off x="9847776" y="5160116"/>
            <a:ext cx="250935" cy="252000"/>
          </a:xfrm>
          <a:prstGeom prst="rect">
            <a:avLst/>
          </a:prstGeom>
        </p:spPr>
      </p:pic>
      <p:pic>
        <p:nvPicPr>
          <p:cNvPr id="72" name="Picture 71">
            <a:extLst>
              <a:ext uri="{FF2B5EF4-FFF2-40B4-BE49-F238E27FC236}">
                <a16:creationId xmlns:a16="http://schemas.microsoft.com/office/drawing/2014/main" id="{19EB5DE2-F0E5-0220-1D11-C9126C4766AC}"/>
              </a:ext>
            </a:extLst>
          </p:cNvPr>
          <p:cNvPicPr>
            <a:picLocks/>
          </p:cNvPicPr>
          <p:nvPr/>
        </p:nvPicPr>
        <p:blipFill>
          <a:blip r:embed="rId13"/>
          <a:stretch>
            <a:fillRect/>
          </a:stretch>
        </p:blipFill>
        <p:spPr>
          <a:xfrm>
            <a:off x="10566717" y="5160116"/>
            <a:ext cx="250935" cy="252000"/>
          </a:xfrm>
          <a:prstGeom prst="rect">
            <a:avLst/>
          </a:prstGeom>
        </p:spPr>
      </p:pic>
      <p:pic>
        <p:nvPicPr>
          <p:cNvPr id="74" name="Picture 73">
            <a:extLst>
              <a:ext uri="{FF2B5EF4-FFF2-40B4-BE49-F238E27FC236}">
                <a16:creationId xmlns:a16="http://schemas.microsoft.com/office/drawing/2014/main" id="{8FB966D0-B29F-BE6C-78C5-7F37A09B54EE}"/>
              </a:ext>
            </a:extLst>
          </p:cNvPr>
          <p:cNvPicPr>
            <a:picLocks/>
          </p:cNvPicPr>
          <p:nvPr/>
        </p:nvPicPr>
        <p:blipFill>
          <a:blip r:embed="rId14"/>
          <a:stretch>
            <a:fillRect/>
          </a:stretch>
        </p:blipFill>
        <p:spPr>
          <a:xfrm>
            <a:off x="11285660" y="5160116"/>
            <a:ext cx="250935" cy="252000"/>
          </a:xfrm>
          <a:prstGeom prst="rect">
            <a:avLst/>
          </a:prstGeom>
        </p:spPr>
      </p:pic>
      <p:graphicFrame>
        <p:nvGraphicFramePr>
          <p:cNvPr id="4" name="Chart 3">
            <a:extLst>
              <a:ext uri="{FF2B5EF4-FFF2-40B4-BE49-F238E27FC236}">
                <a16:creationId xmlns:a16="http://schemas.microsoft.com/office/drawing/2014/main" id="{0F251475-03C8-DDBE-E978-EA20B3062084}"/>
              </a:ext>
            </a:extLst>
          </p:cNvPr>
          <p:cNvGraphicFramePr/>
          <p:nvPr>
            <p:extLst>
              <p:ext uri="{D42A27DB-BD31-4B8C-83A1-F6EECF244321}">
                <p14:modId xmlns:p14="http://schemas.microsoft.com/office/powerpoint/2010/main" val="2676906736"/>
              </p:ext>
            </p:extLst>
          </p:nvPr>
        </p:nvGraphicFramePr>
        <p:xfrm>
          <a:off x="384620" y="1611716"/>
          <a:ext cx="3440470" cy="1884699"/>
        </p:xfrm>
        <a:graphic>
          <a:graphicData uri="http://schemas.openxmlformats.org/drawingml/2006/chart">
            <c:chart xmlns:c="http://schemas.openxmlformats.org/drawingml/2006/chart" xmlns:r="http://schemas.openxmlformats.org/officeDocument/2006/relationships" r:id="rId15"/>
          </a:graphicData>
        </a:graphic>
      </p:graphicFrame>
      <p:pic>
        <p:nvPicPr>
          <p:cNvPr id="5" name="Picture 2" descr="Flag of Brazil - Round">
            <a:extLst>
              <a:ext uri="{FF2B5EF4-FFF2-40B4-BE49-F238E27FC236}">
                <a16:creationId xmlns:a16="http://schemas.microsoft.com/office/drawing/2014/main" id="{A3ECF832-D4BC-6C04-480C-BA750E6F3C6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0514" y="3268858"/>
            <a:ext cx="216139" cy="20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AAC87BB-B5CB-1EC3-1450-AEC3FF8D05CF}"/>
              </a:ext>
            </a:extLst>
          </p:cNvPr>
          <p:cNvPicPr>
            <a:picLocks noChangeAspect="1" noChangeArrowheads="1"/>
          </p:cNvPicPr>
          <p:nvPr/>
        </p:nvPicPr>
        <p:blipFill>
          <a:blip r:embed="rId17"/>
          <a:srcRect/>
          <a:stretch/>
        </p:blipFill>
        <p:spPr bwMode="auto">
          <a:xfrm>
            <a:off x="2708691" y="3253618"/>
            <a:ext cx="216139" cy="2078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
            <a:extLst>
              <a:ext uri="{FF2B5EF4-FFF2-40B4-BE49-F238E27FC236}">
                <a16:creationId xmlns:a16="http://schemas.microsoft.com/office/drawing/2014/main" id="{2FDBD4DA-CB3C-63D8-1580-8CC0D5C21D76}"/>
              </a:ext>
            </a:extLst>
          </p:cNvPr>
          <p:cNvSpPr txBox="1">
            <a:spLocks/>
          </p:cNvSpPr>
          <p:nvPr/>
        </p:nvSpPr>
        <p:spPr>
          <a:xfrm>
            <a:off x="361187" y="1256842"/>
            <a:ext cx="3590009"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lang="pt-BR" dirty="0">
                <a:solidFill>
                  <a:srgbClr val="F22920"/>
                </a:solidFill>
                <a:latin typeface="Arial"/>
              </a:rPr>
              <a:t>Comparativo</a:t>
            </a:r>
            <a:r>
              <a:rPr kumimoji="0" lang="pt-BR" sz="1100" b="1" i="0" u="none" strike="noStrike" kern="1200" cap="none" spc="0" normalizeH="0" baseline="0" dirty="0">
                <a:ln>
                  <a:noFill/>
                </a:ln>
                <a:solidFill>
                  <a:srgbClr val="F22920"/>
                </a:solidFill>
                <a:effectLst/>
                <a:uLnTx/>
                <a:uFillTx/>
                <a:latin typeface="Arial"/>
                <a:ea typeface="+mn-ea"/>
                <a:cs typeface="+mn-cs"/>
              </a:rPr>
              <a:t> de insolação solar por m</a:t>
            </a:r>
            <a:r>
              <a:rPr kumimoji="0" lang="pt-BR" sz="1100" b="1" i="0" u="none" strike="noStrike" kern="1200" cap="none" spc="0" normalizeH="0" baseline="30000" dirty="0">
                <a:ln>
                  <a:noFill/>
                </a:ln>
                <a:solidFill>
                  <a:srgbClr val="F22920"/>
                </a:solidFill>
                <a:effectLst/>
                <a:uLnTx/>
                <a:uFillTx/>
                <a:latin typeface="Arial"/>
                <a:ea typeface="+mn-ea"/>
                <a:cs typeface="+mn-cs"/>
              </a:rPr>
              <a:t>2</a:t>
            </a:r>
            <a:endParaRPr kumimoji="0" lang="pt-BR" sz="1100" b="1" i="0" u="none" strike="noStrike" kern="1200" cap="none" spc="0" normalizeH="0" baseline="0" dirty="0">
              <a:ln>
                <a:noFill/>
              </a:ln>
              <a:solidFill>
                <a:srgbClr val="F22920"/>
              </a:solidFill>
              <a:effectLst/>
              <a:uLnTx/>
              <a:uFillTx/>
              <a:latin typeface="Arial"/>
              <a:ea typeface="+mn-ea"/>
              <a:cs typeface="+mn-cs"/>
            </a:endParaRPr>
          </a:p>
        </p:txBody>
      </p:sp>
      <p:sp>
        <p:nvSpPr>
          <p:cNvPr id="15" name="Text Placeholder 2">
            <a:extLst>
              <a:ext uri="{FF2B5EF4-FFF2-40B4-BE49-F238E27FC236}">
                <a16:creationId xmlns:a16="http://schemas.microsoft.com/office/drawing/2014/main" id="{10896611-64EF-5A69-4B2F-3A8F047C454B}"/>
              </a:ext>
            </a:extLst>
          </p:cNvPr>
          <p:cNvSpPr txBox="1">
            <a:spLocks/>
          </p:cNvSpPr>
          <p:nvPr/>
        </p:nvSpPr>
        <p:spPr>
          <a:xfrm>
            <a:off x="388266" y="1445253"/>
            <a:ext cx="3590009"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F22920"/>
              </a:buClr>
              <a:defRPr/>
            </a:pPr>
            <a:r>
              <a:rPr lang="pt-BR" dirty="0">
                <a:solidFill>
                  <a:prstClr val="black"/>
                </a:solidFill>
              </a:rPr>
              <a:t>Faixa de Incidência Solar Horizontal Global, </a:t>
            </a:r>
            <a:r>
              <a:rPr kumimoji="0" lang="pt-BR" sz="800" b="0" i="0" u="none" strike="noStrike" kern="1200" cap="none" spc="0" normalizeH="0" baseline="0" dirty="0">
                <a:ln>
                  <a:noFill/>
                </a:ln>
                <a:solidFill>
                  <a:prstClr val="black"/>
                </a:solidFill>
                <a:effectLst/>
                <a:uLnTx/>
                <a:uFillTx/>
                <a:latin typeface="Arial"/>
              </a:rPr>
              <a:t>kWh/m</a:t>
            </a:r>
            <a:r>
              <a:rPr kumimoji="0" lang="pt-BR" sz="800" b="0" i="0" u="none" strike="noStrike" kern="1200" cap="none" spc="0" normalizeH="0" baseline="30000" dirty="0">
                <a:ln>
                  <a:noFill/>
                </a:ln>
                <a:solidFill>
                  <a:prstClr val="black"/>
                </a:solidFill>
                <a:effectLst/>
                <a:uLnTx/>
                <a:uFillTx/>
                <a:latin typeface="Arial"/>
              </a:rPr>
              <a:t>2</a:t>
            </a:r>
            <a:r>
              <a:rPr kumimoji="0" lang="pt-BR" sz="800" b="0" i="0" u="none" strike="noStrike" kern="1200" cap="none" spc="0" normalizeH="0" baseline="0" dirty="0">
                <a:ln>
                  <a:noFill/>
                </a:ln>
                <a:solidFill>
                  <a:prstClr val="black"/>
                </a:solidFill>
                <a:effectLst/>
                <a:uLnTx/>
                <a:uFillTx/>
                <a:latin typeface="Arial"/>
              </a:rPr>
              <a:t> (2023)</a:t>
            </a:r>
          </a:p>
        </p:txBody>
      </p:sp>
      <p:grpSp>
        <p:nvGrpSpPr>
          <p:cNvPr id="16" name="Group 15">
            <a:extLst>
              <a:ext uri="{FF2B5EF4-FFF2-40B4-BE49-F238E27FC236}">
                <a16:creationId xmlns:a16="http://schemas.microsoft.com/office/drawing/2014/main" id="{6794B0BC-009F-6CEE-891C-CD912AE137CF}"/>
              </a:ext>
            </a:extLst>
          </p:cNvPr>
          <p:cNvGrpSpPr/>
          <p:nvPr/>
        </p:nvGrpSpPr>
        <p:grpSpPr>
          <a:xfrm>
            <a:off x="2967933" y="1860990"/>
            <a:ext cx="728878" cy="215444"/>
            <a:chOff x="7360791" y="1944297"/>
            <a:chExt cx="728878" cy="215444"/>
          </a:xfrm>
        </p:grpSpPr>
        <p:sp>
          <p:nvSpPr>
            <p:cNvPr id="23" name="TextBox 22">
              <a:extLst>
                <a:ext uri="{FF2B5EF4-FFF2-40B4-BE49-F238E27FC236}">
                  <a16:creationId xmlns:a16="http://schemas.microsoft.com/office/drawing/2014/main" id="{3D7F1298-B190-3066-1B84-3C3269A989B6}"/>
                </a:ext>
              </a:extLst>
            </p:cNvPr>
            <p:cNvSpPr txBox="1"/>
            <p:nvPr/>
          </p:nvSpPr>
          <p:spPr>
            <a:xfrm>
              <a:off x="7360791" y="1944297"/>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5,98</a:t>
              </a:r>
            </a:p>
          </p:txBody>
        </p:sp>
        <p:sp>
          <p:nvSpPr>
            <p:cNvPr id="24" name="TextBox 23">
              <a:extLst>
                <a:ext uri="{FF2B5EF4-FFF2-40B4-BE49-F238E27FC236}">
                  <a16:creationId xmlns:a16="http://schemas.microsoft.com/office/drawing/2014/main" id="{5CD6BFD0-11DB-3164-083C-98D728B399C4}"/>
                </a:ext>
              </a:extLst>
            </p:cNvPr>
            <p:cNvSpPr txBox="1"/>
            <p:nvPr/>
          </p:nvSpPr>
          <p:spPr>
            <a:xfrm>
              <a:off x="7650954" y="1944297"/>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Max</a:t>
              </a:r>
            </a:p>
          </p:txBody>
        </p:sp>
      </p:grpSp>
      <p:grpSp>
        <p:nvGrpSpPr>
          <p:cNvPr id="50" name="Group 49">
            <a:extLst>
              <a:ext uri="{FF2B5EF4-FFF2-40B4-BE49-F238E27FC236}">
                <a16:creationId xmlns:a16="http://schemas.microsoft.com/office/drawing/2014/main" id="{A2939426-2A96-21BE-497E-2666C06450D4}"/>
              </a:ext>
            </a:extLst>
          </p:cNvPr>
          <p:cNvGrpSpPr/>
          <p:nvPr/>
        </p:nvGrpSpPr>
        <p:grpSpPr>
          <a:xfrm>
            <a:off x="2967933" y="2230458"/>
            <a:ext cx="728878" cy="215444"/>
            <a:chOff x="7360791" y="2158483"/>
            <a:chExt cx="728878" cy="215444"/>
          </a:xfrm>
        </p:grpSpPr>
        <p:sp>
          <p:nvSpPr>
            <p:cNvPr id="51" name="TextBox 50">
              <a:extLst>
                <a:ext uri="{FF2B5EF4-FFF2-40B4-BE49-F238E27FC236}">
                  <a16:creationId xmlns:a16="http://schemas.microsoft.com/office/drawing/2014/main" id="{6A415A18-E06D-02EF-B452-769710BBE0A4}"/>
                </a:ext>
              </a:extLst>
            </p:cNvPr>
            <p:cNvSpPr txBox="1"/>
            <p:nvPr/>
          </p:nvSpPr>
          <p:spPr>
            <a:xfrm>
              <a:off x="7360791" y="2158483"/>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4,93</a:t>
              </a:r>
            </a:p>
          </p:txBody>
        </p:sp>
        <p:sp>
          <p:nvSpPr>
            <p:cNvPr id="52" name="TextBox 51">
              <a:extLst>
                <a:ext uri="{FF2B5EF4-FFF2-40B4-BE49-F238E27FC236}">
                  <a16:creationId xmlns:a16="http://schemas.microsoft.com/office/drawing/2014/main" id="{59B67855-AD12-5FFB-53A7-B648011BF2B5}"/>
                </a:ext>
              </a:extLst>
            </p:cNvPr>
            <p:cNvSpPr txBox="1"/>
            <p:nvPr/>
          </p:nvSpPr>
          <p:spPr>
            <a:xfrm>
              <a:off x="7650954" y="2158483"/>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P75</a:t>
              </a:r>
            </a:p>
          </p:txBody>
        </p:sp>
      </p:grpSp>
      <p:grpSp>
        <p:nvGrpSpPr>
          <p:cNvPr id="63" name="Group 62">
            <a:extLst>
              <a:ext uri="{FF2B5EF4-FFF2-40B4-BE49-F238E27FC236}">
                <a16:creationId xmlns:a16="http://schemas.microsoft.com/office/drawing/2014/main" id="{03227F33-A62D-BBF1-A34E-EC58F590C178}"/>
              </a:ext>
            </a:extLst>
          </p:cNvPr>
          <p:cNvGrpSpPr/>
          <p:nvPr/>
        </p:nvGrpSpPr>
        <p:grpSpPr>
          <a:xfrm>
            <a:off x="1297995" y="2124792"/>
            <a:ext cx="728878" cy="215444"/>
            <a:chOff x="7360791" y="2345802"/>
            <a:chExt cx="728878" cy="215444"/>
          </a:xfrm>
        </p:grpSpPr>
        <p:sp>
          <p:nvSpPr>
            <p:cNvPr id="64" name="TextBox 63">
              <a:extLst>
                <a:ext uri="{FF2B5EF4-FFF2-40B4-BE49-F238E27FC236}">
                  <a16:creationId xmlns:a16="http://schemas.microsoft.com/office/drawing/2014/main" id="{E167BC45-EB37-6383-5461-E943F2551A79}"/>
                </a:ext>
              </a:extLst>
            </p:cNvPr>
            <p:cNvSpPr txBox="1"/>
            <p:nvPr/>
          </p:nvSpPr>
          <p:spPr>
            <a:xfrm>
              <a:off x="7360791" y="2345802"/>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5,17</a:t>
              </a:r>
            </a:p>
          </p:txBody>
        </p:sp>
        <p:sp>
          <p:nvSpPr>
            <p:cNvPr id="65" name="TextBox 64">
              <a:extLst>
                <a:ext uri="{FF2B5EF4-FFF2-40B4-BE49-F238E27FC236}">
                  <a16:creationId xmlns:a16="http://schemas.microsoft.com/office/drawing/2014/main" id="{78437720-28AF-DB17-8E23-291E66C96E72}"/>
                </a:ext>
              </a:extLst>
            </p:cNvPr>
            <p:cNvSpPr txBox="1"/>
            <p:nvPr/>
          </p:nvSpPr>
          <p:spPr>
            <a:xfrm>
              <a:off x="7650954" y="2345802"/>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P25</a:t>
              </a:r>
            </a:p>
          </p:txBody>
        </p:sp>
      </p:grpSp>
      <p:grpSp>
        <p:nvGrpSpPr>
          <p:cNvPr id="67" name="Group 66">
            <a:extLst>
              <a:ext uri="{FF2B5EF4-FFF2-40B4-BE49-F238E27FC236}">
                <a16:creationId xmlns:a16="http://schemas.microsoft.com/office/drawing/2014/main" id="{D1A7F712-75D7-8553-5588-C5B391A28602}"/>
              </a:ext>
            </a:extLst>
          </p:cNvPr>
          <p:cNvGrpSpPr/>
          <p:nvPr/>
        </p:nvGrpSpPr>
        <p:grpSpPr>
          <a:xfrm>
            <a:off x="2967933" y="2965519"/>
            <a:ext cx="728878" cy="215444"/>
            <a:chOff x="7360791" y="2817781"/>
            <a:chExt cx="728878" cy="215444"/>
          </a:xfrm>
        </p:grpSpPr>
        <p:sp>
          <p:nvSpPr>
            <p:cNvPr id="69" name="TextBox 68">
              <a:extLst>
                <a:ext uri="{FF2B5EF4-FFF2-40B4-BE49-F238E27FC236}">
                  <a16:creationId xmlns:a16="http://schemas.microsoft.com/office/drawing/2014/main" id="{2D0BC9E9-7B09-9292-24BE-AB0B33175EB5}"/>
                </a:ext>
              </a:extLst>
            </p:cNvPr>
            <p:cNvSpPr txBox="1"/>
            <p:nvPr/>
          </p:nvSpPr>
          <p:spPr>
            <a:xfrm>
              <a:off x="7360791" y="2817781"/>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2,97</a:t>
              </a:r>
            </a:p>
          </p:txBody>
        </p:sp>
        <p:sp>
          <p:nvSpPr>
            <p:cNvPr id="71" name="TextBox 70">
              <a:extLst>
                <a:ext uri="{FF2B5EF4-FFF2-40B4-BE49-F238E27FC236}">
                  <a16:creationId xmlns:a16="http://schemas.microsoft.com/office/drawing/2014/main" id="{A3AA04B3-D7F6-930B-A568-C2861DB8ADCD}"/>
                </a:ext>
              </a:extLst>
            </p:cNvPr>
            <p:cNvSpPr txBox="1"/>
            <p:nvPr/>
          </p:nvSpPr>
          <p:spPr>
            <a:xfrm>
              <a:off x="7650954" y="2817781"/>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Min</a:t>
              </a:r>
            </a:p>
          </p:txBody>
        </p:sp>
      </p:grpSp>
      <p:grpSp>
        <p:nvGrpSpPr>
          <p:cNvPr id="73" name="Group 72">
            <a:extLst>
              <a:ext uri="{FF2B5EF4-FFF2-40B4-BE49-F238E27FC236}">
                <a16:creationId xmlns:a16="http://schemas.microsoft.com/office/drawing/2014/main" id="{A3DB1D81-FB65-6787-8F86-0EA0973D136E}"/>
              </a:ext>
            </a:extLst>
          </p:cNvPr>
          <p:cNvGrpSpPr/>
          <p:nvPr/>
        </p:nvGrpSpPr>
        <p:grpSpPr>
          <a:xfrm>
            <a:off x="2656345" y="1962064"/>
            <a:ext cx="296241" cy="1119400"/>
            <a:chOff x="7111034" y="2045371"/>
            <a:chExt cx="296241" cy="1119400"/>
          </a:xfrm>
        </p:grpSpPr>
        <p:sp>
          <p:nvSpPr>
            <p:cNvPr id="75" name="Rectangle 74">
              <a:extLst>
                <a:ext uri="{FF2B5EF4-FFF2-40B4-BE49-F238E27FC236}">
                  <a16:creationId xmlns:a16="http://schemas.microsoft.com/office/drawing/2014/main" id="{9B17B66D-DCE9-8270-238B-D5D9C539AF87}"/>
                </a:ext>
              </a:extLst>
            </p:cNvPr>
            <p:cNvSpPr/>
            <p:nvPr/>
          </p:nvSpPr>
          <p:spPr>
            <a:xfrm>
              <a:off x="7111034" y="2403064"/>
              <a:ext cx="296241" cy="3503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cxnSp>
          <p:nvCxnSpPr>
            <p:cNvPr id="76" name="Straight Connector 75">
              <a:extLst>
                <a:ext uri="{FF2B5EF4-FFF2-40B4-BE49-F238E27FC236}">
                  <a16:creationId xmlns:a16="http://schemas.microsoft.com/office/drawing/2014/main" id="{AE406EB3-FC78-23E1-D202-76FD5D51667C}"/>
                </a:ext>
              </a:extLst>
            </p:cNvPr>
            <p:cNvCxnSpPr>
              <a:cxnSpLocks/>
            </p:cNvCxnSpPr>
            <p:nvPr/>
          </p:nvCxnSpPr>
          <p:spPr>
            <a:xfrm>
              <a:off x="7259154" y="2054447"/>
              <a:ext cx="0" cy="348617"/>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72B6199-0D17-DBFE-3F67-515909F8EB0D}"/>
                </a:ext>
              </a:extLst>
            </p:cNvPr>
            <p:cNvCxnSpPr>
              <a:cxnSpLocks/>
              <a:stCxn id="75" idx="2"/>
              <a:endCxn id="79" idx="0"/>
            </p:cNvCxnSpPr>
            <p:nvPr/>
          </p:nvCxnSpPr>
          <p:spPr>
            <a:xfrm>
              <a:off x="7259155" y="2753430"/>
              <a:ext cx="0" cy="403118"/>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430A78FE-9919-BA5F-4DB7-CE8A4AF95920}"/>
                </a:ext>
              </a:extLst>
            </p:cNvPr>
            <p:cNvSpPr/>
            <p:nvPr/>
          </p:nvSpPr>
          <p:spPr>
            <a:xfrm>
              <a:off x="7111034" y="2045371"/>
              <a:ext cx="296241" cy="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79" name="Rectangle 78">
              <a:extLst>
                <a:ext uri="{FF2B5EF4-FFF2-40B4-BE49-F238E27FC236}">
                  <a16:creationId xmlns:a16="http://schemas.microsoft.com/office/drawing/2014/main" id="{31CC6092-6E59-E2D4-9B7E-E535D93F6941}"/>
                </a:ext>
              </a:extLst>
            </p:cNvPr>
            <p:cNvSpPr/>
            <p:nvPr/>
          </p:nvSpPr>
          <p:spPr>
            <a:xfrm>
              <a:off x="7111034" y="3156548"/>
              <a:ext cx="296241" cy="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80" name="Group 79">
            <a:extLst>
              <a:ext uri="{FF2B5EF4-FFF2-40B4-BE49-F238E27FC236}">
                <a16:creationId xmlns:a16="http://schemas.microsoft.com/office/drawing/2014/main" id="{378883DE-49F5-D2B4-17C1-927072DBF691}"/>
              </a:ext>
            </a:extLst>
          </p:cNvPr>
          <p:cNvGrpSpPr/>
          <p:nvPr/>
        </p:nvGrpSpPr>
        <p:grpSpPr>
          <a:xfrm>
            <a:off x="1297995" y="2488918"/>
            <a:ext cx="728878" cy="215444"/>
            <a:chOff x="7360791" y="2817781"/>
            <a:chExt cx="728878" cy="215444"/>
          </a:xfrm>
        </p:grpSpPr>
        <p:sp>
          <p:nvSpPr>
            <p:cNvPr id="81" name="TextBox 80">
              <a:extLst>
                <a:ext uri="{FF2B5EF4-FFF2-40B4-BE49-F238E27FC236}">
                  <a16:creationId xmlns:a16="http://schemas.microsoft.com/office/drawing/2014/main" id="{806880E6-9A89-3653-2D85-836717A4E3F9}"/>
                </a:ext>
              </a:extLst>
            </p:cNvPr>
            <p:cNvSpPr txBox="1"/>
            <p:nvPr/>
          </p:nvSpPr>
          <p:spPr>
            <a:xfrm>
              <a:off x="7360791" y="2817781"/>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4,31</a:t>
              </a:r>
            </a:p>
          </p:txBody>
        </p:sp>
        <p:sp>
          <p:nvSpPr>
            <p:cNvPr id="82" name="TextBox 81">
              <a:extLst>
                <a:ext uri="{FF2B5EF4-FFF2-40B4-BE49-F238E27FC236}">
                  <a16:creationId xmlns:a16="http://schemas.microsoft.com/office/drawing/2014/main" id="{38B24570-29A7-088B-03FB-0478AE957D10}"/>
                </a:ext>
              </a:extLst>
            </p:cNvPr>
            <p:cNvSpPr txBox="1"/>
            <p:nvPr/>
          </p:nvSpPr>
          <p:spPr>
            <a:xfrm>
              <a:off x="7650954" y="2817781"/>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Min</a:t>
              </a:r>
            </a:p>
          </p:txBody>
        </p:sp>
      </p:grpSp>
      <p:grpSp>
        <p:nvGrpSpPr>
          <p:cNvPr id="83" name="Group 82">
            <a:extLst>
              <a:ext uri="{FF2B5EF4-FFF2-40B4-BE49-F238E27FC236}">
                <a16:creationId xmlns:a16="http://schemas.microsoft.com/office/drawing/2014/main" id="{07343207-1B90-9A4F-55F7-641C7C5DCA1B}"/>
              </a:ext>
            </a:extLst>
          </p:cNvPr>
          <p:cNvGrpSpPr/>
          <p:nvPr/>
        </p:nvGrpSpPr>
        <p:grpSpPr>
          <a:xfrm>
            <a:off x="1297995" y="1948554"/>
            <a:ext cx="728878" cy="215444"/>
            <a:chOff x="7360791" y="2158483"/>
            <a:chExt cx="728878" cy="215444"/>
          </a:xfrm>
        </p:grpSpPr>
        <p:sp>
          <p:nvSpPr>
            <p:cNvPr id="84" name="TextBox 83">
              <a:extLst>
                <a:ext uri="{FF2B5EF4-FFF2-40B4-BE49-F238E27FC236}">
                  <a16:creationId xmlns:a16="http://schemas.microsoft.com/office/drawing/2014/main" id="{0D093538-1247-832B-AD7A-1C02771729A4}"/>
                </a:ext>
              </a:extLst>
            </p:cNvPr>
            <p:cNvSpPr txBox="1"/>
            <p:nvPr/>
          </p:nvSpPr>
          <p:spPr>
            <a:xfrm>
              <a:off x="7360791" y="2158483"/>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5,63</a:t>
              </a:r>
            </a:p>
          </p:txBody>
        </p:sp>
        <p:sp>
          <p:nvSpPr>
            <p:cNvPr id="85" name="TextBox 84">
              <a:extLst>
                <a:ext uri="{FF2B5EF4-FFF2-40B4-BE49-F238E27FC236}">
                  <a16:creationId xmlns:a16="http://schemas.microsoft.com/office/drawing/2014/main" id="{DFAD57E6-4151-32D2-1E0E-66D59A20DC98}"/>
                </a:ext>
              </a:extLst>
            </p:cNvPr>
            <p:cNvSpPr txBox="1"/>
            <p:nvPr/>
          </p:nvSpPr>
          <p:spPr>
            <a:xfrm>
              <a:off x="7650954" y="2158483"/>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P75</a:t>
              </a:r>
            </a:p>
          </p:txBody>
        </p:sp>
      </p:grpSp>
      <p:grpSp>
        <p:nvGrpSpPr>
          <p:cNvPr id="86" name="Group 85">
            <a:extLst>
              <a:ext uri="{FF2B5EF4-FFF2-40B4-BE49-F238E27FC236}">
                <a16:creationId xmlns:a16="http://schemas.microsoft.com/office/drawing/2014/main" id="{42C728E5-C67A-E7E9-53EA-F2AB981A688D}"/>
              </a:ext>
            </a:extLst>
          </p:cNvPr>
          <p:cNvGrpSpPr/>
          <p:nvPr/>
        </p:nvGrpSpPr>
        <p:grpSpPr>
          <a:xfrm>
            <a:off x="968671" y="1893826"/>
            <a:ext cx="296241" cy="704573"/>
            <a:chOff x="5841544" y="1977133"/>
            <a:chExt cx="296241" cy="704573"/>
          </a:xfrm>
        </p:grpSpPr>
        <p:sp>
          <p:nvSpPr>
            <p:cNvPr id="87" name="Rectangle 86">
              <a:extLst>
                <a:ext uri="{FF2B5EF4-FFF2-40B4-BE49-F238E27FC236}">
                  <a16:creationId xmlns:a16="http://schemas.microsoft.com/office/drawing/2014/main" id="{73E14D8A-E7F7-A846-E1EE-CC3BDC357115}"/>
                </a:ext>
              </a:extLst>
            </p:cNvPr>
            <p:cNvSpPr/>
            <p:nvPr/>
          </p:nvSpPr>
          <p:spPr>
            <a:xfrm>
              <a:off x="5841544" y="1977133"/>
              <a:ext cx="296241" cy="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88" name="Rectangle 87">
              <a:extLst>
                <a:ext uri="{FF2B5EF4-FFF2-40B4-BE49-F238E27FC236}">
                  <a16:creationId xmlns:a16="http://schemas.microsoft.com/office/drawing/2014/main" id="{950568A4-C904-F19C-7837-2839A41D3AAE}"/>
                </a:ext>
              </a:extLst>
            </p:cNvPr>
            <p:cNvSpPr/>
            <p:nvPr/>
          </p:nvSpPr>
          <p:spPr>
            <a:xfrm>
              <a:off x="5841544" y="2120584"/>
              <a:ext cx="296241" cy="2136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89" name="Rectangle 88">
              <a:extLst>
                <a:ext uri="{FF2B5EF4-FFF2-40B4-BE49-F238E27FC236}">
                  <a16:creationId xmlns:a16="http://schemas.microsoft.com/office/drawing/2014/main" id="{17834085-3D80-49FE-E241-D7FDBB1703EE}"/>
                </a:ext>
              </a:extLst>
            </p:cNvPr>
            <p:cNvSpPr/>
            <p:nvPr/>
          </p:nvSpPr>
          <p:spPr>
            <a:xfrm>
              <a:off x="5841544" y="2673483"/>
              <a:ext cx="296241" cy="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cxnSp>
          <p:nvCxnSpPr>
            <p:cNvPr id="90" name="Straight Connector 89">
              <a:extLst>
                <a:ext uri="{FF2B5EF4-FFF2-40B4-BE49-F238E27FC236}">
                  <a16:creationId xmlns:a16="http://schemas.microsoft.com/office/drawing/2014/main" id="{7395F82D-B691-8467-F8A9-1BBC17B2C0B6}"/>
                </a:ext>
              </a:extLst>
            </p:cNvPr>
            <p:cNvCxnSpPr>
              <a:cxnSpLocks/>
            </p:cNvCxnSpPr>
            <p:nvPr/>
          </p:nvCxnSpPr>
          <p:spPr>
            <a:xfrm>
              <a:off x="5988297" y="1977133"/>
              <a:ext cx="0" cy="143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D00682D-06E9-085F-C1F8-F30D904E4BC0}"/>
                </a:ext>
              </a:extLst>
            </p:cNvPr>
            <p:cNvCxnSpPr>
              <a:cxnSpLocks/>
            </p:cNvCxnSpPr>
            <p:nvPr/>
          </p:nvCxnSpPr>
          <p:spPr>
            <a:xfrm flipV="1">
              <a:off x="5976041" y="2334261"/>
              <a:ext cx="0" cy="33922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80503BCC-6FA1-F10E-12EB-B9AADC661C04}"/>
              </a:ext>
            </a:extLst>
          </p:cNvPr>
          <p:cNvGrpSpPr/>
          <p:nvPr/>
        </p:nvGrpSpPr>
        <p:grpSpPr>
          <a:xfrm>
            <a:off x="1297995" y="1756463"/>
            <a:ext cx="728878" cy="215444"/>
            <a:chOff x="7360791" y="1944297"/>
            <a:chExt cx="728878" cy="215444"/>
          </a:xfrm>
        </p:grpSpPr>
        <p:sp>
          <p:nvSpPr>
            <p:cNvPr id="93" name="TextBox 92">
              <a:extLst>
                <a:ext uri="{FF2B5EF4-FFF2-40B4-BE49-F238E27FC236}">
                  <a16:creationId xmlns:a16="http://schemas.microsoft.com/office/drawing/2014/main" id="{2149F26C-7600-F6B7-59D2-6D0323141AAE}"/>
                </a:ext>
              </a:extLst>
            </p:cNvPr>
            <p:cNvSpPr txBox="1"/>
            <p:nvPr/>
          </p:nvSpPr>
          <p:spPr>
            <a:xfrm>
              <a:off x="7360791" y="1944297"/>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6,17</a:t>
              </a:r>
            </a:p>
          </p:txBody>
        </p:sp>
        <p:sp>
          <p:nvSpPr>
            <p:cNvPr id="94" name="TextBox 93">
              <a:extLst>
                <a:ext uri="{FF2B5EF4-FFF2-40B4-BE49-F238E27FC236}">
                  <a16:creationId xmlns:a16="http://schemas.microsoft.com/office/drawing/2014/main" id="{1F3D7093-7C1A-B99C-9162-D6ACF90D8184}"/>
                </a:ext>
              </a:extLst>
            </p:cNvPr>
            <p:cNvSpPr txBox="1"/>
            <p:nvPr/>
          </p:nvSpPr>
          <p:spPr>
            <a:xfrm>
              <a:off x="7650954" y="1944297"/>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rgbClr val="FF7048"/>
                  </a:solidFill>
                  <a:effectLst/>
                  <a:uLnTx/>
                  <a:uFillTx/>
                  <a:latin typeface="Arial"/>
                  <a:ea typeface="+mn-ea"/>
                  <a:cs typeface="+mn-cs"/>
                </a:rPr>
                <a:t>Max</a:t>
              </a:r>
            </a:p>
          </p:txBody>
        </p:sp>
      </p:grpSp>
      <p:grpSp>
        <p:nvGrpSpPr>
          <p:cNvPr id="95" name="Group 94">
            <a:extLst>
              <a:ext uri="{FF2B5EF4-FFF2-40B4-BE49-F238E27FC236}">
                <a16:creationId xmlns:a16="http://schemas.microsoft.com/office/drawing/2014/main" id="{E415FCB2-C090-AE2C-4C2B-41E092A86427}"/>
              </a:ext>
            </a:extLst>
          </p:cNvPr>
          <p:cNvGrpSpPr/>
          <p:nvPr/>
        </p:nvGrpSpPr>
        <p:grpSpPr>
          <a:xfrm>
            <a:off x="2985985" y="2520479"/>
            <a:ext cx="728878" cy="215444"/>
            <a:chOff x="7360791" y="2345802"/>
            <a:chExt cx="728878" cy="215444"/>
          </a:xfrm>
        </p:grpSpPr>
        <p:sp>
          <p:nvSpPr>
            <p:cNvPr id="96" name="TextBox 95">
              <a:extLst>
                <a:ext uri="{FF2B5EF4-FFF2-40B4-BE49-F238E27FC236}">
                  <a16:creationId xmlns:a16="http://schemas.microsoft.com/office/drawing/2014/main" id="{6E801093-6E3B-A41D-EC17-C19535AFF0BA}"/>
                </a:ext>
              </a:extLst>
            </p:cNvPr>
            <p:cNvSpPr txBox="1"/>
            <p:nvPr/>
          </p:nvSpPr>
          <p:spPr>
            <a:xfrm>
              <a:off x="7360791" y="2345802"/>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4,11</a:t>
              </a:r>
            </a:p>
          </p:txBody>
        </p:sp>
        <p:sp>
          <p:nvSpPr>
            <p:cNvPr id="97" name="TextBox 96">
              <a:extLst>
                <a:ext uri="{FF2B5EF4-FFF2-40B4-BE49-F238E27FC236}">
                  <a16:creationId xmlns:a16="http://schemas.microsoft.com/office/drawing/2014/main" id="{3E470EC9-361A-C2C4-40B9-17CCD17392D3}"/>
                </a:ext>
              </a:extLst>
            </p:cNvPr>
            <p:cNvSpPr txBox="1"/>
            <p:nvPr/>
          </p:nvSpPr>
          <p:spPr>
            <a:xfrm>
              <a:off x="7650954" y="2345802"/>
              <a:ext cx="43871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schemeClr val="bg1">
                      <a:lumMod val="50000"/>
                    </a:schemeClr>
                  </a:solidFill>
                  <a:effectLst/>
                  <a:uLnTx/>
                  <a:uFillTx/>
                  <a:latin typeface="Arial"/>
                  <a:ea typeface="+mn-ea"/>
                  <a:cs typeface="+mn-cs"/>
                </a:rPr>
                <a:t>P25</a:t>
              </a:r>
            </a:p>
          </p:txBody>
        </p:sp>
      </p:grpSp>
      <p:sp>
        <p:nvSpPr>
          <p:cNvPr id="9" name="Text Placeholder 8">
            <a:extLst>
              <a:ext uri="{FF2B5EF4-FFF2-40B4-BE49-F238E27FC236}">
                <a16:creationId xmlns:a16="http://schemas.microsoft.com/office/drawing/2014/main" id="{54F6721B-DE71-5585-0E62-6AA8E65252E1}"/>
              </a:ext>
            </a:extLst>
          </p:cNvPr>
          <p:cNvSpPr>
            <a:spLocks noGrp="1"/>
          </p:cNvSpPr>
          <p:nvPr>
            <p:ph type="body" sz="quarter" idx="119"/>
          </p:nvPr>
        </p:nvSpPr>
        <p:spPr/>
        <p:txBody>
          <a:bodyPr/>
          <a:lstStyle/>
          <a:p>
            <a:endParaRPr lang="pt-BR" dirty="0"/>
          </a:p>
        </p:txBody>
      </p:sp>
      <p:sp>
        <p:nvSpPr>
          <p:cNvPr id="11" name="Text Placeholder 9">
            <a:extLst>
              <a:ext uri="{FF2B5EF4-FFF2-40B4-BE49-F238E27FC236}">
                <a16:creationId xmlns:a16="http://schemas.microsoft.com/office/drawing/2014/main" id="{4EE9D6AF-ACA1-B1F5-99A8-A9FA0E0A2C7F}"/>
              </a:ext>
            </a:extLst>
          </p:cNvPr>
          <p:cNvSpPr txBox="1">
            <a:spLocks/>
          </p:cNvSpPr>
          <p:nvPr/>
        </p:nvSpPr>
        <p:spPr>
          <a:xfrm>
            <a:off x="304438" y="5890051"/>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ABSOLAR e Global Solar Atlas</a:t>
            </a:r>
          </a:p>
        </p:txBody>
      </p:sp>
      <p:sp>
        <p:nvSpPr>
          <p:cNvPr id="2" name="Text Placeholder 9">
            <a:extLst>
              <a:ext uri="{FF2B5EF4-FFF2-40B4-BE49-F238E27FC236}">
                <a16:creationId xmlns:a16="http://schemas.microsoft.com/office/drawing/2014/main" id="{B70D21AF-0B50-BDAF-7D2D-5B93482B741C}"/>
              </a:ext>
            </a:extLst>
          </p:cNvPr>
          <p:cNvSpPr txBox="1">
            <a:spLocks/>
          </p:cNvSpPr>
          <p:nvPr/>
        </p:nvSpPr>
        <p:spPr>
          <a:xfrm>
            <a:off x="280893" y="6077443"/>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 Trata-se de opinião do Consultor Especializado, tendo como base estudos de mercado realizados por instituições especializadas, sendo certo que tais informações podem não refletir a exata realidade do mercado de energia, bem como podem haver opiniões divergentes à do Consultor Especializado</a:t>
            </a:r>
          </a:p>
        </p:txBody>
      </p:sp>
    </p:spTree>
    <p:extLst>
      <p:ext uri="{BB962C8B-B14F-4D97-AF65-F5344CB8AC3E}">
        <p14:creationId xmlns:p14="http://schemas.microsoft.com/office/powerpoint/2010/main" val="3383167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5">
            <a:extLst>
              <a:ext uri="{FF2B5EF4-FFF2-40B4-BE49-F238E27FC236}">
                <a16:creationId xmlns:a16="http://schemas.microsoft.com/office/drawing/2014/main" id="{ABC47EB7-B705-B647-1B37-1A32E42F0E09}"/>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2" name="Freeform: Shape 1">
            <a:extLst>
              <a:ext uri="{FF2B5EF4-FFF2-40B4-BE49-F238E27FC236}">
                <a16:creationId xmlns:a16="http://schemas.microsoft.com/office/drawing/2014/main" id="{4AF14589-0FD5-4340-B7AE-00F8A5B9CAB2}"/>
              </a:ext>
            </a:extLst>
          </p:cNvPr>
          <p:cNvSpPr/>
          <p:nvPr/>
        </p:nvSpPr>
        <p:spPr>
          <a:xfrm>
            <a:off x="4976763" y="1121790"/>
            <a:ext cx="6062025" cy="2123780"/>
          </a:xfrm>
          <a:custGeom>
            <a:avLst/>
            <a:gdLst>
              <a:gd name="connsiteX0" fmla="*/ 179109 w 6212264"/>
              <a:gd name="connsiteY0" fmla="*/ 2394408 h 2394408"/>
              <a:gd name="connsiteX1" fmla="*/ 6212264 w 6212264"/>
              <a:gd name="connsiteY1" fmla="*/ 1517715 h 2394408"/>
              <a:gd name="connsiteX2" fmla="*/ 5938886 w 6212264"/>
              <a:gd name="connsiteY2" fmla="*/ 1310325 h 2394408"/>
              <a:gd name="connsiteX3" fmla="*/ 5590095 w 6212264"/>
              <a:gd name="connsiteY3" fmla="*/ 942680 h 2394408"/>
              <a:gd name="connsiteX4" fmla="*/ 5514680 w 6212264"/>
              <a:gd name="connsiteY4" fmla="*/ 377072 h 2394408"/>
              <a:gd name="connsiteX5" fmla="*/ 5420412 w 6212264"/>
              <a:gd name="connsiteY5" fmla="*/ 0 h 2394408"/>
              <a:gd name="connsiteX6" fmla="*/ 0 w 6212264"/>
              <a:gd name="connsiteY6" fmla="*/ 942680 h 2394408"/>
              <a:gd name="connsiteX7" fmla="*/ 207389 w 6212264"/>
              <a:gd name="connsiteY7" fmla="*/ 1225484 h 2394408"/>
              <a:gd name="connsiteX8" fmla="*/ 443060 w 6212264"/>
              <a:gd name="connsiteY8" fmla="*/ 1527142 h 2394408"/>
              <a:gd name="connsiteX9" fmla="*/ 490194 w 6212264"/>
              <a:gd name="connsiteY9" fmla="*/ 1857080 h 2394408"/>
              <a:gd name="connsiteX10" fmla="*/ 179109 w 6212264"/>
              <a:gd name="connsiteY10" fmla="*/ 2394408 h 2394408"/>
              <a:gd name="connsiteX0" fmla="*/ 490194 w 6212264"/>
              <a:gd name="connsiteY0" fmla="*/ 1857080 h 1857080"/>
              <a:gd name="connsiteX1" fmla="*/ 6212264 w 6212264"/>
              <a:gd name="connsiteY1" fmla="*/ 1517715 h 1857080"/>
              <a:gd name="connsiteX2" fmla="*/ 5938886 w 6212264"/>
              <a:gd name="connsiteY2" fmla="*/ 1310325 h 1857080"/>
              <a:gd name="connsiteX3" fmla="*/ 5590095 w 6212264"/>
              <a:gd name="connsiteY3" fmla="*/ 942680 h 1857080"/>
              <a:gd name="connsiteX4" fmla="*/ 5514680 w 6212264"/>
              <a:gd name="connsiteY4" fmla="*/ 377072 h 1857080"/>
              <a:gd name="connsiteX5" fmla="*/ 5420412 w 6212264"/>
              <a:gd name="connsiteY5" fmla="*/ 0 h 1857080"/>
              <a:gd name="connsiteX6" fmla="*/ 0 w 6212264"/>
              <a:gd name="connsiteY6" fmla="*/ 942680 h 1857080"/>
              <a:gd name="connsiteX7" fmla="*/ 207389 w 6212264"/>
              <a:gd name="connsiteY7" fmla="*/ 1225484 h 1857080"/>
              <a:gd name="connsiteX8" fmla="*/ 443060 w 6212264"/>
              <a:gd name="connsiteY8" fmla="*/ 1527142 h 1857080"/>
              <a:gd name="connsiteX9" fmla="*/ 490194 w 6212264"/>
              <a:gd name="connsiteY9" fmla="*/ 1857080 h 1857080"/>
              <a:gd name="connsiteX0" fmla="*/ 271119 w 6212264"/>
              <a:gd name="connsiteY0" fmla="*/ 2209505 h 2209505"/>
              <a:gd name="connsiteX1" fmla="*/ 6212264 w 6212264"/>
              <a:gd name="connsiteY1" fmla="*/ 1517715 h 2209505"/>
              <a:gd name="connsiteX2" fmla="*/ 5938886 w 6212264"/>
              <a:gd name="connsiteY2" fmla="*/ 1310325 h 2209505"/>
              <a:gd name="connsiteX3" fmla="*/ 5590095 w 6212264"/>
              <a:gd name="connsiteY3" fmla="*/ 942680 h 2209505"/>
              <a:gd name="connsiteX4" fmla="*/ 5514680 w 6212264"/>
              <a:gd name="connsiteY4" fmla="*/ 377072 h 2209505"/>
              <a:gd name="connsiteX5" fmla="*/ 5420412 w 6212264"/>
              <a:gd name="connsiteY5" fmla="*/ 0 h 2209505"/>
              <a:gd name="connsiteX6" fmla="*/ 0 w 6212264"/>
              <a:gd name="connsiteY6" fmla="*/ 942680 h 2209505"/>
              <a:gd name="connsiteX7" fmla="*/ 207389 w 6212264"/>
              <a:gd name="connsiteY7" fmla="*/ 1225484 h 2209505"/>
              <a:gd name="connsiteX8" fmla="*/ 443060 w 6212264"/>
              <a:gd name="connsiteY8" fmla="*/ 1527142 h 2209505"/>
              <a:gd name="connsiteX9" fmla="*/ 271119 w 6212264"/>
              <a:gd name="connsiteY9" fmla="*/ 2209505 h 2209505"/>
              <a:gd name="connsiteX0" fmla="*/ 63730 w 6004875"/>
              <a:gd name="connsiteY0" fmla="*/ 2209505 h 2209505"/>
              <a:gd name="connsiteX1" fmla="*/ 6004875 w 6004875"/>
              <a:gd name="connsiteY1" fmla="*/ 1517715 h 2209505"/>
              <a:gd name="connsiteX2" fmla="*/ 5731497 w 6004875"/>
              <a:gd name="connsiteY2" fmla="*/ 1310325 h 2209505"/>
              <a:gd name="connsiteX3" fmla="*/ 5382706 w 6004875"/>
              <a:gd name="connsiteY3" fmla="*/ 942680 h 2209505"/>
              <a:gd name="connsiteX4" fmla="*/ 5307291 w 6004875"/>
              <a:gd name="connsiteY4" fmla="*/ 377072 h 2209505"/>
              <a:gd name="connsiteX5" fmla="*/ 5213023 w 6004875"/>
              <a:gd name="connsiteY5" fmla="*/ 0 h 2209505"/>
              <a:gd name="connsiteX6" fmla="*/ 0 w 6004875"/>
              <a:gd name="connsiteY6" fmla="*/ 1225484 h 2209505"/>
              <a:gd name="connsiteX7" fmla="*/ 235671 w 6004875"/>
              <a:gd name="connsiteY7" fmla="*/ 1527142 h 2209505"/>
              <a:gd name="connsiteX8" fmla="*/ 63730 w 6004875"/>
              <a:gd name="connsiteY8" fmla="*/ 2209505 h 2209505"/>
              <a:gd name="connsiteX0" fmla="*/ 139930 w 6081075"/>
              <a:gd name="connsiteY0" fmla="*/ 2209505 h 2209505"/>
              <a:gd name="connsiteX1" fmla="*/ 6081075 w 6081075"/>
              <a:gd name="connsiteY1" fmla="*/ 1517715 h 2209505"/>
              <a:gd name="connsiteX2" fmla="*/ 5807697 w 6081075"/>
              <a:gd name="connsiteY2" fmla="*/ 1310325 h 2209505"/>
              <a:gd name="connsiteX3" fmla="*/ 5458906 w 6081075"/>
              <a:gd name="connsiteY3" fmla="*/ 942680 h 2209505"/>
              <a:gd name="connsiteX4" fmla="*/ 5383491 w 6081075"/>
              <a:gd name="connsiteY4" fmla="*/ 377072 h 2209505"/>
              <a:gd name="connsiteX5" fmla="*/ 5289223 w 6081075"/>
              <a:gd name="connsiteY5" fmla="*/ 0 h 2209505"/>
              <a:gd name="connsiteX6" fmla="*/ 0 w 6081075"/>
              <a:gd name="connsiteY6" fmla="*/ 1149284 h 2209505"/>
              <a:gd name="connsiteX7" fmla="*/ 311871 w 6081075"/>
              <a:gd name="connsiteY7" fmla="*/ 1527142 h 2209505"/>
              <a:gd name="connsiteX8" fmla="*/ 139930 w 6081075"/>
              <a:gd name="connsiteY8" fmla="*/ 2209505 h 2209505"/>
              <a:gd name="connsiteX0" fmla="*/ 187555 w 6081075"/>
              <a:gd name="connsiteY0" fmla="*/ 2123780 h 2123780"/>
              <a:gd name="connsiteX1" fmla="*/ 6081075 w 6081075"/>
              <a:gd name="connsiteY1" fmla="*/ 1517715 h 2123780"/>
              <a:gd name="connsiteX2" fmla="*/ 5807697 w 6081075"/>
              <a:gd name="connsiteY2" fmla="*/ 1310325 h 2123780"/>
              <a:gd name="connsiteX3" fmla="*/ 5458906 w 6081075"/>
              <a:gd name="connsiteY3" fmla="*/ 942680 h 2123780"/>
              <a:gd name="connsiteX4" fmla="*/ 5383491 w 6081075"/>
              <a:gd name="connsiteY4" fmla="*/ 377072 h 2123780"/>
              <a:gd name="connsiteX5" fmla="*/ 5289223 w 6081075"/>
              <a:gd name="connsiteY5" fmla="*/ 0 h 2123780"/>
              <a:gd name="connsiteX6" fmla="*/ 0 w 6081075"/>
              <a:gd name="connsiteY6" fmla="*/ 1149284 h 2123780"/>
              <a:gd name="connsiteX7" fmla="*/ 311871 w 6081075"/>
              <a:gd name="connsiteY7" fmla="*/ 1527142 h 2123780"/>
              <a:gd name="connsiteX8" fmla="*/ 187555 w 6081075"/>
              <a:gd name="connsiteY8" fmla="*/ 2123780 h 2123780"/>
              <a:gd name="connsiteX0" fmla="*/ 168505 w 6062025"/>
              <a:gd name="connsiteY0" fmla="*/ 2123780 h 2123780"/>
              <a:gd name="connsiteX1" fmla="*/ 6062025 w 6062025"/>
              <a:gd name="connsiteY1" fmla="*/ 1517715 h 2123780"/>
              <a:gd name="connsiteX2" fmla="*/ 5788647 w 6062025"/>
              <a:gd name="connsiteY2" fmla="*/ 1310325 h 2123780"/>
              <a:gd name="connsiteX3" fmla="*/ 5439856 w 6062025"/>
              <a:gd name="connsiteY3" fmla="*/ 942680 h 2123780"/>
              <a:gd name="connsiteX4" fmla="*/ 5364441 w 6062025"/>
              <a:gd name="connsiteY4" fmla="*/ 377072 h 2123780"/>
              <a:gd name="connsiteX5" fmla="*/ 5270173 w 6062025"/>
              <a:gd name="connsiteY5" fmla="*/ 0 h 2123780"/>
              <a:gd name="connsiteX6" fmla="*/ 0 w 6062025"/>
              <a:gd name="connsiteY6" fmla="*/ 1196909 h 2123780"/>
              <a:gd name="connsiteX7" fmla="*/ 292821 w 6062025"/>
              <a:gd name="connsiteY7" fmla="*/ 1527142 h 2123780"/>
              <a:gd name="connsiteX8" fmla="*/ 168505 w 6062025"/>
              <a:gd name="connsiteY8" fmla="*/ 2123780 h 212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2025" h="2123780">
                <a:moveTo>
                  <a:pt x="168505" y="2123780"/>
                </a:moveTo>
                <a:lnTo>
                  <a:pt x="6062025" y="1517715"/>
                </a:lnTo>
                <a:lnTo>
                  <a:pt x="5788647" y="1310325"/>
                </a:lnTo>
                <a:lnTo>
                  <a:pt x="5439856" y="942680"/>
                </a:lnTo>
                <a:lnTo>
                  <a:pt x="5364441" y="377072"/>
                </a:lnTo>
                <a:lnTo>
                  <a:pt x="5270173" y="0"/>
                </a:lnTo>
                <a:lnTo>
                  <a:pt x="0" y="1196909"/>
                </a:lnTo>
                <a:lnTo>
                  <a:pt x="292821" y="1527142"/>
                </a:lnTo>
                <a:lnTo>
                  <a:pt x="168505" y="2123780"/>
                </a:lnTo>
                <a:close/>
              </a:path>
            </a:pathLst>
          </a:custGeom>
          <a:gradFill flip="none" rotWithShape="1">
            <a:gsLst>
              <a:gs pos="0">
                <a:schemeClr val="bg2">
                  <a:lumMod val="60000"/>
                  <a:lumOff val="40000"/>
                  <a:alpha val="0"/>
                </a:schemeClr>
              </a:gs>
              <a:gs pos="100000">
                <a:schemeClr val="bg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53" name="Freeform 26">
            <a:extLst>
              <a:ext uri="{FF2B5EF4-FFF2-40B4-BE49-F238E27FC236}">
                <a16:creationId xmlns:a16="http://schemas.microsoft.com/office/drawing/2014/main" id="{BD32D42B-1FC9-4528-87DE-0903895CD969}"/>
              </a:ext>
            </a:extLst>
          </p:cNvPr>
          <p:cNvSpPr>
            <a:spLocks/>
          </p:cNvSpPr>
          <p:nvPr/>
        </p:nvSpPr>
        <p:spPr bwMode="auto">
          <a:xfrm>
            <a:off x="4421215" y="1972386"/>
            <a:ext cx="403340" cy="555846"/>
          </a:xfrm>
          <a:custGeom>
            <a:avLst/>
            <a:gdLst>
              <a:gd name="T0" fmla="*/ 0 w 7638"/>
              <a:gd name="T1" fmla="*/ 2721 h 7870"/>
              <a:gd name="T2" fmla="*/ 7638 w 7638"/>
              <a:gd name="T3" fmla="*/ 0 h 7870"/>
              <a:gd name="T4" fmla="*/ 7638 w 7638"/>
              <a:gd name="T5" fmla="*/ 6646 h 7870"/>
              <a:gd name="T6" fmla="*/ 4201 w 7638"/>
              <a:gd name="T7" fmla="*/ 7870 h 7870"/>
              <a:gd name="T8" fmla="*/ 0 w 7638"/>
              <a:gd name="T9" fmla="*/ 2721 h 7870"/>
            </a:gdLst>
            <a:ahLst/>
            <a:cxnLst>
              <a:cxn ang="0">
                <a:pos x="T0" y="T1"/>
              </a:cxn>
              <a:cxn ang="0">
                <a:pos x="T2" y="T3"/>
              </a:cxn>
              <a:cxn ang="0">
                <a:pos x="T4" y="T5"/>
              </a:cxn>
              <a:cxn ang="0">
                <a:pos x="T6" y="T7"/>
              </a:cxn>
              <a:cxn ang="0">
                <a:pos x="T8" y="T9"/>
              </a:cxn>
            </a:cxnLst>
            <a:rect l="0" t="0" r="r" b="b"/>
            <a:pathLst>
              <a:path w="7638" h="7870">
                <a:moveTo>
                  <a:pt x="0" y="2721"/>
                </a:moveTo>
                <a:cubicBezTo>
                  <a:pt x="2157" y="961"/>
                  <a:pt x="4855" y="0"/>
                  <a:pt x="7638" y="0"/>
                </a:cubicBezTo>
                <a:lnTo>
                  <a:pt x="7638" y="6646"/>
                </a:lnTo>
                <a:cubicBezTo>
                  <a:pt x="6385" y="6646"/>
                  <a:pt x="5171" y="7078"/>
                  <a:pt x="4201" y="7870"/>
                </a:cubicBezTo>
                <a:lnTo>
                  <a:pt x="0" y="2721"/>
                </a:lnTo>
                <a:close/>
              </a:path>
            </a:pathLst>
          </a:custGeom>
          <a:solidFill>
            <a:schemeClr val="accent6">
              <a:lumMod val="20000"/>
              <a:lumOff val="80000"/>
            </a:schemeClr>
          </a:solidFill>
          <a:ln w="3175">
            <a:gradFill flip="none" rotWithShape="1">
              <a:gsLst>
                <a:gs pos="20000">
                  <a:schemeClr val="accent4"/>
                </a:gs>
                <a:gs pos="70000">
                  <a:schemeClr val="accent4">
                    <a:lumMod val="40000"/>
                    <a:lumOff val="60000"/>
                  </a:schemeClr>
                </a:gs>
              </a:gsLst>
              <a:lin ang="13500000" scaled="1"/>
              <a:tileRect/>
            </a:gra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10">
            <a:extLst>
              <a:ext uri="{FF2B5EF4-FFF2-40B4-BE49-F238E27FC236}">
                <a16:creationId xmlns:a16="http://schemas.microsoft.com/office/drawing/2014/main" id="{733F845B-24F9-4311-A7A7-317897E4D5A1}"/>
              </a:ext>
            </a:extLst>
          </p:cNvPr>
          <p:cNvSpPr>
            <a:spLocks/>
          </p:cNvSpPr>
          <p:nvPr/>
        </p:nvSpPr>
        <p:spPr bwMode="auto">
          <a:xfrm>
            <a:off x="9854518" y="664941"/>
            <a:ext cx="1037826" cy="941425"/>
          </a:xfrm>
          <a:custGeom>
            <a:avLst/>
            <a:gdLst>
              <a:gd name="T0" fmla="*/ 0 w 11491"/>
              <a:gd name="T1" fmla="*/ 8349 h 10403"/>
              <a:gd name="T2" fmla="*/ 11491 w 11491"/>
              <a:gd name="T3" fmla="*/ 0 h 10403"/>
              <a:gd name="T4" fmla="*/ 11491 w 11491"/>
              <a:gd name="T5" fmla="*/ 6646 h 10403"/>
              <a:gd name="T6" fmla="*/ 6320 w 11491"/>
              <a:gd name="T7" fmla="*/ 10403 h 10403"/>
              <a:gd name="T8" fmla="*/ 0 w 11491"/>
              <a:gd name="T9" fmla="*/ 8349 h 10403"/>
            </a:gdLst>
            <a:ahLst/>
            <a:cxnLst>
              <a:cxn ang="0">
                <a:pos x="T0" y="T1"/>
              </a:cxn>
              <a:cxn ang="0">
                <a:pos x="T2" y="T3"/>
              </a:cxn>
              <a:cxn ang="0">
                <a:pos x="T4" y="T5"/>
              </a:cxn>
              <a:cxn ang="0">
                <a:pos x="T6" y="T7"/>
              </a:cxn>
              <a:cxn ang="0">
                <a:pos x="T8" y="T9"/>
              </a:cxn>
            </a:cxnLst>
            <a:rect l="0" t="0" r="r" b="b"/>
            <a:pathLst>
              <a:path w="11491" h="10403">
                <a:moveTo>
                  <a:pt x="0" y="8349"/>
                </a:moveTo>
                <a:cubicBezTo>
                  <a:pt x="1617" y="3371"/>
                  <a:pt x="6257" y="0"/>
                  <a:pt x="11491" y="0"/>
                </a:cubicBezTo>
                <a:lnTo>
                  <a:pt x="11491" y="6646"/>
                </a:lnTo>
                <a:cubicBezTo>
                  <a:pt x="9136" y="6646"/>
                  <a:pt x="7048" y="8163"/>
                  <a:pt x="6320" y="10403"/>
                </a:cubicBezTo>
                <a:lnTo>
                  <a:pt x="0" y="8349"/>
                </a:lnTo>
                <a:close/>
              </a:path>
            </a:pathLst>
          </a:custGeom>
          <a:solidFill>
            <a:schemeClr val="accent6">
              <a:lumMod val="20000"/>
              <a:lumOff val="80000"/>
            </a:schemeClr>
          </a:solidFill>
          <a:ln w="3175">
            <a:gradFill flip="none" rotWithShape="1">
              <a:gsLst>
                <a:gs pos="20000">
                  <a:schemeClr val="accent4"/>
                </a:gs>
                <a:gs pos="70000">
                  <a:schemeClr val="accent4">
                    <a:lumMod val="60000"/>
                    <a:lumOff val="40000"/>
                  </a:schemeClr>
                </a:gs>
              </a:gsLst>
              <a:lin ang="13500000" scaled="1"/>
              <a:tileRect/>
            </a:gradFill>
            <a:prstDash val="dash"/>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dirty="0">
              <a:ln>
                <a:noFill/>
              </a:ln>
              <a:solidFill>
                <a:prstClr val="black"/>
              </a:solidFill>
              <a:effectLst/>
              <a:uLnTx/>
              <a:uFillTx/>
              <a:latin typeface="Arial"/>
              <a:ea typeface="+mn-ea"/>
              <a:cs typeface="+mn-cs"/>
            </a:endParaRPr>
          </a:p>
        </p:txBody>
      </p:sp>
      <p:graphicFrame>
        <p:nvGraphicFramePr>
          <p:cNvPr id="106" name="Chart 105">
            <a:extLst>
              <a:ext uri="{FF2B5EF4-FFF2-40B4-BE49-F238E27FC236}">
                <a16:creationId xmlns:a16="http://schemas.microsoft.com/office/drawing/2014/main" id="{E2F662B4-CE98-3CC9-7A2C-0541D13D2633}"/>
              </a:ext>
            </a:extLst>
          </p:cNvPr>
          <p:cNvGraphicFramePr>
            <a:graphicFrameLocks/>
          </p:cNvGraphicFramePr>
          <p:nvPr>
            <p:extLst>
              <p:ext uri="{D42A27DB-BD31-4B8C-83A1-F6EECF244321}">
                <p14:modId xmlns:p14="http://schemas.microsoft.com/office/powerpoint/2010/main" val="3569439775"/>
              </p:ext>
            </p:extLst>
          </p:nvPr>
        </p:nvGraphicFramePr>
        <p:xfrm>
          <a:off x="4011395" y="1951037"/>
          <a:ext cx="1561026" cy="1700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8" name="Chart 107">
            <a:extLst>
              <a:ext uri="{FF2B5EF4-FFF2-40B4-BE49-F238E27FC236}">
                <a16:creationId xmlns:a16="http://schemas.microsoft.com/office/drawing/2014/main" id="{E151090D-BBA5-10AF-AC29-0D924967BBC1}"/>
              </a:ext>
            </a:extLst>
          </p:cNvPr>
          <p:cNvGraphicFramePr>
            <a:graphicFrameLocks/>
          </p:cNvGraphicFramePr>
          <p:nvPr>
            <p:extLst>
              <p:ext uri="{D42A27DB-BD31-4B8C-83A1-F6EECF244321}">
                <p14:modId xmlns:p14="http://schemas.microsoft.com/office/powerpoint/2010/main" val="3715214735"/>
              </p:ext>
            </p:extLst>
          </p:nvPr>
        </p:nvGraphicFramePr>
        <p:xfrm>
          <a:off x="9834408" y="598403"/>
          <a:ext cx="2119488" cy="2308356"/>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Top Corners Rounded 13">
            <a:extLst>
              <a:ext uri="{FF2B5EF4-FFF2-40B4-BE49-F238E27FC236}">
                <a16:creationId xmlns:a16="http://schemas.microsoft.com/office/drawing/2014/main" id="{EF39C295-9765-10A7-00AD-CB62FC80481E}"/>
              </a:ext>
            </a:extLst>
          </p:cNvPr>
          <p:cNvSpPr/>
          <p:nvPr/>
        </p:nvSpPr>
        <p:spPr>
          <a:xfrm>
            <a:off x="7904632" y="3061998"/>
            <a:ext cx="2637167" cy="1574748"/>
          </a:xfrm>
          <a:prstGeom prst="round2SameRect">
            <a:avLst>
              <a:gd name="adj1" fmla="val 32087"/>
              <a:gd name="adj2" fmla="val 0"/>
            </a:avLst>
          </a:prstGeom>
          <a:noFill/>
          <a:ln w="9525">
            <a:gradFill flip="none" rotWithShape="1">
              <a:gsLst>
                <a:gs pos="0">
                  <a:schemeClr val="accent1">
                    <a:lumMod val="5000"/>
                    <a:lumOff val="95000"/>
                  </a:schemeClr>
                </a:gs>
                <a:gs pos="100000">
                  <a:schemeClr val="accent4"/>
                </a:gs>
              </a:gsLst>
              <a:lin ang="16200000" scaled="1"/>
              <a:tileRect/>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3" name="Isosceles Triangle 2">
            <a:extLst>
              <a:ext uri="{FF2B5EF4-FFF2-40B4-BE49-F238E27FC236}">
                <a16:creationId xmlns:a16="http://schemas.microsoft.com/office/drawing/2014/main" id="{C5D8909E-D9E4-4851-BC06-105E352D228D}"/>
              </a:ext>
            </a:extLst>
          </p:cNvPr>
          <p:cNvSpPr/>
          <p:nvPr/>
        </p:nvSpPr>
        <p:spPr>
          <a:xfrm rot="5400000">
            <a:off x="1398690" y="3423656"/>
            <a:ext cx="4517962" cy="374919"/>
          </a:xfrm>
          <a:prstGeom prst="triangl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C660710B-EF29-8635-2002-88EB898FD097}"/>
              </a:ext>
            </a:extLst>
          </p:cNvPr>
          <p:cNvSpPr txBox="1"/>
          <p:nvPr/>
        </p:nvSpPr>
        <p:spPr>
          <a:xfrm>
            <a:off x="4490557" y="2645498"/>
            <a:ext cx="66075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3C"/>
              </a:buClr>
              <a:buSzTx/>
              <a:buFontTx/>
              <a:buNone/>
              <a:tabLst/>
              <a:defRPr/>
            </a:pPr>
            <a:r>
              <a:rPr kumimoji="0" lang="pt-BR" sz="1200" b="1" i="0" u="none" strike="noStrike" kern="1200" cap="none" spc="0" normalizeH="0" baseline="0" dirty="0">
                <a:ln>
                  <a:noFill/>
                </a:ln>
                <a:solidFill>
                  <a:prstClr val="black"/>
                </a:solidFill>
                <a:effectLst/>
                <a:uLnTx/>
                <a:uFillTx/>
                <a:latin typeface="Arial"/>
                <a:ea typeface="+mn-ea"/>
                <a:cs typeface="+mn-cs"/>
              </a:rPr>
              <a:t>183</a:t>
            </a:r>
            <a:r>
              <a:rPr kumimoji="0" lang="pt-BR" sz="1000" b="0" i="0" u="none" strike="noStrike" kern="1200" cap="none" spc="0" normalizeH="0" baseline="0" dirty="0">
                <a:ln>
                  <a:noFill/>
                </a:ln>
                <a:solidFill>
                  <a:prstClr val="black"/>
                </a:solidFill>
                <a:effectLst/>
                <a:uLnTx/>
                <a:uFillTx/>
                <a:latin typeface="Arial"/>
                <a:ea typeface="+mn-ea"/>
                <a:cs typeface="+mn-cs"/>
              </a:rPr>
              <a:t>GW</a:t>
            </a:r>
          </a:p>
        </p:txBody>
      </p:sp>
      <p:sp>
        <p:nvSpPr>
          <p:cNvPr id="109" name="TextBox 108">
            <a:extLst>
              <a:ext uri="{FF2B5EF4-FFF2-40B4-BE49-F238E27FC236}">
                <a16:creationId xmlns:a16="http://schemas.microsoft.com/office/drawing/2014/main" id="{6F44531F-50EF-2336-92FA-DF841D025A2D}"/>
              </a:ext>
            </a:extLst>
          </p:cNvPr>
          <p:cNvSpPr txBox="1"/>
          <p:nvPr/>
        </p:nvSpPr>
        <p:spPr>
          <a:xfrm>
            <a:off x="10465006" y="1597665"/>
            <a:ext cx="885178" cy="338554"/>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
                <a:srgbClr val="00003C"/>
              </a:buClr>
              <a:buSzTx/>
              <a:buFontTx/>
              <a:buNone/>
              <a:tabLst/>
              <a:defRPr kumimoji="0" sz="1600" b="1" i="0" u="none" strike="noStrike" cap="none" spc="0" normalizeH="0" baseline="0">
                <a:ln>
                  <a:noFill/>
                </a:ln>
                <a:solidFill>
                  <a:srgbClr val="00003C"/>
                </a:solidFill>
                <a:effectLst/>
                <a:uLnTx/>
                <a:uFillTx/>
                <a:latin typeface="Arial"/>
              </a:defRPr>
            </a:lvl1pPr>
          </a:lstStyle>
          <a:p>
            <a:pPr marL="0" marR="0" lvl="0" indent="0" algn="ctr" defTabSz="457200" rtl="0" eaLnBrk="1" fontAlgn="auto" latinLnBrk="0" hangingPunct="1">
              <a:lnSpc>
                <a:spcPct val="100000"/>
              </a:lnSpc>
              <a:spcBef>
                <a:spcPts val="0"/>
              </a:spcBef>
              <a:spcAft>
                <a:spcPts val="0"/>
              </a:spcAft>
              <a:buClr>
                <a:srgbClr val="00003C"/>
              </a:buClr>
              <a:buSzTx/>
              <a:buFontTx/>
              <a:buNone/>
              <a:tabLst/>
              <a:defRPr/>
            </a:pPr>
            <a:r>
              <a:rPr kumimoji="0" lang="pt-BR" sz="1600" b="1" i="0" u="none" strike="noStrike" kern="1200" cap="none" spc="0" normalizeH="0" baseline="0" dirty="0">
                <a:ln>
                  <a:noFill/>
                </a:ln>
                <a:solidFill>
                  <a:prstClr val="black"/>
                </a:solidFill>
                <a:effectLst/>
                <a:uLnTx/>
                <a:uFillTx/>
                <a:latin typeface="Arial"/>
                <a:ea typeface="+mn-ea"/>
                <a:cs typeface="+mn-cs"/>
              </a:rPr>
              <a:t>275</a:t>
            </a:r>
            <a:r>
              <a:rPr kumimoji="0" lang="pt-BR" sz="1100" b="0" i="0" u="none" strike="noStrike" kern="1200" cap="none" spc="0" normalizeH="0" baseline="0" dirty="0">
                <a:ln>
                  <a:noFill/>
                </a:ln>
                <a:solidFill>
                  <a:prstClr val="black"/>
                </a:solidFill>
                <a:effectLst/>
                <a:uLnTx/>
                <a:uFillTx/>
                <a:latin typeface="Arial"/>
                <a:ea typeface="+mn-ea"/>
                <a:cs typeface="+mn-cs"/>
              </a:rPr>
              <a:t>GW</a:t>
            </a:r>
            <a:r>
              <a:rPr kumimoji="0" lang="pt-BR" sz="1100" b="0" i="0" u="none" strike="noStrike" kern="1200" cap="none" spc="0" normalizeH="0" baseline="30000" dirty="0">
                <a:ln>
                  <a:noFill/>
                </a:ln>
                <a:solidFill>
                  <a:prstClr val="black"/>
                </a:solidFill>
                <a:effectLst/>
                <a:uLnTx/>
                <a:uFillTx/>
                <a:latin typeface="Arial"/>
                <a:ea typeface="+mn-ea"/>
                <a:cs typeface="+mn-cs"/>
              </a:rPr>
              <a:t>(2)</a:t>
            </a:r>
          </a:p>
        </p:txBody>
      </p:sp>
      <p:grpSp>
        <p:nvGrpSpPr>
          <p:cNvPr id="51" name="Group 50">
            <a:extLst>
              <a:ext uri="{FF2B5EF4-FFF2-40B4-BE49-F238E27FC236}">
                <a16:creationId xmlns:a16="http://schemas.microsoft.com/office/drawing/2014/main" id="{D985AFFA-C36A-E2FE-F5FD-14AD95AFC6A0}"/>
              </a:ext>
            </a:extLst>
          </p:cNvPr>
          <p:cNvGrpSpPr/>
          <p:nvPr/>
        </p:nvGrpSpPr>
        <p:grpSpPr>
          <a:xfrm>
            <a:off x="3901877" y="1429729"/>
            <a:ext cx="4568044" cy="311523"/>
            <a:chOff x="12776770" y="1224451"/>
            <a:chExt cx="4568044" cy="311523"/>
          </a:xfrm>
        </p:grpSpPr>
        <p:sp>
          <p:nvSpPr>
            <p:cNvPr id="38" name="Text Placeholder 1">
              <a:extLst>
                <a:ext uri="{FF2B5EF4-FFF2-40B4-BE49-F238E27FC236}">
                  <a16:creationId xmlns:a16="http://schemas.microsoft.com/office/drawing/2014/main" id="{D0D80EC7-D4CF-AE4C-629F-E45081E58FDB}"/>
                </a:ext>
              </a:extLst>
            </p:cNvPr>
            <p:cNvSpPr txBox="1">
              <a:spLocks/>
            </p:cNvSpPr>
            <p:nvPr/>
          </p:nvSpPr>
          <p:spPr>
            <a:xfrm>
              <a:off x="12776770" y="1412863"/>
              <a:ext cx="4568044"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3C"/>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GW</a:t>
              </a:r>
            </a:p>
          </p:txBody>
        </p:sp>
        <p:sp>
          <p:nvSpPr>
            <p:cNvPr id="25" name="Text Placeholder 2">
              <a:extLst>
                <a:ext uri="{FF2B5EF4-FFF2-40B4-BE49-F238E27FC236}">
                  <a16:creationId xmlns:a16="http://schemas.microsoft.com/office/drawing/2014/main" id="{39FA2562-E668-A105-D9B9-84E164E65A02}"/>
                </a:ext>
              </a:extLst>
            </p:cNvPr>
            <p:cNvSpPr txBox="1">
              <a:spLocks/>
            </p:cNvSpPr>
            <p:nvPr/>
          </p:nvSpPr>
          <p:spPr>
            <a:xfrm>
              <a:off x="12776770" y="1224451"/>
              <a:ext cx="4568044"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3C"/>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Evolução da Capacidade Instalada no Brasil</a:t>
              </a:r>
            </a:p>
          </p:txBody>
        </p:sp>
      </p:grpSp>
      <p:graphicFrame>
        <p:nvGraphicFramePr>
          <p:cNvPr id="67" name="Chart 66">
            <a:extLst>
              <a:ext uri="{FF2B5EF4-FFF2-40B4-BE49-F238E27FC236}">
                <a16:creationId xmlns:a16="http://schemas.microsoft.com/office/drawing/2014/main" id="{DC98D7CD-7BE2-DDF1-F00C-B6873FC7133D}"/>
              </a:ext>
            </a:extLst>
          </p:cNvPr>
          <p:cNvGraphicFramePr>
            <a:graphicFrameLocks/>
          </p:cNvGraphicFramePr>
          <p:nvPr>
            <p:extLst>
              <p:ext uri="{D42A27DB-BD31-4B8C-83A1-F6EECF244321}">
                <p14:modId xmlns:p14="http://schemas.microsoft.com/office/powerpoint/2010/main" val="1281931944"/>
              </p:ext>
            </p:extLst>
          </p:nvPr>
        </p:nvGraphicFramePr>
        <p:xfrm>
          <a:off x="394139" y="1303010"/>
          <a:ext cx="2156645" cy="18968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9" name="Chart 68">
            <a:extLst>
              <a:ext uri="{FF2B5EF4-FFF2-40B4-BE49-F238E27FC236}">
                <a16:creationId xmlns:a16="http://schemas.microsoft.com/office/drawing/2014/main" id="{3181E2B4-5CD5-32E0-7669-C146B7F870C0}"/>
              </a:ext>
            </a:extLst>
          </p:cNvPr>
          <p:cNvGraphicFramePr>
            <a:graphicFrameLocks/>
          </p:cNvGraphicFramePr>
          <p:nvPr>
            <p:extLst>
              <p:ext uri="{D42A27DB-BD31-4B8C-83A1-F6EECF244321}">
                <p14:modId xmlns:p14="http://schemas.microsoft.com/office/powerpoint/2010/main" val="4268296317"/>
              </p:ext>
            </p:extLst>
          </p:nvPr>
        </p:nvGraphicFramePr>
        <p:xfrm>
          <a:off x="1533766" y="2719471"/>
          <a:ext cx="2156645" cy="18968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0" name="Chart 69">
            <a:extLst>
              <a:ext uri="{FF2B5EF4-FFF2-40B4-BE49-F238E27FC236}">
                <a16:creationId xmlns:a16="http://schemas.microsoft.com/office/drawing/2014/main" id="{A694AA2C-1F9C-9193-1B4E-DF52DA45F07E}"/>
              </a:ext>
            </a:extLst>
          </p:cNvPr>
          <p:cNvGraphicFramePr>
            <a:graphicFrameLocks/>
          </p:cNvGraphicFramePr>
          <p:nvPr>
            <p:extLst>
              <p:ext uri="{D42A27DB-BD31-4B8C-83A1-F6EECF244321}">
                <p14:modId xmlns:p14="http://schemas.microsoft.com/office/powerpoint/2010/main" val="273676703"/>
              </p:ext>
            </p:extLst>
          </p:nvPr>
        </p:nvGraphicFramePr>
        <p:xfrm>
          <a:off x="353418" y="4135933"/>
          <a:ext cx="2156645" cy="1896847"/>
        </p:xfrm>
        <a:graphic>
          <a:graphicData uri="http://schemas.openxmlformats.org/drawingml/2006/chart">
            <c:chart xmlns:c="http://schemas.openxmlformats.org/drawingml/2006/chart" xmlns:r="http://schemas.openxmlformats.org/officeDocument/2006/relationships" r:id="rId7"/>
          </a:graphicData>
        </a:graphic>
      </p:graphicFrame>
      <p:sp>
        <p:nvSpPr>
          <p:cNvPr id="71" name="Rectangle 70">
            <a:extLst>
              <a:ext uri="{FF2B5EF4-FFF2-40B4-BE49-F238E27FC236}">
                <a16:creationId xmlns:a16="http://schemas.microsoft.com/office/drawing/2014/main" id="{8563C07D-6185-3B95-2875-E66A9157171C}"/>
              </a:ext>
            </a:extLst>
          </p:cNvPr>
          <p:cNvSpPr/>
          <p:nvPr/>
        </p:nvSpPr>
        <p:spPr>
          <a:xfrm rot="19247633">
            <a:off x="521172" y="1417341"/>
            <a:ext cx="1373834" cy="96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F22920"/>
                </a:solidFill>
                <a:effectLst/>
                <a:uLnTx/>
                <a:uFillTx/>
                <a:latin typeface="Arial"/>
                <a:ea typeface="+mn-ea"/>
                <a:cs typeface="+mn-cs"/>
              </a:rPr>
              <a:t>Capacidade em Operação</a:t>
            </a:r>
          </a:p>
        </p:txBody>
      </p:sp>
      <p:sp>
        <p:nvSpPr>
          <p:cNvPr id="72" name="Rectangle 71">
            <a:extLst>
              <a:ext uri="{FF2B5EF4-FFF2-40B4-BE49-F238E27FC236}">
                <a16:creationId xmlns:a16="http://schemas.microsoft.com/office/drawing/2014/main" id="{3408A1B2-1A47-8CFC-A874-729BE96B0D40}"/>
              </a:ext>
            </a:extLst>
          </p:cNvPr>
          <p:cNvSpPr/>
          <p:nvPr/>
        </p:nvSpPr>
        <p:spPr>
          <a:xfrm rot="900000">
            <a:off x="2007733" y="2844825"/>
            <a:ext cx="1440191" cy="100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F22920"/>
                </a:solidFill>
                <a:effectLst/>
                <a:uLnTx/>
                <a:uFillTx/>
                <a:latin typeface="Arial"/>
                <a:ea typeface="+mn-ea"/>
                <a:cs typeface="+mn-cs"/>
              </a:rPr>
              <a:t>Capacidade em Construção</a:t>
            </a:r>
          </a:p>
        </p:txBody>
      </p:sp>
      <p:sp>
        <p:nvSpPr>
          <p:cNvPr id="73" name="Rectangle 72">
            <a:extLst>
              <a:ext uri="{FF2B5EF4-FFF2-40B4-BE49-F238E27FC236}">
                <a16:creationId xmlns:a16="http://schemas.microsoft.com/office/drawing/2014/main" id="{B5EA0527-1E42-27C4-1B99-00E50DB644BA}"/>
              </a:ext>
            </a:extLst>
          </p:cNvPr>
          <p:cNvSpPr/>
          <p:nvPr/>
        </p:nvSpPr>
        <p:spPr>
          <a:xfrm rot="18900000">
            <a:off x="473595" y="4217302"/>
            <a:ext cx="1312574" cy="1030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srgbClr val="F22920"/>
                </a:solidFill>
                <a:effectLst/>
                <a:uLnTx/>
                <a:uFillTx/>
                <a:latin typeface="Arial"/>
                <a:ea typeface="+mn-ea"/>
                <a:cs typeface="+mn-cs"/>
              </a:rPr>
              <a:t>Projetos aprovados, mas </a:t>
            </a:r>
            <a:br>
              <a:rPr kumimoji="0" lang="pt-BR" sz="1000" b="1" i="0" u="none" strike="noStrike" kern="1200" cap="none" spc="0" normalizeH="0" baseline="0" dirty="0">
                <a:ln>
                  <a:noFill/>
                </a:ln>
                <a:solidFill>
                  <a:srgbClr val="F22920"/>
                </a:solidFill>
                <a:effectLst/>
                <a:uLnTx/>
                <a:uFillTx/>
                <a:latin typeface="Arial"/>
                <a:ea typeface="+mn-ea"/>
                <a:cs typeface="+mn-cs"/>
              </a:rPr>
            </a:br>
            <a:r>
              <a:rPr kumimoji="0" lang="pt-BR" sz="1000" b="1" i="0" u="none" strike="noStrike" kern="1200" cap="none" spc="0" normalizeH="0" baseline="0" dirty="0">
                <a:ln>
                  <a:noFill/>
                </a:ln>
                <a:solidFill>
                  <a:srgbClr val="F22920"/>
                </a:solidFill>
                <a:effectLst/>
                <a:uLnTx/>
                <a:uFillTx/>
                <a:latin typeface="Arial"/>
                <a:ea typeface="+mn-ea"/>
                <a:cs typeface="+mn-cs"/>
              </a:rPr>
              <a:t>não iniciado</a:t>
            </a:r>
          </a:p>
        </p:txBody>
      </p:sp>
      <p:grpSp>
        <p:nvGrpSpPr>
          <p:cNvPr id="15" name="Group 14">
            <a:extLst>
              <a:ext uri="{FF2B5EF4-FFF2-40B4-BE49-F238E27FC236}">
                <a16:creationId xmlns:a16="http://schemas.microsoft.com/office/drawing/2014/main" id="{61AE2F2B-44C5-EC39-FEB6-A61D751D1663}"/>
              </a:ext>
            </a:extLst>
          </p:cNvPr>
          <p:cNvGrpSpPr/>
          <p:nvPr/>
        </p:nvGrpSpPr>
        <p:grpSpPr>
          <a:xfrm>
            <a:off x="4389016" y="5481273"/>
            <a:ext cx="7031231" cy="338554"/>
            <a:chOff x="4389017" y="5539730"/>
            <a:chExt cx="7031231" cy="338554"/>
          </a:xfrm>
        </p:grpSpPr>
        <p:sp>
          <p:nvSpPr>
            <p:cNvPr id="76" name="Rectangle: Rounded Corners 75">
              <a:extLst>
                <a:ext uri="{FF2B5EF4-FFF2-40B4-BE49-F238E27FC236}">
                  <a16:creationId xmlns:a16="http://schemas.microsoft.com/office/drawing/2014/main" id="{F7F3F156-A902-EF94-694C-79FC002BEDA3}"/>
                </a:ext>
              </a:extLst>
            </p:cNvPr>
            <p:cNvSpPr/>
            <p:nvPr/>
          </p:nvSpPr>
          <p:spPr>
            <a:xfrm>
              <a:off x="4389017" y="5553871"/>
              <a:ext cx="7031231" cy="316468"/>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79" name="TextBox 78">
              <a:extLst>
                <a:ext uri="{FF2B5EF4-FFF2-40B4-BE49-F238E27FC236}">
                  <a16:creationId xmlns:a16="http://schemas.microsoft.com/office/drawing/2014/main" id="{4B446324-7423-9470-173E-B1B60D4370D5}"/>
                </a:ext>
              </a:extLst>
            </p:cNvPr>
            <p:cNvSpPr txBox="1">
              <a:spLocks/>
            </p:cNvSpPr>
            <p:nvPr/>
          </p:nvSpPr>
          <p:spPr>
            <a:xfrm>
              <a:off x="5013292" y="5604383"/>
              <a:ext cx="67174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Hidro</a:t>
              </a:r>
            </a:p>
          </p:txBody>
        </p:sp>
        <p:sp>
          <p:nvSpPr>
            <p:cNvPr id="83" name="Rectangle: Rounded Corners 82">
              <a:extLst>
                <a:ext uri="{FF2B5EF4-FFF2-40B4-BE49-F238E27FC236}">
                  <a16:creationId xmlns:a16="http://schemas.microsoft.com/office/drawing/2014/main" id="{17B8D72C-D583-6ABD-3176-8D6CA61E328C}"/>
                </a:ext>
              </a:extLst>
            </p:cNvPr>
            <p:cNvSpPr/>
            <p:nvPr/>
          </p:nvSpPr>
          <p:spPr>
            <a:xfrm>
              <a:off x="4680064" y="5667635"/>
              <a:ext cx="195138" cy="88941"/>
            </a:xfrm>
            <a:prstGeom prst="roundRect">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80" name="TextBox 79">
              <a:extLst>
                <a:ext uri="{FF2B5EF4-FFF2-40B4-BE49-F238E27FC236}">
                  <a16:creationId xmlns:a16="http://schemas.microsoft.com/office/drawing/2014/main" id="{07409157-C26B-1F58-B34B-F098692340EC}"/>
                </a:ext>
              </a:extLst>
            </p:cNvPr>
            <p:cNvSpPr txBox="1">
              <a:spLocks/>
            </p:cNvSpPr>
            <p:nvPr/>
          </p:nvSpPr>
          <p:spPr>
            <a:xfrm>
              <a:off x="6156351" y="5604383"/>
              <a:ext cx="67174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Térmica</a:t>
              </a:r>
            </a:p>
          </p:txBody>
        </p:sp>
        <p:sp>
          <p:nvSpPr>
            <p:cNvPr id="84" name="Rectangle: Rounded Corners 83">
              <a:extLst>
                <a:ext uri="{FF2B5EF4-FFF2-40B4-BE49-F238E27FC236}">
                  <a16:creationId xmlns:a16="http://schemas.microsoft.com/office/drawing/2014/main" id="{ECFF6E8B-7826-683B-698D-B7815F81D2C0}"/>
                </a:ext>
              </a:extLst>
            </p:cNvPr>
            <p:cNvSpPr/>
            <p:nvPr/>
          </p:nvSpPr>
          <p:spPr>
            <a:xfrm>
              <a:off x="5823123" y="5667635"/>
              <a:ext cx="195138" cy="8894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77" name="TextBox 76">
              <a:extLst>
                <a:ext uri="{FF2B5EF4-FFF2-40B4-BE49-F238E27FC236}">
                  <a16:creationId xmlns:a16="http://schemas.microsoft.com/office/drawing/2014/main" id="{903E1B55-B3C7-2976-1523-633EB185861B}"/>
                </a:ext>
              </a:extLst>
            </p:cNvPr>
            <p:cNvSpPr txBox="1">
              <a:spLocks/>
            </p:cNvSpPr>
            <p:nvPr/>
          </p:nvSpPr>
          <p:spPr>
            <a:xfrm>
              <a:off x="8442469" y="5604383"/>
              <a:ext cx="67174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Solar</a:t>
              </a:r>
            </a:p>
          </p:txBody>
        </p:sp>
        <p:sp>
          <p:nvSpPr>
            <p:cNvPr id="85" name="Rectangle: Rounded Corners 84">
              <a:extLst>
                <a:ext uri="{FF2B5EF4-FFF2-40B4-BE49-F238E27FC236}">
                  <a16:creationId xmlns:a16="http://schemas.microsoft.com/office/drawing/2014/main" id="{3E2D8C52-765C-4391-2755-BE84D47C3E63}"/>
                </a:ext>
              </a:extLst>
            </p:cNvPr>
            <p:cNvSpPr/>
            <p:nvPr/>
          </p:nvSpPr>
          <p:spPr>
            <a:xfrm>
              <a:off x="8109241" y="5667635"/>
              <a:ext cx="195138" cy="88941"/>
            </a:xfrm>
            <a:prstGeom prst="roundRect">
              <a:avLst/>
            </a:prstGeom>
            <a:solidFill>
              <a:srgbClr val="00A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78" name="TextBox 77">
              <a:extLst>
                <a:ext uri="{FF2B5EF4-FFF2-40B4-BE49-F238E27FC236}">
                  <a16:creationId xmlns:a16="http://schemas.microsoft.com/office/drawing/2014/main" id="{DB40B9BC-D28B-AA39-77B6-3638DE5168A3}"/>
                </a:ext>
              </a:extLst>
            </p:cNvPr>
            <p:cNvSpPr txBox="1">
              <a:spLocks/>
            </p:cNvSpPr>
            <p:nvPr/>
          </p:nvSpPr>
          <p:spPr>
            <a:xfrm>
              <a:off x="7299410" y="5604383"/>
              <a:ext cx="67174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Eólica</a:t>
              </a:r>
            </a:p>
          </p:txBody>
        </p:sp>
        <p:sp>
          <p:nvSpPr>
            <p:cNvPr id="86" name="Rectangle: Rounded Corners 85">
              <a:extLst>
                <a:ext uri="{FF2B5EF4-FFF2-40B4-BE49-F238E27FC236}">
                  <a16:creationId xmlns:a16="http://schemas.microsoft.com/office/drawing/2014/main" id="{0A49206A-A786-E530-C97F-453E74F85845}"/>
                </a:ext>
              </a:extLst>
            </p:cNvPr>
            <p:cNvSpPr/>
            <p:nvPr/>
          </p:nvSpPr>
          <p:spPr>
            <a:xfrm>
              <a:off x="6966182" y="5667635"/>
              <a:ext cx="195138" cy="88941"/>
            </a:xfrm>
            <a:prstGeom prst="roundRect">
              <a:avLst/>
            </a:prstGeom>
            <a:solidFill>
              <a:srgbClr val="007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B369E9B4-D0F1-3A13-BB5B-9EA0CF110833}"/>
                </a:ext>
              </a:extLst>
            </p:cNvPr>
            <p:cNvSpPr txBox="1">
              <a:spLocks/>
            </p:cNvSpPr>
            <p:nvPr/>
          </p:nvSpPr>
          <p:spPr>
            <a:xfrm>
              <a:off x="10728590" y="5604383"/>
              <a:ext cx="671741"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Nuclear</a:t>
              </a:r>
            </a:p>
          </p:txBody>
        </p:sp>
        <p:sp>
          <p:nvSpPr>
            <p:cNvPr id="87" name="Rectangle: Rounded Corners 86">
              <a:extLst>
                <a:ext uri="{FF2B5EF4-FFF2-40B4-BE49-F238E27FC236}">
                  <a16:creationId xmlns:a16="http://schemas.microsoft.com/office/drawing/2014/main" id="{4274A562-2C3E-8FF5-F42D-20FEECE00617}"/>
                </a:ext>
              </a:extLst>
            </p:cNvPr>
            <p:cNvSpPr/>
            <p:nvPr/>
          </p:nvSpPr>
          <p:spPr>
            <a:xfrm>
              <a:off x="10395359" y="5667635"/>
              <a:ext cx="195138" cy="8894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82" name="TextBox 81">
              <a:extLst>
                <a:ext uri="{FF2B5EF4-FFF2-40B4-BE49-F238E27FC236}">
                  <a16:creationId xmlns:a16="http://schemas.microsoft.com/office/drawing/2014/main" id="{4620928C-9A3A-563B-328A-6B45454002D4}"/>
                </a:ext>
              </a:extLst>
            </p:cNvPr>
            <p:cNvSpPr txBox="1">
              <a:spLocks/>
            </p:cNvSpPr>
            <p:nvPr/>
          </p:nvSpPr>
          <p:spPr>
            <a:xfrm>
              <a:off x="9585528" y="5539730"/>
              <a:ext cx="671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Geração Distribuída</a:t>
              </a:r>
            </a:p>
          </p:txBody>
        </p:sp>
        <p:sp>
          <p:nvSpPr>
            <p:cNvPr id="88" name="Rectangle: Rounded Corners 87">
              <a:extLst>
                <a:ext uri="{FF2B5EF4-FFF2-40B4-BE49-F238E27FC236}">
                  <a16:creationId xmlns:a16="http://schemas.microsoft.com/office/drawing/2014/main" id="{D28883A8-12E8-5F6D-A0B3-96FF8A85F7B3}"/>
                </a:ext>
              </a:extLst>
            </p:cNvPr>
            <p:cNvSpPr/>
            <p:nvPr/>
          </p:nvSpPr>
          <p:spPr>
            <a:xfrm>
              <a:off x="9252300" y="5667635"/>
              <a:ext cx="195138" cy="8894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grpSp>
      <p:sp>
        <p:nvSpPr>
          <p:cNvPr id="49" name="Title 2">
            <a:extLst>
              <a:ext uri="{FF2B5EF4-FFF2-40B4-BE49-F238E27FC236}">
                <a16:creationId xmlns:a16="http://schemas.microsoft.com/office/drawing/2014/main" id="{F5EB9396-F499-4DC4-BE49-940A09369BD7}"/>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lvl="0">
              <a:defRPr/>
            </a:pPr>
            <a:r>
              <a:rPr kumimoji="0" lang="pt-BR" sz="2200" b="1" i="0" u="none" strike="noStrike" kern="1200" cap="none" spc="0" normalizeH="0" baseline="0" dirty="0">
                <a:ln>
                  <a:noFill/>
                </a:ln>
                <a:solidFill>
                  <a:srgbClr val="F22920"/>
                </a:solidFill>
                <a:effectLst/>
                <a:uLnTx/>
                <a:uFillTx/>
                <a:latin typeface="Arial"/>
              </a:rPr>
              <a:t>Expansão da Capacidade Instalada no Brasil Focada em Fontes Renováveis</a:t>
            </a:r>
          </a:p>
        </p:txBody>
      </p:sp>
      <p:sp>
        <p:nvSpPr>
          <p:cNvPr id="57" name="Text Placeholder 3">
            <a:extLst>
              <a:ext uri="{FF2B5EF4-FFF2-40B4-BE49-F238E27FC236}">
                <a16:creationId xmlns:a16="http://schemas.microsoft.com/office/drawing/2014/main" id="{701D915D-80B8-4B8E-87B7-69416196B8D7}"/>
              </a:ext>
            </a:extLst>
          </p:cNvPr>
          <p:cNvSpPr txBox="1">
            <a:spLocks/>
          </p:cNvSpPr>
          <p:nvPr/>
        </p:nvSpPr>
        <p:spPr>
          <a:xfrm>
            <a:off x="391774" y="772993"/>
            <a:ext cx="11421136" cy="184666"/>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200" b="0" i="0" u="none" strike="noStrike" kern="1200" cap="none" spc="0" normalizeH="0" baseline="0" dirty="0">
                <a:ln>
                  <a:noFill/>
                </a:ln>
                <a:solidFill>
                  <a:srgbClr val="377A72"/>
                </a:solidFill>
                <a:effectLst/>
                <a:uLnTx/>
                <a:uFillTx/>
                <a:latin typeface="Arial"/>
                <a:ea typeface="+mn-ea"/>
                <a:cs typeface="+mn-cs"/>
              </a:rPr>
              <a:t>Até 2031, a expansão da capacidade instalada no Brasil será focada em Fontes Renováveis, com destaque para Geração Distribuída, na opinião do </a:t>
            </a:r>
            <a:r>
              <a:rPr lang="pt-BR" dirty="0"/>
              <a:t>Consultor Especializado</a:t>
            </a:r>
            <a:r>
              <a:rPr kumimoji="0" lang="pt-BR" sz="1200" b="0" i="0" u="none" strike="noStrike" kern="1200" cap="none" spc="0" normalizeH="0" baseline="0" dirty="0">
                <a:ln>
                  <a:noFill/>
                </a:ln>
                <a:solidFill>
                  <a:srgbClr val="377A72"/>
                </a:solidFill>
                <a:effectLst/>
                <a:uLnTx/>
                <a:uFillTx/>
                <a:latin typeface="Arial"/>
                <a:ea typeface="+mn-ea"/>
                <a:cs typeface="+mn-cs"/>
              </a:rPr>
              <a:t>*</a:t>
            </a:r>
          </a:p>
        </p:txBody>
      </p:sp>
      <p:sp>
        <p:nvSpPr>
          <p:cNvPr id="4" name="Arrow: Right 3">
            <a:extLst>
              <a:ext uri="{FF2B5EF4-FFF2-40B4-BE49-F238E27FC236}">
                <a16:creationId xmlns:a16="http://schemas.microsoft.com/office/drawing/2014/main" id="{AF59D19B-5ACD-4A24-8163-CF2B348DFEFA}"/>
              </a:ext>
            </a:extLst>
          </p:cNvPr>
          <p:cNvSpPr/>
          <p:nvPr/>
        </p:nvSpPr>
        <p:spPr>
          <a:xfrm rot="21000000">
            <a:off x="5683022" y="2111906"/>
            <a:ext cx="4177703" cy="447624"/>
          </a:xfrm>
          <a:custGeom>
            <a:avLst/>
            <a:gdLst>
              <a:gd name="connsiteX0" fmla="*/ 0 w 3153597"/>
              <a:gd name="connsiteY0" fmla="*/ 111906 h 447624"/>
              <a:gd name="connsiteX1" fmla="*/ 2929785 w 3153597"/>
              <a:gd name="connsiteY1" fmla="*/ 111906 h 447624"/>
              <a:gd name="connsiteX2" fmla="*/ 2929785 w 3153597"/>
              <a:gd name="connsiteY2" fmla="*/ 0 h 447624"/>
              <a:gd name="connsiteX3" fmla="*/ 3153597 w 3153597"/>
              <a:gd name="connsiteY3" fmla="*/ 223812 h 447624"/>
              <a:gd name="connsiteX4" fmla="*/ 2929785 w 3153597"/>
              <a:gd name="connsiteY4" fmla="*/ 447624 h 447624"/>
              <a:gd name="connsiteX5" fmla="*/ 2929785 w 3153597"/>
              <a:gd name="connsiteY5" fmla="*/ 335718 h 447624"/>
              <a:gd name="connsiteX6" fmla="*/ 0 w 3153597"/>
              <a:gd name="connsiteY6" fmla="*/ 335718 h 447624"/>
              <a:gd name="connsiteX7" fmla="*/ 0 w 3153597"/>
              <a:gd name="connsiteY7" fmla="*/ 111906 h 447624"/>
              <a:gd name="connsiteX0" fmla="*/ 0 w 3153597"/>
              <a:gd name="connsiteY0" fmla="*/ 335718 h 447624"/>
              <a:gd name="connsiteX1" fmla="*/ 2929785 w 3153597"/>
              <a:gd name="connsiteY1" fmla="*/ 111906 h 447624"/>
              <a:gd name="connsiteX2" fmla="*/ 2929785 w 3153597"/>
              <a:gd name="connsiteY2" fmla="*/ 0 h 447624"/>
              <a:gd name="connsiteX3" fmla="*/ 3153597 w 3153597"/>
              <a:gd name="connsiteY3" fmla="*/ 223812 h 447624"/>
              <a:gd name="connsiteX4" fmla="*/ 2929785 w 3153597"/>
              <a:gd name="connsiteY4" fmla="*/ 447624 h 447624"/>
              <a:gd name="connsiteX5" fmla="*/ 2929785 w 3153597"/>
              <a:gd name="connsiteY5" fmla="*/ 335718 h 447624"/>
              <a:gd name="connsiteX6" fmla="*/ 0 w 3153597"/>
              <a:gd name="connsiteY6" fmla="*/ 335718 h 447624"/>
              <a:gd name="connsiteX0" fmla="*/ 0 w 4177703"/>
              <a:gd name="connsiteY0" fmla="*/ 164812 h 447624"/>
              <a:gd name="connsiteX1" fmla="*/ 3953891 w 4177703"/>
              <a:gd name="connsiteY1" fmla="*/ 111906 h 447624"/>
              <a:gd name="connsiteX2" fmla="*/ 3953891 w 4177703"/>
              <a:gd name="connsiteY2" fmla="*/ 0 h 447624"/>
              <a:gd name="connsiteX3" fmla="*/ 4177703 w 4177703"/>
              <a:gd name="connsiteY3" fmla="*/ 223812 h 447624"/>
              <a:gd name="connsiteX4" fmla="*/ 3953891 w 4177703"/>
              <a:gd name="connsiteY4" fmla="*/ 447624 h 447624"/>
              <a:gd name="connsiteX5" fmla="*/ 3953891 w 4177703"/>
              <a:gd name="connsiteY5" fmla="*/ 335718 h 447624"/>
              <a:gd name="connsiteX6" fmla="*/ 0 w 4177703"/>
              <a:gd name="connsiteY6" fmla="*/ 164812 h 44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7703" h="447624">
                <a:moveTo>
                  <a:pt x="0" y="164812"/>
                </a:moveTo>
                <a:lnTo>
                  <a:pt x="3953891" y="111906"/>
                </a:lnTo>
                <a:lnTo>
                  <a:pt x="3953891" y="0"/>
                </a:lnTo>
                <a:lnTo>
                  <a:pt x="4177703" y="223812"/>
                </a:lnTo>
                <a:lnTo>
                  <a:pt x="3953891" y="447624"/>
                </a:lnTo>
                <a:lnTo>
                  <a:pt x="3953891" y="335718"/>
                </a:lnTo>
                <a:lnTo>
                  <a:pt x="0" y="1648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5" name="Text Placeholder 9">
            <a:extLst>
              <a:ext uri="{FF2B5EF4-FFF2-40B4-BE49-F238E27FC236}">
                <a16:creationId xmlns:a16="http://schemas.microsoft.com/office/drawing/2014/main" id="{DFB7CF8C-CBFB-0570-8272-873EBEB6954F}"/>
              </a:ext>
            </a:extLst>
          </p:cNvPr>
          <p:cNvSpPr txBox="1">
            <a:spLocks/>
          </p:cNvSpPr>
          <p:nvPr/>
        </p:nvSpPr>
        <p:spPr>
          <a:xfrm>
            <a:off x="412201" y="1100909"/>
            <a:ext cx="485551" cy="204239"/>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(2023)</a:t>
            </a:r>
          </a:p>
        </p:txBody>
      </p:sp>
      <p:graphicFrame>
        <p:nvGraphicFramePr>
          <p:cNvPr id="22" name="Chart 21">
            <a:extLst>
              <a:ext uri="{FF2B5EF4-FFF2-40B4-BE49-F238E27FC236}">
                <a16:creationId xmlns:a16="http://schemas.microsoft.com/office/drawing/2014/main" id="{098DEDAE-46F0-5B82-F631-5750E2F1A3E6}"/>
              </a:ext>
            </a:extLst>
          </p:cNvPr>
          <p:cNvGraphicFramePr>
            <a:graphicFrameLocks/>
          </p:cNvGraphicFramePr>
          <p:nvPr>
            <p:extLst>
              <p:ext uri="{D42A27DB-BD31-4B8C-83A1-F6EECF244321}">
                <p14:modId xmlns:p14="http://schemas.microsoft.com/office/powerpoint/2010/main" val="857682281"/>
              </p:ext>
            </p:extLst>
          </p:nvPr>
        </p:nvGraphicFramePr>
        <p:xfrm>
          <a:off x="4237782" y="3073040"/>
          <a:ext cx="7259139" cy="2396466"/>
        </p:xfrm>
        <a:graphic>
          <a:graphicData uri="http://schemas.openxmlformats.org/drawingml/2006/chart">
            <c:chart xmlns:c="http://schemas.openxmlformats.org/drawingml/2006/chart" xmlns:r="http://schemas.openxmlformats.org/officeDocument/2006/relationships" r:id="rId8"/>
          </a:graphicData>
        </a:graphic>
      </p:graphicFrame>
      <p:grpSp>
        <p:nvGrpSpPr>
          <p:cNvPr id="63" name="Group 62">
            <a:extLst>
              <a:ext uri="{FF2B5EF4-FFF2-40B4-BE49-F238E27FC236}">
                <a16:creationId xmlns:a16="http://schemas.microsoft.com/office/drawing/2014/main" id="{D5C7D433-4238-4C59-9E55-EC9176576271}"/>
              </a:ext>
            </a:extLst>
          </p:cNvPr>
          <p:cNvGrpSpPr/>
          <p:nvPr/>
        </p:nvGrpSpPr>
        <p:grpSpPr>
          <a:xfrm>
            <a:off x="8778339" y="3288749"/>
            <a:ext cx="852798" cy="434759"/>
            <a:chOff x="6257261" y="1986378"/>
            <a:chExt cx="899953" cy="260621"/>
          </a:xfrm>
        </p:grpSpPr>
        <p:sp>
          <p:nvSpPr>
            <p:cNvPr id="103" name="TextBox 102">
              <a:extLst>
                <a:ext uri="{FF2B5EF4-FFF2-40B4-BE49-F238E27FC236}">
                  <a16:creationId xmlns:a16="http://schemas.microsoft.com/office/drawing/2014/main" id="{29652B4C-FAEC-48D3-9396-6FCA60A3095A}"/>
                </a:ext>
              </a:extLst>
            </p:cNvPr>
            <p:cNvSpPr txBox="1"/>
            <p:nvPr/>
          </p:nvSpPr>
          <p:spPr>
            <a:xfrm>
              <a:off x="6257261" y="1986378"/>
              <a:ext cx="899953" cy="166050"/>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00003C"/>
                </a:buClr>
                <a:buSzTx/>
                <a:buFontTx/>
                <a:buNone/>
                <a:tabLst/>
                <a:defRPr/>
              </a:pPr>
              <a:r>
                <a:rPr kumimoji="0" lang="pt-BR" sz="1800" b="1" i="0" u="none" strike="noStrike" kern="1200" cap="none" spc="0" normalizeH="0" baseline="0" dirty="0">
                  <a:ln>
                    <a:noFill/>
                  </a:ln>
                  <a:solidFill>
                    <a:srgbClr val="4DB184"/>
                  </a:solidFill>
                  <a:effectLst/>
                  <a:uLnTx/>
                  <a:uFillTx/>
                  <a:latin typeface="Arial"/>
                  <a:ea typeface="+mn-ea"/>
                  <a:cs typeface="+mn-cs"/>
                </a:rPr>
                <a:t>+70 GW</a:t>
              </a:r>
            </a:p>
          </p:txBody>
        </p:sp>
        <p:sp>
          <p:nvSpPr>
            <p:cNvPr id="104" name="TextBox 103">
              <a:extLst>
                <a:ext uri="{FF2B5EF4-FFF2-40B4-BE49-F238E27FC236}">
                  <a16:creationId xmlns:a16="http://schemas.microsoft.com/office/drawing/2014/main" id="{ED7149AC-4A88-4D6B-AEB1-0D50C247FDB7}"/>
                </a:ext>
              </a:extLst>
            </p:cNvPr>
            <p:cNvSpPr txBox="1"/>
            <p:nvPr/>
          </p:nvSpPr>
          <p:spPr>
            <a:xfrm>
              <a:off x="6377273" y="2173199"/>
              <a:ext cx="568392" cy="73800"/>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00003C"/>
                </a:buClr>
                <a:buSzTx/>
                <a:buFontTx/>
                <a:buNone/>
                <a:tabLst/>
                <a:defRPr/>
              </a:pPr>
              <a:r>
                <a:rPr kumimoji="0" lang="pt-BR" sz="800" b="0" i="0" u="none" strike="noStrike" kern="1200" cap="none" spc="0" normalizeH="0" baseline="0" dirty="0">
                  <a:ln>
                    <a:noFill/>
                  </a:ln>
                  <a:solidFill>
                    <a:srgbClr val="4DB184"/>
                  </a:solidFill>
                  <a:effectLst/>
                  <a:uLnTx/>
                  <a:uFillTx/>
                  <a:latin typeface="Arial"/>
                  <a:ea typeface="+mn-ea"/>
                  <a:cs typeface="+mn-cs"/>
                </a:rPr>
                <a:t>Renováveis</a:t>
              </a:r>
            </a:p>
          </p:txBody>
        </p:sp>
      </p:grpSp>
      <p:sp>
        <p:nvSpPr>
          <p:cNvPr id="26" name="Text Placeholder 23">
            <a:extLst>
              <a:ext uri="{FF2B5EF4-FFF2-40B4-BE49-F238E27FC236}">
                <a16:creationId xmlns:a16="http://schemas.microsoft.com/office/drawing/2014/main" id="{E9F1B068-2681-D18A-EBF6-2D8A1289C199}"/>
              </a:ext>
            </a:extLst>
          </p:cNvPr>
          <p:cNvSpPr txBox="1">
            <a:spLocks/>
          </p:cNvSpPr>
          <p:nvPr/>
        </p:nvSpPr>
        <p:spPr>
          <a:xfrm>
            <a:off x="10135543" y="5210772"/>
            <a:ext cx="714770" cy="148892"/>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(1)</a:t>
            </a:r>
          </a:p>
        </p:txBody>
      </p:sp>
      <p:sp>
        <p:nvSpPr>
          <p:cNvPr id="8" name="Text Placeholder 23">
            <a:extLst>
              <a:ext uri="{FF2B5EF4-FFF2-40B4-BE49-F238E27FC236}">
                <a16:creationId xmlns:a16="http://schemas.microsoft.com/office/drawing/2014/main" id="{33E0CC13-C6B4-A320-C9AC-9BEACBF0DA75}"/>
              </a:ext>
            </a:extLst>
          </p:cNvPr>
          <p:cNvSpPr txBox="1">
            <a:spLocks/>
          </p:cNvSpPr>
          <p:nvPr/>
        </p:nvSpPr>
        <p:spPr>
          <a:xfrm>
            <a:off x="11081290" y="5225480"/>
            <a:ext cx="714770" cy="148892"/>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050" dirty="0"/>
              <a:t>*</a:t>
            </a:r>
          </a:p>
        </p:txBody>
      </p:sp>
      <p:sp>
        <p:nvSpPr>
          <p:cNvPr id="11" name="Text Placeholder 23">
            <a:extLst>
              <a:ext uri="{FF2B5EF4-FFF2-40B4-BE49-F238E27FC236}">
                <a16:creationId xmlns:a16="http://schemas.microsoft.com/office/drawing/2014/main" id="{6B6F6B31-0D6A-07A0-2C19-058C72C8FA83}"/>
              </a:ext>
            </a:extLst>
          </p:cNvPr>
          <p:cNvSpPr txBox="1">
            <a:spLocks/>
          </p:cNvSpPr>
          <p:nvPr/>
        </p:nvSpPr>
        <p:spPr>
          <a:xfrm>
            <a:off x="9667815" y="3279626"/>
            <a:ext cx="714770" cy="148892"/>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sz="1050" dirty="0"/>
          </a:p>
        </p:txBody>
      </p:sp>
      <p:sp>
        <p:nvSpPr>
          <p:cNvPr id="10" name="Text Placeholder 9">
            <a:extLst>
              <a:ext uri="{FF2B5EF4-FFF2-40B4-BE49-F238E27FC236}">
                <a16:creationId xmlns:a16="http://schemas.microsoft.com/office/drawing/2014/main" id="{E6FA94B0-AF2E-7EF5-8FC2-ECEA31CDA084}"/>
              </a:ext>
            </a:extLst>
          </p:cNvPr>
          <p:cNvSpPr txBox="1">
            <a:spLocks/>
          </p:cNvSpPr>
          <p:nvPr/>
        </p:nvSpPr>
        <p:spPr>
          <a:xfrm>
            <a:off x="412201" y="6040538"/>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CCEE, ANEEL e estudos de mercado realizados por instituições especializadas</a:t>
            </a:r>
          </a:p>
          <a:p>
            <a:r>
              <a:rPr lang="pt-BR" dirty="0"/>
              <a:t>Notas: (1) APE GD Renováveis + GD Não Renováveis; (2) </a:t>
            </a:r>
            <a:r>
              <a:rPr lang="pt-BR" b="1" dirty="0"/>
              <a:t>Os dados expostos neste item tratam-se somente de projeções realizadas pela ANEEL e EPE de forma que tais projeções podem não se realizar </a:t>
            </a:r>
          </a:p>
        </p:txBody>
      </p:sp>
      <p:sp>
        <p:nvSpPr>
          <p:cNvPr id="6" name="Text Placeholder 9">
            <a:extLst>
              <a:ext uri="{FF2B5EF4-FFF2-40B4-BE49-F238E27FC236}">
                <a16:creationId xmlns:a16="http://schemas.microsoft.com/office/drawing/2014/main" id="{93979A56-7519-0480-5584-C7017AD80613}"/>
              </a:ext>
            </a:extLst>
          </p:cNvPr>
          <p:cNvSpPr txBox="1">
            <a:spLocks/>
          </p:cNvSpPr>
          <p:nvPr/>
        </p:nvSpPr>
        <p:spPr>
          <a:xfrm>
            <a:off x="391774" y="5742461"/>
            <a:ext cx="11069291" cy="185289"/>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*Trata-se de opinião do Consultor Especializado, tendo como base estudos de mercado realizados por instituições especializadas, sendo certo que tais informações podem não refletir a exata realidade do mercado de energia, bem como podem haver opiniões divergentes à do Consultor Especializado</a:t>
            </a:r>
          </a:p>
        </p:txBody>
      </p:sp>
    </p:spTree>
    <p:extLst>
      <p:ext uri="{BB962C8B-B14F-4D97-AF65-F5344CB8AC3E}">
        <p14:creationId xmlns:p14="http://schemas.microsoft.com/office/powerpoint/2010/main" val="3740545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5">
            <a:extLst>
              <a:ext uri="{FF2B5EF4-FFF2-40B4-BE49-F238E27FC236}">
                <a16:creationId xmlns:a16="http://schemas.microsoft.com/office/drawing/2014/main" id="{8B3EED5B-DD1A-4436-BC11-93A150B2C844}"/>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2" name="Rectangle: Rounded Corners 1">
            <a:extLst>
              <a:ext uri="{FF2B5EF4-FFF2-40B4-BE49-F238E27FC236}">
                <a16:creationId xmlns:a16="http://schemas.microsoft.com/office/drawing/2014/main" id="{01C18218-2D12-0DF0-4F38-375F72410461}"/>
              </a:ext>
            </a:extLst>
          </p:cNvPr>
          <p:cNvSpPr>
            <a:spLocks/>
          </p:cNvSpPr>
          <p:nvPr/>
        </p:nvSpPr>
        <p:spPr>
          <a:xfrm>
            <a:off x="391774" y="1392815"/>
            <a:ext cx="5636048" cy="4315916"/>
          </a:xfrm>
          <a:prstGeom prst="roundRect">
            <a:avLst>
              <a:gd name="adj" fmla="val 81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aphicFrame>
        <p:nvGraphicFramePr>
          <p:cNvPr id="10" name="Table 9">
            <a:extLst>
              <a:ext uri="{FF2B5EF4-FFF2-40B4-BE49-F238E27FC236}">
                <a16:creationId xmlns:a16="http://schemas.microsoft.com/office/drawing/2014/main" id="{B6301A8F-9E5D-4D5E-B1C1-F95BBA59709A}"/>
              </a:ext>
            </a:extLst>
          </p:cNvPr>
          <p:cNvGraphicFramePr>
            <a:graphicFrameLocks noGrp="1"/>
          </p:cNvGraphicFramePr>
          <p:nvPr>
            <p:extLst>
              <p:ext uri="{D42A27DB-BD31-4B8C-83A1-F6EECF244321}">
                <p14:modId xmlns:p14="http://schemas.microsoft.com/office/powerpoint/2010/main" val="4045075335"/>
              </p:ext>
            </p:extLst>
          </p:nvPr>
        </p:nvGraphicFramePr>
        <p:xfrm>
          <a:off x="369535" y="1149269"/>
          <a:ext cx="5056575" cy="4398091"/>
        </p:xfrm>
        <a:graphic>
          <a:graphicData uri="http://schemas.openxmlformats.org/drawingml/2006/table">
            <a:tbl>
              <a:tblPr firstRow="1" bandRow="1">
                <a:tableStyleId>{5C22544A-7EE6-4342-B048-85BDC9FD1C3A}</a:tableStyleId>
              </a:tblPr>
              <a:tblGrid>
                <a:gridCol w="1177560">
                  <a:extLst>
                    <a:ext uri="{9D8B030D-6E8A-4147-A177-3AD203B41FA5}">
                      <a16:colId xmlns:a16="http://schemas.microsoft.com/office/drawing/2014/main" val="3916540901"/>
                    </a:ext>
                  </a:extLst>
                </a:gridCol>
                <a:gridCol w="1921875">
                  <a:extLst>
                    <a:ext uri="{9D8B030D-6E8A-4147-A177-3AD203B41FA5}">
                      <a16:colId xmlns:a16="http://schemas.microsoft.com/office/drawing/2014/main" val="2316237461"/>
                    </a:ext>
                  </a:extLst>
                </a:gridCol>
                <a:gridCol w="1957140">
                  <a:extLst>
                    <a:ext uri="{9D8B030D-6E8A-4147-A177-3AD203B41FA5}">
                      <a16:colId xmlns:a16="http://schemas.microsoft.com/office/drawing/2014/main" val="712222742"/>
                    </a:ext>
                  </a:extLst>
                </a:gridCol>
              </a:tblGrid>
              <a:tr h="1567244">
                <a:tc>
                  <a:txBody>
                    <a:bodyPr/>
                    <a:lstStyle/>
                    <a:p>
                      <a:pPr algn="l"/>
                      <a:r>
                        <a:rPr lang="pt-BR" sz="1000" b="1" noProof="0" dirty="0">
                          <a:solidFill>
                            <a:schemeClr val="accent1"/>
                          </a:solidFill>
                        </a:rPr>
                        <a:t>Segmentos</a:t>
                      </a:r>
                    </a:p>
                    <a:p>
                      <a:pPr algn="l"/>
                      <a:r>
                        <a:rPr lang="pt-BR" sz="1000" b="0" noProof="0" dirty="0">
                          <a:solidFill>
                            <a:schemeClr val="accent1"/>
                          </a:solidFill>
                        </a:rPr>
                        <a:t>(</a:t>
                      </a:r>
                      <a:r>
                        <a:rPr lang="pt-BR" sz="1000" b="0" noProof="0" dirty="0" err="1">
                          <a:solidFill>
                            <a:schemeClr val="accent1"/>
                          </a:solidFill>
                        </a:rPr>
                        <a:t>abr</a:t>
                      </a:r>
                      <a:r>
                        <a:rPr lang="pt-BR" sz="1000" b="0" noProof="0" dirty="0">
                          <a:solidFill>
                            <a:schemeClr val="accent1"/>
                          </a:solidFill>
                        </a:rPr>
                        <a:t>/24)</a:t>
                      </a:r>
                    </a:p>
                  </a:txBody>
                  <a:tcPr anchor="ctr">
                    <a:lnL w="12700" cmpd="sng">
                      <a:noFill/>
                    </a:lnL>
                    <a:lnR w="12700" cmpd="sng">
                      <a:noFill/>
                    </a:lnR>
                    <a:lnT w="3175" cap="flat" cmpd="sng" algn="ctr">
                      <a:no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pt-BR" sz="800" noProof="0" dirty="0"/>
                    </a:p>
                  </a:txBody>
                  <a:tcPr anchor="ctr">
                    <a:lnL w="12700" cmpd="sng">
                      <a:noFill/>
                    </a:lnL>
                    <a:lnR w="12700" cmpd="sng">
                      <a:noFill/>
                    </a:lnR>
                    <a:lnT w="3175" cap="flat" cmpd="sng" algn="ctr">
                      <a:no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extLst>
                  <a:ext uri="{0D108BD9-81ED-4DB2-BD59-A6C34878D82A}">
                    <a16:rowId xmlns:a16="http://schemas.microsoft.com/office/drawing/2014/main" val="2017729706"/>
                  </a:ext>
                </a:extLst>
              </a:tr>
              <a:tr h="674387">
                <a:tc>
                  <a:txBody>
                    <a:bodyPr/>
                    <a:lstStyle/>
                    <a:p>
                      <a:pPr algn="l"/>
                      <a:r>
                        <a:rPr lang="pt-BR" sz="1000" b="1" noProof="0" dirty="0">
                          <a:solidFill>
                            <a:schemeClr val="accent1"/>
                          </a:solidFill>
                        </a:rPr>
                        <a:t>Tipos</a:t>
                      </a:r>
                    </a:p>
                  </a:txBody>
                  <a:tcPr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a:r>
                        <a:rPr lang="pt-BR" sz="800" noProof="0" dirty="0"/>
                        <a:t>Microgeração </a:t>
                      </a:r>
                    </a:p>
                    <a:p>
                      <a:pPr algn="l"/>
                      <a:r>
                        <a:rPr lang="pt-BR" sz="800" noProof="0" dirty="0"/>
                        <a:t>(pot</a:t>
                      </a:r>
                      <a:r>
                        <a:rPr lang="en-US" sz="800" noProof="0" dirty="0"/>
                        <a:t>ê</a:t>
                      </a:r>
                      <a:r>
                        <a:rPr lang="pt-BR" sz="800" noProof="0" dirty="0"/>
                        <a:t>ncia &lt;75kW)</a:t>
                      </a:r>
                    </a:p>
                  </a:txBody>
                  <a:tcPr marL="396000"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800" noProof="0" dirty="0"/>
                        <a:t>Minigeração (75kW&gt;potência&gt;5MW)</a:t>
                      </a:r>
                    </a:p>
                  </a:txBody>
                  <a:tcPr marL="396000" marR="252000"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542489"/>
                  </a:ext>
                </a:extLst>
              </a:tr>
              <a:tr h="657688">
                <a:tc>
                  <a:txBody>
                    <a:bodyPr/>
                    <a:lstStyle/>
                    <a:p>
                      <a:pPr algn="l"/>
                      <a:r>
                        <a:rPr lang="pt-BR" sz="1000" b="1" noProof="0" dirty="0">
                          <a:solidFill>
                            <a:schemeClr val="accent1"/>
                          </a:solidFill>
                        </a:rPr>
                        <a:t>Tipos de produção</a:t>
                      </a:r>
                    </a:p>
                  </a:txBody>
                  <a:tcPr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800" i="1" noProof="0" dirty="0"/>
                        <a:t>On-grid</a:t>
                      </a:r>
                      <a:r>
                        <a:rPr lang="pt-BR" sz="800" baseline="30000" noProof="0" dirty="0"/>
                        <a:t>(1)</a:t>
                      </a:r>
                      <a:r>
                        <a:rPr lang="pt-BR" sz="800" noProof="0" dirty="0"/>
                        <a:t> </a:t>
                      </a:r>
                    </a:p>
                  </a:txBody>
                  <a:tcPr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800" i="1" noProof="0" dirty="0"/>
                        <a:t>Off-grid</a:t>
                      </a:r>
                      <a:r>
                        <a:rPr lang="pt-BR" sz="800" baseline="30000" noProof="0" dirty="0"/>
                        <a:t>(2)</a:t>
                      </a:r>
                    </a:p>
                  </a:txBody>
                  <a:tcPr marR="252000"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9496064"/>
                  </a:ext>
                </a:extLst>
              </a:tr>
              <a:tr h="401492">
                <a:tc>
                  <a:txBody>
                    <a:bodyPr/>
                    <a:lstStyle/>
                    <a:p>
                      <a:pPr algn="l"/>
                      <a:r>
                        <a:rPr lang="pt-BR" sz="1000" b="1" noProof="0" dirty="0">
                          <a:solidFill>
                            <a:schemeClr val="accent1"/>
                          </a:solidFill>
                        </a:rPr>
                        <a:t>Modelo de Negócios</a:t>
                      </a:r>
                    </a:p>
                  </a:txBody>
                  <a:tcPr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pt-BR" sz="800" i="0" noProof="0" dirty="0"/>
                        <a:t>Sistema de Compensação de Energia Elétrica</a:t>
                      </a:r>
                    </a:p>
                  </a:txBody>
                  <a:tcPr anchor="ct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lnL w="12700" cmpd="sng">
                      <a:noFill/>
                    </a:lnL>
                    <a:lnR w="12700" cmpd="sng">
                      <a:noFill/>
                    </a:lnR>
                    <a:lnT w="3175" cap="flat" cmpd="sng" algn="ctr">
                      <a:solidFill>
                        <a:schemeClr val="tx2"/>
                      </a:solidFill>
                      <a:prstDash val="sysDash"/>
                      <a:round/>
                      <a:headEnd type="none" w="med" len="med"/>
                      <a:tailEnd type="none" w="med" len="med"/>
                    </a:lnT>
                    <a:lnB w="3175" cap="flat" cmpd="sng" algn="ctr">
                      <a:solidFill>
                        <a:schemeClr val="tx2"/>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0590"/>
                  </a:ext>
                </a:extLst>
              </a:tr>
              <a:tr h="1097280">
                <a:tc>
                  <a:txBody>
                    <a:bodyPr/>
                    <a:lstStyle/>
                    <a:p>
                      <a:pPr algn="l"/>
                      <a:r>
                        <a:rPr lang="pt-BR" sz="1000" b="1" noProof="0" dirty="0">
                          <a:solidFill>
                            <a:schemeClr val="accent1"/>
                          </a:solidFill>
                        </a:rPr>
                        <a:t>Fontes</a:t>
                      </a:r>
                    </a:p>
                    <a:p>
                      <a:pPr algn="l"/>
                      <a:r>
                        <a:rPr lang="pt-BR" sz="1000" b="0" noProof="0" dirty="0">
                          <a:solidFill>
                            <a:schemeClr val="accent1"/>
                          </a:solidFill>
                        </a:rPr>
                        <a:t>(% do total GW)</a:t>
                      </a:r>
                    </a:p>
                  </a:txBody>
                  <a:tcPr anchor="ctr">
                    <a:lnL w="12700" cmpd="sng">
                      <a:noFill/>
                    </a:lnL>
                    <a:lnR w="12700" cmpd="sng">
                      <a:noFill/>
                    </a:lnR>
                    <a:lnT w="3175" cap="flat" cmpd="sng" algn="ctr">
                      <a:solidFill>
                        <a:schemeClr val="tx2"/>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endParaRPr lang="pt-BR" sz="800" noProof="0" dirty="0"/>
                    </a:p>
                  </a:txBody>
                  <a:tcPr anchor="ctr">
                    <a:lnL w="12700" cmpd="sng">
                      <a:noFill/>
                    </a:lnL>
                    <a:lnR w="12700" cmpd="sng">
                      <a:noFill/>
                    </a:lnR>
                    <a:lnT w="3175" cap="flat" cmpd="sng" algn="ctr">
                      <a:solidFill>
                        <a:schemeClr val="tx2"/>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pt-BR"/>
                    </a:p>
                  </a:txBody>
                  <a:tcPr/>
                </a:tc>
                <a:extLst>
                  <a:ext uri="{0D108BD9-81ED-4DB2-BD59-A6C34878D82A}">
                    <a16:rowId xmlns:a16="http://schemas.microsoft.com/office/drawing/2014/main" val="266111600"/>
                  </a:ext>
                </a:extLst>
              </a:tr>
            </a:tbl>
          </a:graphicData>
        </a:graphic>
      </p:graphicFrame>
      <p:sp>
        <p:nvSpPr>
          <p:cNvPr id="3" name="Oval 2">
            <a:extLst>
              <a:ext uri="{FF2B5EF4-FFF2-40B4-BE49-F238E27FC236}">
                <a16:creationId xmlns:a16="http://schemas.microsoft.com/office/drawing/2014/main" id="{86635065-D224-636B-2EF6-115173091CDB}"/>
              </a:ext>
            </a:extLst>
          </p:cNvPr>
          <p:cNvSpPr/>
          <p:nvPr/>
        </p:nvSpPr>
        <p:spPr>
          <a:xfrm>
            <a:off x="4842845" y="2163519"/>
            <a:ext cx="2951014" cy="2951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8" name="Title 2">
            <a:extLst>
              <a:ext uri="{FF2B5EF4-FFF2-40B4-BE49-F238E27FC236}">
                <a16:creationId xmlns:a16="http://schemas.microsoft.com/office/drawing/2014/main" id="{96FFB83C-C297-435F-8DDB-301B8A8CD0BD}"/>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lvl="0">
              <a:defRPr/>
            </a:pPr>
            <a:r>
              <a:rPr kumimoji="0" lang="pt-BR" sz="2200" b="1" i="0" u="none" strike="noStrike" kern="1200" cap="none" spc="0" normalizeH="0" baseline="0" dirty="0">
                <a:ln>
                  <a:noFill/>
                </a:ln>
                <a:solidFill>
                  <a:srgbClr val="F22920"/>
                </a:solidFill>
                <a:effectLst/>
                <a:uLnTx/>
                <a:uFillTx/>
                <a:latin typeface="Arial"/>
                <a:ea typeface="+mn-ea"/>
                <a:cs typeface="Calibri Light" panose="020F0302020204030204" pitchFamily="34" charset="0"/>
              </a:rPr>
              <a:t>Resumo do Segmento de Geração Distribuída no Brasil</a:t>
            </a:r>
          </a:p>
        </p:txBody>
      </p:sp>
      <p:sp>
        <p:nvSpPr>
          <p:cNvPr id="9" name="Text Placeholder 3">
            <a:extLst>
              <a:ext uri="{FF2B5EF4-FFF2-40B4-BE49-F238E27FC236}">
                <a16:creationId xmlns:a16="http://schemas.microsoft.com/office/drawing/2014/main" id="{A12BEEDE-7DE4-489C-9B55-8530C59E5D90}"/>
              </a:ext>
            </a:extLst>
          </p:cNvPr>
          <p:cNvSpPr txBox="1">
            <a:spLocks/>
          </p:cNvSpPr>
          <p:nvPr/>
        </p:nvSpPr>
        <p:spPr>
          <a:xfrm>
            <a:off x="391774" y="772993"/>
            <a:ext cx="11421136" cy="184666"/>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200" b="0" i="0" u="none" strike="noStrike" kern="1200" cap="none" spc="0" normalizeH="0" baseline="0" dirty="0">
                <a:ln>
                  <a:noFill/>
                </a:ln>
                <a:solidFill>
                  <a:srgbClr val="377A72"/>
                </a:solidFill>
                <a:effectLst/>
                <a:uLnTx/>
                <a:uFillTx/>
                <a:latin typeface="Arial"/>
                <a:ea typeface="+mn-ea"/>
                <a:cs typeface="+mn-cs"/>
              </a:rPr>
              <a:t>Além de ser caracterizado pela geração descentralizada de energia, grande parte da aderência está na atratividade para o cliente decorrente do Sistema de Compensação de Energia Elétrica, aliado a descontos em relação a tarifas das Distribuidoras e incentivos governamentais nas tarifas de transmissão, na opinião do </a:t>
            </a:r>
            <a:r>
              <a:rPr lang="pt-BR" dirty="0"/>
              <a:t>Consultor Especializado</a:t>
            </a:r>
            <a:r>
              <a:rPr kumimoji="0" lang="pt-BR" sz="1200" b="0" i="0" u="none" strike="noStrike" kern="1200" cap="none" spc="0" normalizeH="0" baseline="0" dirty="0">
                <a:ln>
                  <a:noFill/>
                </a:ln>
                <a:solidFill>
                  <a:srgbClr val="377A72"/>
                </a:solidFill>
                <a:effectLst/>
                <a:uLnTx/>
                <a:uFillTx/>
                <a:latin typeface="Arial"/>
                <a:ea typeface="+mn-ea"/>
                <a:cs typeface="+mn-cs"/>
              </a:rPr>
              <a:t>*</a:t>
            </a:r>
          </a:p>
        </p:txBody>
      </p:sp>
      <p:graphicFrame>
        <p:nvGraphicFramePr>
          <p:cNvPr id="11" name="Chart 10">
            <a:extLst>
              <a:ext uri="{FF2B5EF4-FFF2-40B4-BE49-F238E27FC236}">
                <a16:creationId xmlns:a16="http://schemas.microsoft.com/office/drawing/2014/main" id="{9F966976-71A9-4D15-8024-16C4AE7AF5B6}"/>
              </a:ext>
            </a:extLst>
          </p:cNvPr>
          <p:cNvGraphicFramePr>
            <a:graphicFrameLocks/>
          </p:cNvGraphicFramePr>
          <p:nvPr>
            <p:extLst>
              <p:ext uri="{D42A27DB-BD31-4B8C-83A1-F6EECF244321}">
                <p14:modId xmlns:p14="http://schemas.microsoft.com/office/powerpoint/2010/main" val="1586551490"/>
              </p:ext>
            </p:extLst>
          </p:nvPr>
        </p:nvGraphicFramePr>
        <p:xfrm>
          <a:off x="1135148" y="1364904"/>
          <a:ext cx="1409568" cy="11270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9B2DC91-76E2-4186-999C-3D00E7F34136}"/>
              </a:ext>
            </a:extLst>
          </p:cNvPr>
          <p:cNvGraphicFramePr>
            <a:graphicFrameLocks/>
          </p:cNvGraphicFramePr>
          <p:nvPr>
            <p:extLst>
              <p:ext uri="{D42A27DB-BD31-4B8C-83A1-F6EECF244321}">
                <p14:modId xmlns:p14="http://schemas.microsoft.com/office/powerpoint/2010/main" val="3018321145"/>
              </p:ext>
            </p:extLst>
          </p:nvPr>
        </p:nvGraphicFramePr>
        <p:xfrm>
          <a:off x="2170702" y="1364904"/>
          <a:ext cx="1409568" cy="11270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76ED84D5-7F08-4799-801D-F39E12264FA1}"/>
              </a:ext>
            </a:extLst>
          </p:cNvPr>
          <p:cNvGraphicFramePr>
            <a:graphicFrameLocks/>
          </p:cNvGraphicFramePr>
          <p:nvPr>
            <p:extLst>
              <p:ext uri="{D42A27DB-BD31-4B8C-83A1-F6EECF244321}">
                <p14:modId xmlns:p14="http://schemas.microsoft.com/office/powerpoint/2010/main" val="3281187814"/>
              </p:ext>
            </p:extLst>
          </p:nvPr>
        </p:nvGraphicFramePr>
        <p:xfrm>
          <a:off x="3178251" y="1364904"/>
          <a:ext cx="1409568" cy="11270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4B6DE1BC-A943-417C-B952-50E027D2FDF3}"/>
              </a:ext>
            </a:extLst>
          </p:cNvPr>
          <p:cNvGraphicFramePr>
            <a:graphicFrameLocks/>
          </p:cNvGraphicFramePr>
          <p:nvPr>
            <p:extLst>
              <p:ext uri="{D42A27DB-BD31-4B8C-83A1-F6EECF244321}">
                <p14:modId xmlns:p14="http://schemas.microsoft.com/office/powerpoint/2010/main" val="471402304"/>
              </p:ext>
            </p:extLst>
          </p:nvPr>
        </p:nvGraphicFramePr>
        <p:xfrm>
          <a:off x="4197273" y="1364904"/>
          <a:ext cx="1409568" cy="1127061"/>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79AF4694-9A39-435C-9476-3FCBBADC0A81}"/>
              </a:ext>
            </a:extLst>
          </p:cNvPr>
          <p:cNvSpPr txBox="1"/>
          <p:nvPr/>
        </p:nvSpPr>
        <p:spPr>
          <a:xfrm>
            <a:off x="1300348" y="2334746"/>
            <a:ext cx="1109649"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Residencial</a:t>
            </a:r>
          </a:p>
        </p:txBody>
      </p:sp>
      <p:sp>
        <p:nvSpPr>
          <p:cNvPr id="16" name="TextBox 15">
            <a:extLst>
              <a:ext uri="{FF2B5EF4-FFF2-40B4-BE49-F238E27FC236}">
                <a16:creationId xmlns:a16="http://schemas.microsoft.com/office/drawing/2014/main" id="{98DC54FD-EDD2-43F6-BBFB-695711639BCC}"/>
              </a:ext>
            </a:extLst>
          </p:cNvPr>
          <p:cNvSpPr txBox="1"/>
          <p:nvPr/>
        </p:nvSpPr>
        <p:spPr>
          <a:xfrm>
            <a:off x="2343522" y="2334746"/>
            <a:ext cx="1109649"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Comercial</a:t>
            </a:r>
          </a:p>
        </p:txBody>
      </p:sp>
      <p:sp>
        <p:nvSpPr>
          <p:cNvPr id="17" name="TextBox 16">
            <a:extLst>
              <a:ext uri="{FF2B5EF4-FFF2-40B4-BE49-F238E27FC236}">
                <a16:creationId xmlns:a16="http://schemas.microsoft.com/office/drawing/2014/main" id="{7BDDF295-7A13-41BB-A3C9-14EAC5C08307}"/>
              </a:ext>
            </a:extLst>
          </p:cNvPr>
          <p:cNvSpPr txBox="1"/>
          <p:nvPr/>
        </p:nvSpPr>
        <p:spPr>
          <a:xfrm>
            <a:off x="3351071" y="2334746"/>
            <a:ext cx="1109649"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Rural</a:t>
            </a:r>
          </a:p>
        </p:txBody>
      </p:sp>
      <p:sp>
        <p:nvSpPr>
          <p:cNvPr id="18" name="TextBox 17">
            <a:extLst>
              <a:ext uri="{FF2B5EF4-FFF2-40B4-BE49-F238E27FC236}">
                <a16:creationId xmlns:a16="http://schemas.microsoft.com/office/drawing/2014/main" id="{1B84A0E9-B38E-495F-9CED-7AFE35375838}"/>
              </a:ext>
            </a:extLst>
          </p:cNvPr>
          <p:cNvSpPr txBox="1"/>
          <p:nvPr/>
        </p:nvSpPr>
        <p:spPr>
          <a:xfrm>
            <a:off x="4347233" y="2279767"/>
            <a:ext cx="1293998"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Industrial</a:t>
            </a:r>
            <a:br>
              <a:rPr kumimoji="0" lang="pt-BR" sz="800" b="0" i="0" u="none" strike="noStrike" kern="1200" cap="none" spc="0" normalizeH="0" baseline="0" dirty="0">
                <a:ln>
                  <a:noFill/>
                </a:ln>
                <a:solidFill>
                  <a:prstClr val="black"/>
                </a:solidFill>
                <a:effectLst/>
                <a:uLnTx/>
                <a:uFillTx/>
                <a:latin typeface="Arial"/>
                <a:ea typeface="+mn-ea"/>
                <a:cs typeface="+mn-cs"/>
              </a:rPr>
            </a:br>
            <a:r>
              <a:rPr kumimoji="0" lang="pt-BR" sz="800" b="0" i="0" u="none" strike="noStrike" kern="1200" cap="none" spc="0" normalizeH="0" baseline="0" dirty="0">
                <a:ln>
                  <a:noFill/>
                </a:ln>
                <a:solidFill>
                  <a:prstClr val="black"/>
                </a:solidFill>
                <a:effectLst/>
                <a:uLnTx/>
                <a:uFillTx/>
                <a:latin typeface="Arial"/>
                <a:ea typeface="+mn-ea"/>
                <a:cs typeface="+mn-cs"/>
              </a:rPr>
              <a:t>e público</a:t>
            </a:r>
          </a:p>
        </p:txBody>
      </p:sp>
      <p:grpSp>
        <p:nvGrpSpPr>
          <p:cNvPr id="30" name="Group 29">
            <a:extLst>
              <a:ext uri="{FF2B5EF4-FFF2-40B4-BE49-F238E27FC236}">
                <a16:creationId xmlns:a16="http://schemas.microsoft.com/office/drawing/2014/main" id="{18FFC08B-D65A-4C08-BD99-58C7C8467ABE}"/>
              </a:ext>
            </a:extLst>
          </p:cNvPr>
          <p:cNvGrpSpPr/>
          <p:nvPr/>
        </p:nvGrpSpPr>
        <p:grpSpPr>
          <a:xfrm>
            <a:off x="1135148" y="4344537"/>
            <a:ext cx="4471693" cy="1168663"/>
            <a:chOff x="1043708" y="4668694"/>
            <a:chExt cx="4471693" cy="1168663"/>
          </a:xfrm>
        </p:grpSpPr>
        <p:grpSp>
          <p:nvGrpSpPr>
            <p:cNvPr id="22" name="Group 21">
              <a:extLst>
                <a:ext uri="{FF2B5EF4-FFF2-40B4-BE49-F238E27FC236}">
                  <a16:creationId xmlns:a16="http://schemas.microsoft.com/office/drawing/2014/main" id="{31412237-269A-4A4F-9989-7C18EB1E7153}"/>
                </a:ext>
              </a:extLst>
            </p:cNvPr>
            <p:cNvGrpSpPr>
              <a:grpSpLocks/>
            </p:cNvGrpSpPr>
            <p:nvPr/>
          </p:nvGrpSpPr>
          <p:grpSpPr>
            <a:xfrm>
              <a:off x="2079262" y="4668694"/>
              <a:ext cx="1409568" cy="1168663"/>
              <a:chOff x="2060596" y="2264233"/>
              <a:chExt cx="1409568" cy="1168663"/>
            </a:xfrm>
          </p:grpSpPr>
          <p:sp>
            <p:nvSpPr>
              <p:cNvPr id="23" name="TextBox 22">
                <a:extLst>
                  <a:ext uri="{FF2B5EF4-FFF2-40B4-BE49-F238E27FC236}">
                    <a16:creationId xmlns:a16="http://schemas.microsoft.com/office/drawing/2014/main" id="{0B810DE8-949A-4A34-AFA5-0A3A1CDC990E}"/>
                  </a:ext>
                </a:extLst>
              </p:cNvPr>
              <p:cNvSpPr txBox="1"/>
              <p:nvPr/>
            </p:nvSpPr>
            <p:spPr>
              <a:xfrm>
                <a:off x="2348533" y="3217452"/>
                <a:ext cx="83369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Térmicas</a:t>
                </a:r>
              </a:p>
            </p:txBody>
          </p:sp>
          <p:graphicFrame>
            <p:nvGraphicFramePr>
              <p:cNvPr id="24" name="Chart 23">
                <a:extLst>
                  <a:ext uri="{FF2B5EF4-FFF2-40B4-BE49-F238E27FC236}">
                    <a16:creationId xmlns:a16="http://schemas.microsoft.com/office/drawing/2014/main" id="{1E1B0C59-FC52-41DB-A17A-E468653EF471}"/>
                  </a:ext>
                </a:extLst>
              </p:cNvPr>
              <p:cNvGraphicFramePr>
                <a:graphicFrameLocks/>
              </p:cNvGraphicFramePr>
              <p:nvPr>
                <p:extLst>
                  <p:ext uri="{D42A27DB-BD31-4B8C-83A1-F6EECF244321}">
                    <p14:modId xmlns:p14="http://schemas.microsoft.com/office/powerpoint/2010/main" val="4217756252"/>
                  </p:ext>
                </p:extLst>
              </p:nvPr>
            </p:nvGraphicFramePr>
            <p:xfrm>
              <a:off x="2060596" y="2264233"/>
              <a:ext cx="1409568" cy="1127061"/>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19" name="Group 18">
              <a:extLst>
                <a:ext uri="{FF2B5EF4-FFF2-40B4-BE49-F238E27FC236}">
                  <a16:creationId xmlns:a16="http://schemas.microsoft.com/office/drawing/2014/main" id="{BA5C7632-FE46-4265-907C-76250EFF0FC4}"/>
                </a:ext>
              </a:extLst>
            </p:cNvPr>
            <p:cNvGrpSpPr>
              <a:grpSpLocks/>
            </p:cNvGrpSpPr>
            <p:nvPr/>
          </p:nvGrpSpPr>
          <p:grpSpPr>
            <a:xfrm>
              <a:off x="1043708" y="4668694"/>
              <a:ext cx="1409568" cy="1168663"/>
              <a:chOff x="959910" y="2264233"/>
              <a:chExt cx="1409568" cy="1168663"/>
            </a:xfrm>
          </p:grpSpPr>
          <p:sp>
            <p:nvSpPr>
              <p:cNvPr id="20" name="TextBox 19">
                <a:extLst>
                  <a:ext uri="{FF2B5EF4-FFF2-40B4-BE49-F238E27FC236}">
                    <a16:creationId xmlns:a16="http://schemas.microsoft.com/office/drawing/2014/main" id="{0F20B431-E86D-4C93-81B4-BF74EB32A5A6}"/>
                  </a:ext>
                </a:extLst>
              </p:cNvPr>
              <p:cNvSpPr txBox="1"/>
              <p:nvPr/>
            </p:nvSpPr>
            <p:spPr>
              <a:xfrm>
                <a:off x="1282030" y="3217452"/>
                <a:ext cx="83369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Solar</a:t>
                </a:r>
              </a:p>
            </p:txBody>
          </p:sp>
          <p:graphicFrame>
            <p:nvGraphicFramePr>
              <p:cNvPr id="21" name="Chart 20">
                <a:extLst>
                  <a:ext uri="{FF2B5EF4-FFF2-40B4-BE49-F238E27FC236}">
                    <a16:creationId xmlns:a16="http://schemas.microsoft.com/office/drawing/2014/main" id="{113A4BAE-9515-41AB-B4DE-0154961D1FCB}"/>
                  </a:ext>
                </a:extLst>
              </p:cNvPr>
              <p:cNvGraphicFramePr>
                <a:graphicFrameLocks/>
              </p:cNvGraphicFramePr>
              <p:nvPr/>
            </p:nvGraphicFramePr>
            <p:xfrm>
              <a:off x="959910" y="2264233"/>
              <a:ext cx="1409568" cy="1127061"/>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25" name="Group 24">
              <a:extLst>
                <a:ext uri="{FF2B5EF4-FFF2-40B4-BE49-F238E27FC236}">
                  <a16:creationId xmlns:a16="http://schemas.microsoft.com/office/drawing/2014/main" id="{E578C027-22E5-4A40-9ABC-BED3AFCB5F61}"/>
                </a:ext>
              </a:extLst>
            </p:cNvPr>
            <p:cNvGrpSpPr>
              <a:grpSpLocks/>
            </p:cNvGrpSpPr>
            <p:nvPr/>
          </p:nvGrpSpPr>
          <p:grpSpPr>
            <a:xfrm>
              <a:off x="4105833" y="4668694"/>
              <a:ext cx="1409568" cy="1168663"/>
              <a:chOff x="2839026" y="3079331"/>
              <a:chExt cx="1409568" cy="1168663"/>
            </a:xfrm>
          </p:grpSpPr>
          <p:sp>
            <p:nvSpPr>
              <p:cNvPr id="26" name="TextBox 25">
                <a:extLst>
                  <a:ext uri="{FF2B5EF4-FFF2-40B4-BE49-F238E27FC236}">
                    <a16:creationId xmlns:a16="http://schemas.microsoft.com/office/drawing/2014/main" id="{322E2263-DD44-4181-8295-C52AA5F46394}"/>
                  </a:ext>
                </a:extLst>
              </p:cNvPr>
              <p:cNvSpPr txBox="1"/>
              <p:nvPr/>
            </p:nvSpPr>
            <p:spPr>
              <a:xfrm>
                <a:off x="3126963" y="4032550"/>
                <a:ext cx="83369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Hidro</a:t>
                </a:r>
              </a:p>
            </p:txBody>
          </p:sp>
          <p:graphicFrame>
            <p:nvGraphicFramePr>
              <p:cNvPr id="27" name="Chart 26">
                <a:extLst>
                  <a:ext uri="{FF2B5EF4-FFF2-40B4-BE49-F238E27FC236}">
                    <a16:creationId xmlns:a16="http://schemas.microsoft.com/office/drawing/2014/main" id="{2698C342-EC63-42EB-AF97-270DD0716A4F}"/>
                  </a:ext>
                </a:extLst>
              </p:cNvPr>
              <p:cNvGraphicFramePr>
                <a:graphicFrameLocks/>
              </p:cNvGraphicFramePr>
              <p:nvPr>
                <p:extLst>
                  <p:ext uri="{D42A27DB-BD31-4B8C-83A1-F6EECF244321}">
                    <p14:modId xmlns:p14="http://schemas.microsoft.com/office/powerpoint/2010/main" val="1196101426"/>
                  </p:ext>
                </p:extLst>
              </p:nvPr>
            </p:nvGraphicFramePr>
            <p:xfrm>
              <a:off x="2839026" y="3079331"/>
              <a:ext cx="1409568" cy="1127061"/>
            </p:xfrm>
            <a:graphic>
              <a:graphicData uri="http://schemas.openxmlformats.org/drawingml/2006/chart">
                <c:chart xmlns:c="http://schemas.openxmlformats.org/drawingml/2006/chart" xmlns:r="http://schemas.openxmlformats.org/officeDocument/2006/relationships" r:id="rId9"/>
              </a:graphicData>
            </a:graphic>
          </p:graphicFrame>
        </p:grpSp>
        <p:sp>
          <p:nvSpPr>
            <p:cNvPr id="28" name="TextBox 27">
              <a:extLst>
                <a:ext uri="{FF2B5EF4-FFF2-40B4-BE49-F238E27FC236}">
                  <a16:creationId xmlns:a16="http://schemas.microsoft.com/office/drawing/2014/main" id="{B28B1399-5C7C-46C8-9286-3DC5194CD64A}"/>
                </a:ext>
              </a:extLst>
            </p:cNvPr>
            <p:cNvSpPr txBox="1"/>
            <p:nvPr/>
          </p:nvSpPr>
          <p:spPr>
            <a:xfrm>
              <a:off x="3374748" y="5621913"/>
              <a:ext cx="833695" cy="21544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Eólica</a:t>
              </a:r>
            </a:p>
          </p:txBody>
        </p:sp>
        <p:graphicFrame>
          <p:nvGraphicFramePr>
            <p:cNvPr id="29" name="Chart 28">
              <a:extLst>
                <a:ext uri="{FF2B5EF4-FFF2-40B4-BE49-F238E27FC236}">
                  <a16:creationId xmlns:a16="http://schemas.microsoft.com/office/drawing/2014/main" id="{E61DCB84-5BEB-4AF4-A134-7D23DF2DC68C}"/>
                </a:ext>
              </a:extLst>
            </p:cNvPr>
            <p:cNvGraphicFramePr>
              <a:graphicFrameLocks/>
            </p:cNvGraphicFramePr>
            <p:nvPr>
              <p:extLst>
                <p:ext uri="{D42A27DB-BD31-4B8C-83A1-F6EECF244321}">
                  <p14:modId xmlns:p14="http://schemas.microsoft.com/office/powerpoint/2010/main" val="1462040175"/>
                </p:ext>
              </p:extLst>
            </p:nvPr>
          </p:nvGraphicFramePr>
          <p:xfrm>
            <a:off x="3086811" y="4668694"/>
            <a:ext cx="1409568" cy="1127061"/>
          </p:xfrm>
          <a:graphic>
            <a:graphicData uri="http://schemas.openxmlformats.org/drawingml/2006/chart">
              <c:chart xmlns:c="http://schemas.openxmlformats.org/drawingml/2006/chart" xmlns:r="http://schemas.openxmlformats.org/officeDocument/2006/relationships" r:id="rId10"/>
            </a:graphicData>
          </a:graphic>
        </p:graphicFrame>
      </p:grpSp>
      <p:pic>
        <p:nvPicPr>
          <p:cNvPr id="88" name="Graphic 87">
            <a:extLst>
              <a:ext uri="{FF2B5EF4-FFF2-40B4-BE49-F238E27FC236}">
                <a16:creationId xmlns:a16="http://schemas.microsoft.com/office/drawing/2014/main" id="{EAF548E4-D611-4042-8132-17FD7134A3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00141" y="5282727"/>
            <a:ext cx="211569" cy="211569"/>
          </a:xfrm>
          <a:prstGeom prst="rect">
            <a:avLst/>
          </a:prstGeom>
        </p:spPr>
      </p:pic>
      <p:pic>
        <p:nvPicPr>
          <p:cNvPr id="89" name="Graphic 88">
            <a:extLst>
              <a:ext uri="{FF2B5EF4-FFF2-40B4-BE49-F238E27FC236}">
                <a16:creationId xmlns:a16="http://schemas.microsoft.com/office/drawing/2014/main" id="{4F0A57EF-3B07-4D50-8ED7-32726CE327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20837" y="5292343"/>
            <a:ext cx="192335" cy="192335"/>
          </a:xfrm>
          <a:prstGeom prst="rect">
            <a:avLst/>
          </a:prstGeom>
        </p:spPr>
      </p:pic>
      <p:pic>
        <p:nvPicPr>
          <p:cNvPr id="90" name="Graphic 89">
            <a:extLst>
              <a:ext uri="{FF2B5EF4-FFF2-40B4-BE49-F238E27FC236}">
                <a16:creationId xmlns:a16="http://schemas.microsoft.com/office/drawing/2014/main" id="{829C3E19-122A-42A3-ADD4-74B8248C60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28386" y="5310558"/>
            <a:ext cx="200622" cy="154627"/>
          </a:xfrm>
          <a:prstGeom prst="rect">
            <a:avLst/>
          </a:prstGeom>
        </p:spPr>
      </p:pic>
      <p:pic>
        <p:nvPicPr>
          <p:cNvPr id="91" name="Graphic 90">
            <a:extLst>
              <a:ext uri="{FF2B5EF4-FFF2-40B4-BE49-F238E27FC236}">
                <a16:creationId xmlns:a16="http://schemas.microsoft.com/office/drawing/2014/main" id="{0D5B06B6-39C0-417E-ABD5-363E64A7E28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14550" y="5295621"/>
            <a:ext cx="147626" cy="166731"/>
          </a:xfrm>
          <a:prstGeom prst="rect">
            <a:avLst/>
          </a:prstGeom>
        </p:spPr>
      </p:pic>
      <p:pic>
        <p:nvPicPr>
          <p:cNvPr id="92" name="Graphic 91">
            <a:extLst>
              <a:ext uri="{FF2B5EF4-FFF2-40B4-BE49-F238E27FC236}">
                <a16:creationId xmlns:a16="http://schemas.microsoft.com/office/drawing/2014/main" id="{6A59068C-34B0-413C-9C95-92577DF16B0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61831" y="2342721"/>
            <a:ext cx="183462" cy="184115"/>
          </a:xfrm>
          <a:prstGeom prst="rect">
            <a:avLst/>
          </a:prstGeom>
        </p:spPr>
      </p:pic>
      <p:pic>
        <p:nvPicPr>
          <p:cNvPr id="93" name="Graphic 92">
            <a:extLst>
              <a:ext uri="{FF2B5EF4-FFF2-40B4-BE49-F238E27FC236}">
                <a16:creationId xmlns:a16="http://schemas.microsoft.com/office/drawing/2014/main" id="{F34559BE-97F6-4A08-8AE0-0A13436904B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404492" y="2332838"/>
            <a:ext cx="201893" cy="201893"/>
          </a:xfrm>
          <a:prstGeom prst="rect">
            <a:avLst/>
          </a:prstGeom>
        </p:spPr>
      </p:pic>
      <p:pic>
        <p:nvPicPr>
          <p:cNvPr id="95" name="Graphic 94">
            <a:extLst>
              <a:ext uri="{FF2B5EF4-FFF2-40B4-BE49-F238E27FC236}">
                <a16:creationId xmlns:a16="http://schemas.microsoft.com/office/drawing/2014/main" id="{999B6F97-59AA-493A-9EAA-B415AAC82EA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70252" y="2308445"/>
            <a:ext cx="202207" cy="202207"/>
          </a:xfrm>
          <a:prstGeom prst="rect">
            <a:avLst/>
          </a:prstGeom>
        </p:spPr>
      </p:pic>
      <p:pic>
        <p:nvPicPr>
          <p:cNvPr id="97" name="Graphic 96">
            <a:extLst>
              <a:ext uri="{FF2B5EF4-FFF2-40B4-BE49-F238E27FC236}">
                <a16:creationId xmlns:a16="http://schemas.microsoft.com/office/drawing/2014/main" id="{67420A9C-D654-4482-AF7E-139BEDC89A4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449333" y="2288158"/>
            <a:ext cx="220024" cy="220024"/>
          </a:xfrm>
          <a:prstGeom prst="rect">
            <a:avLst/>
          </a:prstGeom>
        </p:spPr>
      </p:pic>
      <p:sp>
        <p:nvSpPr>
          <p:cNvPr id="87" name="Arrow: Right 86">
            <a:extLst>
              <a:ext uri="{FF2B5EF4-FFF2-40B4-BE49-F238E27FC236}">
                <a16:creationId xmlns:a16="http://schemas.microsoft.com/office/drawing/2014/main" id="{30D3C82D-8C9D-4C82-B858-BD88EE879FA8}"/>
              </a:ext>
            </a:extLst>
          </p:cNvPr>
          <p:cNvSpPr/>
          <p:nvPr/>
        </p:nvSpPr>
        <p:spPr>
          <a:xfrm rot="18000000" flipH="1">
            <a:off x="8951692" y="2344165"/>
            <a:ext cx="332140" cy="8120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cxnSp>
        <p:nvCxnSpPr>
          <p:cNvPr id="47" name="Straight Connector 46">
            <a:extLst>
              <a:ext uri="{FF2B5EF4-FFF2-40B4-BE49-F238E27FC236}">
                <a16:creationId xmlns:a16="http://schemas.microsoft.com/office/drawing/2014/main" id="{19AA95ED-E35D-422B-ABA9-F657071B7392}"/>
              </a:ext>
            </a:extLst>
          </p:cNvPr>
          <p:cNvCxnSpPr/>
          <p:nvPr/>
        </p:nvCxnSpPr>
        <p:spPr>
          <a:xfrm>
            <a:off x="8096250" y="2886075"/>
            <a:ext cx="35644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DA0F6603-2074-4519-B443-F1395B9F11B7}"/>
              </a:ext>
            </a:extLst>
          </p:cNvPr>
          <p:cNvSpPr/>
          <p:nvPr/>
        </p:nvSpPr>
        <p:spPr>
          <a:xfrm>
            <a:off x="7092057" y="1943100"/>
            <a:ext cx="1285875" cy="12858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49" name="Graphic 48">
            <a:extLst>
              <a:ext uri="{FF2B5EF4-FFF2-40B4-BE49-F238E27FC236}">
                <a16:creationId xmlns:a16="http://schemas.microsoft.com/office/drawing/2014/main" id="{BA23ACE7-A869-4A6D-8E01-2065A9A6C49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364497" y="2187390"/>
            <a:ext cx="766371" cy="769097"/>
          </a:xfrm>
          <a:prstGeom prst="rect">
            <a:avLst/>
          </a:prstGeom>
        </p:spPr>
      </p:pic>
      <p:sp>
        <p:nvSpPr>
          <p:cNvPr id="43" name="Freeform: Shape 42">
            <a:extLst>
              <a:ext uri="{FF2B5EF4-FFF2-40B4-BE49-F238E27FC236}">
                <a16:creationId xmlns:a16="http://schemas.microsoft.com/office/drawing/2014/main" id="{386DD9CE-CF76-4ABD-9376-4E81FBAAD6D3}"/>
              </a:ext>
            </a:extLst>
          </p:cNvPr>
          <p:cNvSpPr/>
          <p:nvPr/>
        </p:nvSpPr>
        <p:spPr>
          <a:xfrm flipV="1">
            <a:off x="6248400" y="3771804"/>
            <a:ext cx="5943600" cy="2019300"/>
          </a:xfrm>
          <a:custGeom>
            <a:avLst/>
            <a:gdLst>
              <a:gd name="connsiteX0" fmla="*/ 0 w 5943600"/>
              <a:gd name="connsiteY0" fmla="*/ 2019300 h 2019300"/>
              <a:gd name="connsiteX1" fmla="*/ 0 w 5943600"/>
              <a:gd name="connsiteY1" fmla="*/ 1095375 h 2019300"/>
              <a:gd name="connsiteX2" fmla="*/ 885825 w 5943600"/>
              <a:gd name="connsiteY2" fmla="*/ 0 h 2019300"/>
              <a:gd name="connsiteX3" fmla="*/ 5943600 w 5943600"/>
              <a:gd name="connsiteY3" fmla="*/ 0 h 2019300"/>
            </a:gdLst>
            <a:ahLst/>
            <a:cxnLst>
              <a:cxn ang="0">
                <a:pos x="connsiteX0" y="connsiteY0"/>
              </a:cxn>
              <a:cxn ang="0">
                <a:pos x="connsiteX1" y="connsiteY1"/>
              </a:cxn>
              <a:cxn ang="0">
                <a:pos x="connsiteX2" y="connsiteY2"/>
              </a:cxn>
              <a:cxn ang="0">
                <a:pos x="connsiteX3" y="connsiteY3"/>
              </a:cxn>
            </a:cxnLst>
            <a:rect l="l" t="t" r="r" b="b"/>
            <a:pathLst>
              <a:path w="5943600" h="2019300">
                <a:moveTo>
                  <a:pt x="0" y="2019300"/>
                </a:moveTo>
                <a:lnTo>
                  <a:pt x="0" y="1095375"/>
                </a:lnTo>
                <a:lnTo>
                  <a:pt x="885825" y="0"/>
                </a:lnTo>
                <a:lnTo>
                  <a:pt x="594360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Freeform: Shape 40">
            <a:extLst>
              <a:ext uri="{FF2B5EF4-FFF2-40B4-BE49-F238E27FC236}">
                <a16:creationId xmlns:a16="http://schemas.microsoft.com/office/drawing/2014/main" id="{01D3DD2E-A9E6-4DB5-AFDB-FAFD33376BEE}"/>
              </a:ext>
            </a:extLst>
          </p:cNvPr>
          <p:cNvSpPr/>
          <p:nvPr/>
        </p:nvSpPr>
        <p:spPr>
          <a:xfrm>
            <a:off x="6248400" y="1190625"/>
            <a:ext cx="5943600" cy="2019300"/>
          </a:xfrm>
          <a:custGeom>
            <a:avLst/>
            <a:gdLst>
              <a:gd name="connsiteX0" fmla="*/ 0 w 5943600"/>
              <a:gd name="connsiteY0" fmla="*/ 2019300 h 2019300"/>
              <a:gd name="connsiteX1" fmla="*/ 0 w 5943600"/>
              <a:gd name="connsiteY1" fmla="*/ 1095375 h 2019300"/>
              <a:gd name="connsiteX2" fmla="*/ 885825 w 5943600"/>
              <a:gd name="connsiteY2" fmla="*/ 0 h 2019300"/>
              <a:gd name="connsiteX3" fmla="*/ 5943600 w 5943600"/>
              <a:gd name="connsiteY3" fmla="*/ 0 h 2019300"/>
            </a:gdLst>
            <a:ahLst/>
            <a:cxnLst>
              <a:cxn ang="0">
                <a:pos x="connsiteX0" y="connsiteY0"/>
              </a:cxn>
              <a:cxn ang="0">
                <a:pos x="connsiteX1" y="connsiteY1"/>
              </a:cxn>
              <a:cxn ang="0">
                <a:pos x="connsiteX2" y="connsiteY2"/>
              </a:cxn>
              <a:cxn ang="0">
                <a:pos x="connsiteX3" y="connsiteY3"/>
              </a:cxn>
            </a:cxnLst>
            <a:rect l="l" t="t" r="r" b="b"/>
            <a:pathLst>
              <a:path w="5943600" h="2019300">
                <a:moveTo>
                  <a:pt x="0" y="2019300"/>
                </a:moveTo>
                <a:lnTo>
                  <a:pt x="0" y="1095375"/>
                </a:lnTo>
                <a:lnTo>
                  <a:pt x="885825" y="0"/>
                </a:lnTo>
                <a:lnTo>
                  <a:pt x="594360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Rectangle: Rounded Corners 38">
            <a:extLst>
              <a:ext uri="{FF2B5EF4-FFF2-40B4-BE49-F238E27FC236}">
                <a16:creationId xmlns:a16="http://schemas.microsoft.com/office/drawing/2014/main" id="{D2C15740-8A6C-4D7E-9B09-0B5970E8A35C}"/>
              </a:ext>
            </a:extLst>
          </p:cNvPr>
          <p:cNvSpPr/>
          <p:nvPr/>
        </p:nvSpPr>
        <p:spPr>
          <a:xfrm>
            <a:off x="7354529" y="3608170"/>
            <a:ext cx="4564249" cy="335905"/>
          </a:xfrm>
          <a:prstGeom prst="roundRect">
            <a:avLst>
              <a:gd name="adj" fmla="val 50000"/>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50" b="1" i="0" u="none" strike="noStrike" kern="1200" cap="none" spc="0" normalizeH="0" baseline="0" dirty="0">
                <a:ln>
                  <a:noFill/>
                </a:ln>
                <a:solidFill>
                  <a:prstClr val="white"/>
                </a:solidFill>
                <a:effectLst/>
                <a:uLnTx/>
                <a:uFillTx/>
                <a:latin typeface="Arial"/>
                <a:ea typeface="+mn-ea"/>
                <a:cs typeface="+mn-cs"/>
              </a:rPr>
              <a:t>Incentivo Governamental</a:t>
            </a:r>
          </a:p>
        </p:txBody>
      </p:sp>
      <p:graphicFrame>
        <p:nvGraphicFramePr>
          <p:cNvPr id="36" name="Chart 35">
            <a:extLst>
              <a:ext uri="{FF2B5EF4-FFF2-40B4-BE49-F238E27FC236}">
                <a16:creationId xmlns:a16="http://schemas.microsoft.com/office/drawing/2014/main" id="{DAB64AE7-A107-4785-B08B-EDE8A24D8F0D}"/>
              </a:ext>
            </a:extLst>
          </p:cNvPr>
          <p:cNvGraphicFramePr>
            <a:graphicFrameLocks/>
          </p:cNvGraphicFramePr>
          <p:nvPr>
            <p:extLst>
              <p:ext uri="{D42A27DB-BD31-4B8C-83A1-F6EECF244321}">
                <p14:modId xmlns:p14="http://schemas.microsoft.com/office/powerpoint/2010/main" val="1775878905"/>
              </p:ext>
            </p:extLst>
          </p:nvPr>
        </p:nvGraphicFramePr>
        <p:xfrm>
          <a:off x="7188200" y="4160174"/>
          <a:ext cx="4472531" cy="1480510"/>
        </p:xfrm>
        <a:graphic>
          <a:graphicData uri="http://schemas.openxmlformats.org/drawingml/2006/chart">
            <c:chart xmlns:c="http://schemas.openxmlformats.org/drawingml/2006/chart" xmlns:r="http://schemas.openxmlformats.org/officeDocument/2006/relationships" r:id="rId29"/>
          </a:graphicData>
        </a:graphic>
      </p:graphicFrame>
      <p:sp>
        <p:nvSpPr>
          <p:cNvPr id="37" name="Text Placeholder 1">
            <a:extLst>
              <a:ext uri="{FF2B5EF4-FFF2-40B4-BE49-F238E27FC236}">
                <a16:creationId xmlns:a16="http://schemas.microsoft.com/office/drawing/2014/main" id="{150DCE01-D3DA-48AF-A8D5-816D8F7006EB}"/>
              </a:ext>
            </a:extLst>
          </p:cNvPr>
          <p:cNvSpPr txBox="1">
            <a:spLocks/>
          </p:cNvSpPr>
          <p:nvPr/>
        </p:nvSpPr>
        <p:spPr>
          <a:xfrm>
            <a:off x="7766732" y="3964980"/>
            <a:ext cx="3631581"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Incentivos Governamentais para Geração Distribuída</a:t>
            </a:r>
          </a:p>
        </p:txBody>
      </p:sp>
      <p:sp>
        <p:nvSpPr>
          <p:cNvPr id="38" name="Text Placeholder 2">
            <a:extLst>
              <a:ext uri="{FF2B5EF4-FFF2-40B4-BE49-F238E27FC236}">
                <a16:creationId xmlns:a16="http://schemas.microsoft.com/office/drawing/2014/main" id="{59CDACB9-E671-4C30-BF7B-8626A1362CD0}"/>
              </a:ext>
            </a:extLst>
          </p:cNvPr>
          <p:cNvSpPr txBox="1">
            <a:spLocks/>
          </p:cNvSpPr>
          <p:nvPr/>
        </p:nvSpPr>
        <p:spPr>
          <a:xfrm>
            <a:off x="7766732" y="4147479"/>
            <a:ext cx="2607559"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R$ bi</a:t>
            </a:r>
          </a:p>
        </p:txBody>
      </p:sp>
      <p:sp>
        <p:nvSpPr>
          <p:cNvPr id="40" name="Rectangle: Rounded Corners 39">
            <a:extLst>
              <a:ext uri="{FF2B5EF4-FFF2-40B4-BE49-F238E27FC236}">
                <a16:creationId xmlns:a16="http://schemas.microsoft.com/office/drawing/2014/main" id="{B9B448DC-46D6-405D-95DF-F8E512C165F2}"/>
              </a:ext>
            </a:extLst>
          </p:cNvPr>
          <p:cNvSpPr/>
          <p:nvPr/>
        </p:nvSpPr>
        <p:spPr>
          <a:xfrm>
            <a:off x="7354529" y="1373830"/>
            <a:ext cx="4564249" cy="335905"/>
          </a:xfrm>
          <a:prstGeom prst="roundRect">
            <a:avLst>
              <a:gd name="adj" fmla="val 50000"/>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50" b="1" i="0" u="none" strike="noStrike" kern="1200" cap="none" spc="0" normalizeH="0" baseline="0" dirty="0">
                <a:ln>
                  <a:noFill/>
                </a:ln>
                <a:solidFill>
                  <a:prstClr val="white"/>
                </a:solidFill>
                <a:effectLst/>
                <a:uLnTx/>
                <a:uFillTx/>
                <a:latin typeface="Arial"/>
                <a:ea typeface="+mn-ea"/>
                <a:cs typeface="+mn-cs"/>
              </a:rPr>
              <a:t>Atratividade para o cliente*</a:t>
            </a:r>
          </a:p>
        </p:txBody>
      </p:sp>
      <p:grpSp>
        <p:nvGrpSpPr>
          <p:cNvPr id="54" name="Group 53">
            <a:extLst>
              <a:ext uri="{FF2B5EF4-FFF2-40B4-BE49-F238E27FC236}">
                <a16:creationId xmlns:a16="http://schemas.microsoft.com/office/drawing/2014/main" id="{C01A2EAF-D5EF-427E-B320-5992CC0D2A2D}"/>
              </a:ext>
            </a:extLst>
          </p:cNvPr>
          <p:cNvGrpSpPr/>
          <p:nvPr/>
        </p:nvGrpSpPr>
        <p:grpSpPr>
          <a:xfrm>
            <a:off x="9030663" y="1775830"/>
            <a:ext cx="575435" cy="575435"/>
            <a:chOff x="8652629" y="1780787"/>
            <a:chExt cx="765905" cy="765905"/>
          </a:xfrm>
        </p:grpSpPr>
        <p:sp>
          <p:nvSpPr>
            <p:cNvPr id="53" name="Oval 52">
              <a:extLst>
                <a:ext uri="{FF2B5EF4-FFF2-40B4-BE49-F238E27FC236}">
                  <a16:creationId xmlns:a16="http://schemas.microsoft.com/office/drawing/2014/main" id="{FC90EC7B-B65D-4C16-84AA-45FC995AE288}"/>
                </a:ext>
              </a:extLst>
            </p:cNvPr>
            <p:cNvSpPr/>
            <p:nvPr/>
          </p:nvSpPr>
          <p:spPr>
            <a:xfrm>
              <a:off x="8652629" y="1780787"/>
              <a:ext cx="765905" cy="7659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52" name="Graphic 51">
              <a:extLst>
                <a:ext uri="{FF2B5EF4-FFF2-40B4-BE49-F238E27FC236}">
                  <a16:creationId xmlns:a16="http://schemas.microsoft.com/office/drawing/2014/main" id="{A9792BF8-3941-4A05-8B62-5D5C48BDFED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754393" y="1882551"/>
              <a:ext cx="562376" cy="562376"/>
            </a:xfrm>
            <a:prstGeom prst="rect">
              <a:avLst/>
            </a:prstGeom>
          </p:spPr>
        </p:pic>
      </p:grpSp>
      <p:sp>
        <p:nvSpPr>
          <p:cNvPr id="55" name="Oval 54">
            <a:extLst>
              <a:ext uri="{FF2B5EF4-FFF2-40B4-BE49-F238E27FC236}">
                <a16:creationId xmlns:a16="http://schemas.microsoft.com/office/drawing/2014/main" id="{637CE396-9D18-460A-8907-F4A66EA36A00}"/>
              </a:ext>
            </a:extLst>
          </p:cNvPr>
          <p:cNvSpPr/>
          <p:nvPr/>
        </p:nvSpPr>
        <p:spPr>
          <a:xfrm>
            <a:off x="8693568" y="2567937"/>
            <a:ext cx="636277" cy="6362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6" name="Oval 55">
            <a:extLst>
              <a:ext uri="{FF2B5EF4-FFF2-40B4-BE49-F238E27FC236}">
                <a16:creationId xmlns:a16="http://schemas.microsoft.com/office/drawing/2014/main" id="{E74AD25B-9F0B-4C94-B947-F3C890A90F64}"/>
              </a:ext>
            </a:extLst>
          </p:cNvPr>
          <p:cNvSpPr/>
          <p:nvPr/>
        </p:nvSpPr>
        <p:spPr>
          <a:xfrm>
            <a:off x="9940945" y="2567937"/>
            <a:ext cx="636277" cy="6362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8" name="Oval 57">
            <a:extLst>
              <a:ext uri="{FF2B5EF4-FFF2-40B4-BE49-F238E27FC236}">
                <a16:creationId xmlns:a16="http://schemas.microsoft.com/office/drawing/2014/main" id="{BEC1E8F6-9EE8-4198-A51F-7DD491F5ED6C}"/>
              </a:ext>
            </a:extLst>
          </p:cNvPr>
          <p:cNvSpPr/>
          <p:nvPr/>
        </p:nvSpPr>
        <p:spPr>
          <a:xfrm>
            <a:off x="10920768" y="2001549"/>
            <a:ext cx="1168977" cy="116897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60" name="Graphic 59">
            <a:extLst>
              <a:ext uri="{FF2B5EF4-FFF2-40B4-BE49-F238E27FC236}">
                <a16:creationId xmlns:a16="http://schemas.microsoft.com/office/drawing/2014/main" id="{1C7147C8-1231-4D3D-AEBD-83BAC37B7DF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866131" y="2644729"/>
            <a:ext cx="266868" cy="430210"/>
          </a:xfrm>
          <a:prstGeom prst="rect">
            <a:avLst/>
          </a:prstGeom>
        </p:spPr>
      </p:pic>
      <p:sp>
        <p:nvSpPr>
          <p:cNvPr id="61" name="TextBox 60">
            <a:extLst>
              <a:ext uri="{FF2B5EF4-FFF2-40B4-BE49-F238E27FC236}">
                <a16:creationId xmlns:a16="http://schemas.microsoft.com/office/drawing/2014/main" id="{2DC4B85A-C3E4-440F-B334-673847FF5B2D}"/>
              </a:ext>
            </a:extLst>
          </p:cNvPr>
          <p:cNvSpPr txBox="1"/>
          <p:nvPr/>
        </p:nvSpPr>
        <p:spPr>
          <a:xfrm>
            <a:off x="8339318" y="2618321"/>
            <a:ext cx="353568"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kWh</a:t>
            </a:r>
          </a:p>
        </p:txBody>
      </p:sp>
      <p:sp>
        <p:nvSpPr>
          <p:cNvPr id="62" name="TextBox 61">
            <a:extLst>
              <a:ext uri="{FF2B5EF4-FFF2-40B4-BE49-F238E27FC236}">
                <a16:creationId xmlns:a16="http://schemas.microsoft.com/office/drawing/2014/main" id="{402F73AB-D576-4948-B036-32084415D59F}"/>
              </a:ext>
            </a:extLst>
          </p:cNvPr>
          <p:cNvSpPr txBox="1"/>
          <p:nvPr/>
        </p:nvSpPr>
        <p:spPr>
          <a:xfrm>
            <a:off x="8590867" y="3189620"/>
            <a:ext cx="833695"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Quadro de Distribuição</a:t>
            </a:r>
          </a:p>
        </p:txBody>
      </p:sp>
      <p:sp>
        <p:nvSpPr>
          <p:cNvPr id="63" name="TextBox 62">
            <a:extLst>
              <a:ext uri="{FF2B5EF4-FFF2-40B4-BE49-F238E27FC236}">
                <a16:creationId xmlns:a16="http://schemas.microsoft.com/office/drawing/2014/main" id="{2E2D4A59-0D5D-4568-9611-A57683250153}"/>
              </a:ext>
            </a:extLst>
          </p:cNvPr>
          <p:cNvSpPr txBox="1"/>
          <p:nvPr/>
        </p:nvSpPr>
        <p:spPr>
          <a:xfrm>
            <a:off x="9648776" y="3320173"/>
            <a:ext cx="1220614"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Medidor </a:t>
            </a:r>
            <a:r>
              <a:rPr kumimoji="0" lang="pt-BR" sz="600" b="0" i="0" u="none" strike="noStrike" kern="1200" cap="none" spc="0" normalizeH="0" baseline="0" dirty="0" err="1">
                <a:ln>
                  <a:noFill/>
                </a:ln>
                <a:solidFill>
                  <a:prstClr val="black"/>
                </a:solidFill>
                <a:effectLst/>
                <a:uLnTx/>
                <a:uFillTx/>
                <a:latin typeface="Arial"/>
                <a:ea typeface="+mn-ea"/>
                <a:cs typeface="+mn-cs"/>
              </a:rPr>
              <a:t>Bi-Direcional</a:t>
            </a:r>
            <a:endParaRPr kumimoji="0" lang="pt-BR" sz="600" b="0" i="0" u="none" strike="noStrike" kern="1200" cap="none" spc="0" normalizeH="0" baseline="0" dirty="0">
              <a:ln>
                <a:noFill/>
              </a:ln>
              <a:solidFill>
                <a:prstClr val="black"/>
              </a:solidFill>
              <a:effectLst/>
              <a:uLnTx/>
              <a:uFillTx/>
              <a:latin typeface="Arial"/>
              <a:ea typeface="+mn-ea"/>
              <a:cs typeface="+mn-cs"/>
            </a:endParaRPr>
          </a:p>
        </p:txBody>
      </p:sp>
      <p:sp>
        <p:nvSpPr>
          <p:cNvPr id="64" name="TextBox 63">
            <a:extLst>
              <a:ext uri="{FF2B5EF4-FFF2-40B4-BE49-F238E27FC236}">
                <a16:creationId xmlns:a16="http://schemas.microsoft.com/office/drawing/2014/main" id="{A37EBB53-612F-4E7E-A48E-B87DC5571C84}"/>
              </a:ext>
            </a:extLst>
          </p:cNvPr>
          <p:cNvSpPr txBox="1"/>
          <p:nvPr/>
        </p:nvSpPr>
        <p:spPr>
          <a:xfrm>
            <a:off x="11075356" y="3193747"/>
            <a:ext cx="833695"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Rede</a:t>
            </a:r>
          </a:p>
        </p:txBody>
      </p:sp>
      <p:sp>
        <p:nvSpPr>
          <p:cNvPr id="66" name="TextBox 65">
            <a:extLst>
              <a:ext uri="{FF2B5EF4-FFF2-40B4-BE49-F238E27FC236}">
                <a16:creationId xmlns:a16="http://schemas.microsoft.com/office/drawing/2014/main" id="{0037069D-1BF4-4C95-B2C2-FDE36040A372}"/>
              </a:ext>
            </a:extLst>
          </p:cNvPr>
          <p:cNvSpPr txBox="1"/>
          <p:nvPr/>
        </p:nvSpPr>
        <p:spPr>
          <a:xfrm>
            <a:off x="9842236" y="3189904"/>
            <a:ext cx="833695"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Energia Injetada</a:t>
            </a:r>
          </a:p>
        </p:txBody>
      </p:sp>
      <p:sp>
        <p:nvSpPr>
          <p:cNvPr id="67" name="TextBox 66">
            <a:extLst>
              <a:ext uri="{FF2B5EF4-FFF2-40B4-BE49-F238E27FC236}">
                <a16:creationId xmlns:a16="http://schemas.microsoft.com/office/drawing/2014/main" id="{961F7CA6-1402-46AB-860A-C1C3E9E57DF4}"/>
              </a:ext>
            </a:extLst>
          </p:cNvPr>
          <p:cNvSpPr txBox="1"/>
          <p:nvPr/>
        </p:nvSpPr>
        <p:spPr>
          <a:xfrm>
            <a:off x="8779849" y="2244465"/>
            <a:ext cx="353568"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kWh</a:t>
            </a:r>
          </a:p>
        </p:txBody>
      </p:sp>
      <p:sp>
        <p:nvSpPr>
          <p:cNvPr id="68" name="TextBox 67">
            <a:extLst>
              <a:ext uri="{FF2B5EF4-FFF2-40B4-BE49-F238E27FC236}">
                <a16:creationId xmlns:a16="http://schemas.microsoft.com/office/drawing/2014/main" id="{86C4FF8C-8ADA-41CF-9237-4919CB7477B2}"/>
              </a:ext>
            </a:extLst>
          </p:cNvPr>
          <p:cNvSpPr txBox="1"/>
          <p:nvPr/>
        </p:nvSpPr>
        <p:spPr>
          <a:xfrm>
            <a:off x="9450568" y="2618321"/>
            <a:ext cx="353568"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kWh</a:t>
            </a:r>
          </a:p>
        </p:txBody>
      </p:sp>
      <p:sp>
        <p:nvSpPr>
          <p:cNvPr id="69" name="TextBox 68">
            <a:extLst>
              <a:ext uri="{FF2B5EF4-FFF2-40B4-BE49-F238E27FC236}">
                <a16:creationId xmlns:a16="http://schemas.microsoft.com/office/drawing/2014/main" id="{E4D80BCB-088B-4EF7-99CF-EC2936596D5B}"/>
              </a:ext>
            </a:extLst>
          </p:cNvPr>
          <p:cNvSpPr txBox="1"/>
          <p:nvPr/>
        </p:nvSpPr>
        <p:spPr>
          <a:xfrm>
            <a:off x="9450568" y="2952000"/>
            <a:ext cx="353568"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kWh</a:t>
            </a:r>
          </a:p>
        </p:txBody>
      </p:sp>
      <p:sp>
        <p:nvSpPr>
          <p:cNvPr id="70" name="TextBox 69">
            <a:extLst>
              <a:ext uri="{FF2B5EF4-FFF2-40B4-BE49-F238E27FC236}">
                <a16:creationId xmlns:a16="http://schemas.microsoft.com/office/drawing/2014/main" id="{7BD49088-1DE9-4B32-BA5A-03374BFF2B8A}"/>
              </a:ext>
            </a:extLst>
          </p:cNvPr>
          <p:cNvSpPr txBox="1"/>
          <p:nvPr/>
        </p:nvSpPr>
        <p:spPr>
          <a:xfrm>
            <a:off x="9842236" y="2237537"/>
            <a:ext cx="833695"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Energia Consumida</a:t>
            </a:r>
          </a:p>
        </p:txBody>
      </p:sp>
      <p:sp>
        <p:nvSpPr>
          <p:cNvPr id="72" name="TextBox 71">
            <a:extLst>
              <a:ext uri="{FF2B5EF4-FFF2-40B4-BE49-F238E27FC236}">
                <a16:creationId xmlns:a16="http://schemas.microsoft.com/office/drawing/2014/main" id="{12F0E5B3-1C97-4E78-8B5B-63B8DFA13FAA}"/>
              </a:ext>
            </a:extLst>
          </p:cNvPr>
          <p:cNvSpPr txBox="1"/>
          <p:nvPr/>
        </p:nvSpPr>
        <p:spPr>
          <a:xfrm>
            <a:off x="10594961" y="2618321"/>
            <a:ext cx="353568"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kWh</a:t>
            </a:r>
          </a:p>
        </p:txBody>
      </p:sp>
      <p:sp>
        <p:nvSpPr>
          <p:cNvPr id="73" name="TextBox 72">
            <a:extLst>
              <a:ext uri="{FF2B5EF4-FFF2-40B4-BE49-F238E27FC236}">
                <a16:creationId xmlns:a16="http://schemas.microsoft.com/office/drawing/2014/main" id="{D14C1BF4-099C-423A-B30F-885DF324E325}"/>
              </a:ext>
            </a:extLst>
          </p:cNvPr>
          <p:cNvSpPr txBox="1"/>
          <p:nvPr/>
        </p:nvSpPr>
        <p:spPr>
          <a:xfrm>
            <a:off x="10594961" y="2952000"/>
            <a:ext cx="353568" cy="18466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dirty="0">
                <a:ln>
                  <a:noFill/>
                </a:ln>
                <a:solidFill>
                  <a:prstClr val="black"/>
                </a:solidFill>
                <a:effectLst/>
                <a:uLnTx/>
                <a:uFillTx/>
                <a:latin typeface="Arial"/>
                <a:ea typeface="+mn-ea"/>
                <a:cs typeface="+mn-cs"/>
              </a:rPr>
              <a:t>kWh</a:t>
            </a:r>
          </a:p>
        </p:txBody>
      </p:sp>
      <p:sp>
        <p:nvSpPr>
          <p:cNvPr id="74" name="Oval 73">
            <a:extLst>
              <a:ext uri="{FF2B5EF4-FFF2-40B4-BE49-F238E27FC236}">
                <a16:creationId xmlns:a16="http://schemas.microsoft.com/office/drawing/2014/main" id="{DF031D53-C71D-4AF7-BAA6-11EBE5EEB629}"/>
              </a:ext>
            </a:extLst>
          </p:cNvPr>
          <p:cNvSpPr/>
          <p:nvPr/>
        </p:nvSpPr>
        <p:spPr>
          <a:xfrm>
            <a:off x="10644406" y="3082312"/>
            <a:ext cx="258512" cy="2585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bg1"/>
                </a:solidFill>
                <a:latin typeface="+mj-lt"/>
              </a:rPr>
              <a:t>$</a:t>
            </a:r>
          </a:p>
        </p:txBody>
      </p:sp>
      <p:sp>
        <p:nvSpPr>
          <p:cNvPr id="75" name="Arrow: Right 74">
            <a:extLst>
              <a:ext uri="{FF2B5EF4-FFF2-40B4-BE49-F238E27FC236}">
                <a16:creationId xmlns:a16="http://schemas.microsoft.com/office/drawing/2014/main" id="{867DE911-FE6D-4DFA-8D92-494DFEB1C599}"/>
              </a:ext>
            </a:extLst>
          </p:cNvPr>
          <p:cNvSpPr/>
          <p:nvPr/>
        </p:nvSpPr>
        <p:spPr>
          <a:xfrm flipH="1">
            <a:off x="9482014" y="2761454"/>
            <a:ext cx="274495" cy="7382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76" name="Arrow: Right 75">
            <a:extLst>
              <a:ext uri="{FF2B5EF4-FFF2-40B4-BE49-F238E27FC236}">
                <a16:creationId xmlns:a16="http://schemas.microsoft.com/office/drawing/2014/main" id="{8235437D-07D8-4B63-81F3-EEBFD68CBDC2}"/>
              </a:ext>
            </a:extLst>
          </p:cNvPr>
          <p:cNvSpPr/>
          <p:nvPr/>
        </p:nvSpPr>
        <p:spPr>
          <a:xfrm>
            <a:off x="9482014" y="2919548"/>
            <a:ext cx="274495" cy="7382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77" name="Arrow: Right 76">
            <a:extLst>
              <a:ext uri="{FF2B5EF4-FFF2-40B4-BE49-F238E27FC236}">
                <a16:creationId xmlns:a16="http://schemas.microsoft.com/office/drawing/2014/main" id="{F5807052-73CD-4FBD-962D-9C8B9065ED48}"/>
              </a:ext>
            </a:extLst>
          </p:cNvPr>
          <p:cNvSpPr/>
          <p:nvPr/>
        </p:nvSpPr>
        <p:spPr>
          <a:xfrm flipH="1">
            <a:off x="8384547" y="2761454"/>
            <a:ext cx="274495" cy="7382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79" name="Arrow: Right 78">
            <a:extLst>
              <a:ext uri="{FF2B5EF4-FFF2-40B4-BE49-F238E27FC236}">
                <a16:creationId xmlns:a16="http://schemas.microsoft.com/office/drawing/2014/main" id="{F7AAD509-F03F-40B8-B008-F7960E3AC4FB}"/>
              </a:ext>
            </a:extLst>
          </p:cNvPr>
          <p:cNvSpPr/>
          <p:nvPr/>
        </p:nvSpPr>
        <p:spPr>
          <a:xfrm flipH="1">
            <a:off x="10624410" y="2761454"/>
            <a:ext cx="274495" cy="7382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80" name="Arrow: Right 79">
            <a:extLst>
              <a:ext uri="{FF2B5EF4-FFF2-40B4-BE49-F238E27FC236}">
                <a16:creationId xmlns:a16="http://schemas.microsoft.com/office/drawing/2014/main" id="{F64C5735-75C0-4F00-A2A1-70999862B6D8}"/>
              </a:ext>
            </a:extLst>
          </p:cNvPr>
          <p:cNvSpPr/>
          <p:nvPr/>
        </p:nvSpPr>
        <p:spPr>
          <a:xfrm>
            <a:off x="10624410" y="2919548"/>
            <a:ext cx="274495" cy="7382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82" name="Graphic 81">
            <a:extLst>
              <a:ext uri="{FF2B5EF4-FFF2-40B4-BE49-F238E27FC236}">
                <a16:creationId xmlns:a16="http://schemas.microsoft.com/office/drawing/2014/main" id="{9B25FC39-8725-40AE-999E-A42C7449F7B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flipH="1">
            <a:off x="10073718" y="2703497"/>
            <a:ext cx="409599" cy="355090"/>
          </a:xfrm>
          <a:prstGeom prst="rect">
            <a:avLst/>
          </a:prstGeom>
        </p:spPr>
      </p:pic>
      <p:pic>
        <p:nvPicPr>
          <p:cNvPr id="84" name="Graphic 83">
            <a:extLst>
              <a:ext uri="{FF2B5EF4-FFF2-40B4-BE49-F238E27FC236}">
                <a16:creationId xmlns:a16="http://schemas.microsoft.com/office/drawing/2014/main" id="{E05CEAB4-B400-4E54-8C36-6DAF88DCEC0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139590" y="2242681"/>
            <a:ext cx="705078" cy="710262"/>
          </a:xfrm>
          <a:prstGeom prst="rect">
            <a:avLst/>
          </a:prstGeom>
        </p:spPr>
      </p:pic>
      <p:grpSp>
        <p:nvGrpSpPr>
          <p:cNvPr id="35" name="Group 34">
            <a:extLst>
              <a:ext uri="{FF2B5EF4-FFF2-40B4-BE49-F238E27FC236}">
                <a16:creationId xmlns:a16="http://schemas.microsoft.com/office/drawing/2014/main" id="{29A39447-18A8-41BD-85BE-9480FB2410B3}"/>
              </a:ext>
            </a:extLst>
          </p:cNvPr>
          <p:cNvGrpSpPr/>
          <p:nvPr/>
        </p:nvGrpSpPr>
        <p:grpSpPr>
          <a:xfrm>
            <a:off x="4982076" y="2290366"/>
            <a:ext cx="2653698" cy="2680235"/>
            <a:chOff x="6032599" y="1849207"/>
            <a:chExt cx="3532072" cy="3532072"/>
          </a:xfrm>
        </p:grpSpPr>
        <p:sp>
          <p:nvSpPr>
            <p:cNvPr id="33" name="Oval 32">
              <a:extLst>
                <a:ext uri="{FF2B5EF4-FFF2-40B4-BE49-F238E27FC236}">
                  <a16:creationId xmlns:a16="http://schemas.microsoft.com/office/drawing/2014/main" id="{EE421257-7E76-48F0-B7A8-344D174F21B7}"/>
                </a:ext>
              </a:extLst>
            </p:cNvPr>
            <p:cNvSpPr/>
            <p:nvPr/>
          </p:nvSpPr>
          <p:spPr>
            <a:xfrm>
              <a:off x="6032599" y="1849207"/>
              <a:ext cx="3532072" cy="3532072"/>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34" name="Picture 33" descr="Gerador de energia solar: o que é? | Portal Solar">
              <a:extLst>
                <a:ext uri="{FF2B5EF4-FFF2-40B4-BE49-F238E27FC236}">
                  <a16:creationId xmlns:a16="http://schemas.microsoft.com/office/drawing/2014/main" id="{8C76CE8D-1695-4F0A-9101-56770B005A11}"/>
                </a:ext>
              </a:extLst>
            </p:cNvPr>
            <p:cNvPicPr>
              <a:picLocks noChangeAspect="1" noChangeArrowheads="1"/>
            </p:cNvPicPr>
            <p:nvPr/>
          </p:nvPicPr>
          <p:blipFill rotWithShape="1">
            <a:blip r:embed="rId38">
              <a:clrChange>
                <a:clrFrom>
                  <a:srgbClr val="F6F6F6"/>
                </a:clrFrom>
                <a:clrTo>
                  <a:srgbClr val="F6F6F6">
                    <a:alpha val="0"/>
                  </a:srgbClr>
                </a:clrTo>
              </a:clrChange>
              <a:extLst>
                <a:ext uri="{28A0092B-C50C-407E-A947-70E740481C1C}">
                  <a14:useLocalDpi xmlns:a14="http://schemas.microsoft.com/office/drawing/2010/main" val="0"/>
                </a:ext>
              </a:extLst>
            </a:blip>
            <a:srcRect l="12500" r="17166"/>
            <a:stretch/>
          </p:blipFill>
          <p:spPr bwMode="auto">
            <a:xfrm>
              <a:off x="6237220" y="2340281"/>
              <a:ext cx="3021405" cy="254992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Placeholder 9">
            <a:extLst>
              <a:ext uri="{FF2B5EF4-FFF2-40B4-BE49-F238E27FC236}">
                <a16:creationId xmlns:a16="http://schemas.microsoft.com/office/drawing/2014/main" id="{614748B8-C055-8FEF-09FF-B8BB5B1CD78D}"/>
              </a:ext>
            </a:extLst>
          </p:cNvPr>
          <p:cNvSpPr txBox="1">
            <a:spLocks/>
          </p:cNvSpPr>
          <p:nvPr/>
        </p:nvSpPr>
        <p:spPr>
          <a:xfrm>
            <a:off x="307975" y="5775427"/>
            <a:ext cx="8602567" cy="107722"/>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dirty="0"/>
          </a:p>
        </p:txBody>
      </p:sp>
      <p:sp>
        <p:nvSpPr>
          <p:cNvPr id="6" name="Text Placeholder 9">
            <a:extLst>
              <a:ext uri="{FF2B5EF4-FFF2-40B4-BE49-F238E27FC236}">
                <a16:creationId xmlns:a16="http://schemas.microsoft.com/office/drawing/2014/main" id="{409AA7F2-37CE-551F-7A1D-55A4AC701CC5}"/>
              </a:ext>
            </a:extLst>
          </p:cNvPr>
          <p:cNvSpPr txBox="1">
            <a:spLocks/>
          </p:cNvSpPr>
          <p:nvPr/>
        </p:nvSpPr>
        <p:spPr>
          <a:xfrm>
            <a:off x="404316" y="6071502"/>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ANEEL e estudos de mercado realizados por instituições especializadas</a:t>
            </a:r>
          </a:p>
          <a:p>
            <a:r>
              <a:rPr lang="pt-BR" dirty="0"/>
              <a:t>Notas: (1) </a:t>
            </a:r>
            <a:r>
              <a:rPr lang="pt-BR" dirty="0" err="1"/>
              <a:t>On</a:t>
            </a:r>
            <a:r>
              <a:rPr lang="pt-BR" dirty="0"/>
              <a:t>-grid: energia gerada é conectada à rede elétrica pública; (2) Off-grid: mais produção autônoma, necessitando além dos geradores, baterias e um controlador de cargas, mais indicada para áreas rural</a:t>
            </a:r>
          </a:p>
          <a:p>
            <a:r>
              <a:rPr lang="pt-BR" dirty="0"/>
              <a:t>* Trata-se de opinião do Consultor Especializado, tendo como base estudos de mercado realizados por instituições especializadas, sendo certo que tais informações podem não refletir a exata realidade do mercado de energia, bem como podem haver opiniões divergentes à do Consultor Especializado</a:t>
            </a:r>
          </a:p>
        </p:txBody>
      </p:sp>
    </p:spTree>
    <p:extLst>
      <p:ext uri="{BB962C8B-B14F-4D97-AF65-F5344CB8AC3E}">
        <p14:creationId xmlns:p14="http://schemas.microsoft.com/office/powerpoint/2010/main" val="4027610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5">
            <a:extLst>
              <a:ext uri="{FF2B5EF4-FFF2-40B4-BE49-F238E27FC236}">
                <a16:creationId xmlns:a16="http://schemas.microsoft.com/office/drawing/2014/main" id="{78AFFA03-F88D-DA59-F986-A76FE53FDE26}"/>
              </a:ext>
            </a:extLst>
          </p:cNvPr>
          <p:cNvSpPr/>
          <p:nvPr/>
        </p:nvSpPr>
        <p:spPr>
          <a:xfrm>
            <a:off x="6364" y="5968655"/>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pic>
        <p:nvPicPr>
          <p:cNvPr id="39" name="Picture 38">
            <a:extLst>
              <a:ext uri="{FF2B5EF4-FFF2-40B4-BE49-F238E27FC236}">
                <a16:creationId xmlns:a16="http://schemas.microsoft.com/office/drawing/2014/main" id="{1717299C-F095-4B2E-B355-3406B7D0DA67}"/>
              </a:ext>
            </a:extLst>
          </p:cNvPr>
          <p:cNvPicPr>
            <a:picLocks noChangeAspect="1"/>
          </p:cNvPicPr>
          <p:nvPr/>
        </p:nvPicPr>
        <p:blipFill rotWithShape="1">
          <a:blip r:embed="rId3"/>
          <a:srcRect t="12285" r="22117" b="5071"/>
          <a:stretch/>
        </p:blipFill>
        <p:spPr>
          <a:xfrm>
            <a:off x="3563262" y="-55821"/>
            <a:ext cx="8622374" cy="6858000"/>
          </a:xfrm>
          <a:prstGeom prst="rect">
            <a:avLst/>
          </a:prstGeom>
        </p:spPr>
      </p:pic>
      <p:sp>
        <p:nvSpPr>
          <p:cNvPr id="26" name="Rectangle 25">
            <a:extLst>
              <a:ext uri="{FF2B5EF4-FFF2-40B4-BE49-F238E27FC236}">
                <a16:creationId xmlns:a16="http://schemas.microsoft.com/office/drawing/2014/main" id="{A73FFC97-5826-4E70-BE61-A2B470C690FC}"/>
              </a:ext>
            </a:extLst>
          </p:cNvPr>
          <p:cNvSpPr/>
          <p:nvPr/>
        </p:nvSpPr>
        <p:spPr>
          <a:xfrm>
            <a:off x="3211913" y="245485"/>
            <a:ext cx="2445874" cy="4574165"/>
          </a:xfrm>
          <a:prstGeom prst="rect">
            <a:avLst/>
          </a:prstGeom>
          <a:gradFill flip="none" rotWithShape="1">
            <a:gsLst>
              <a:gs pos="0">
                <a:schemeClr val="accent1">
                  <a:lumMod val="5000"/>
                  <a:lumOff val="95000"/>
                  <a:alpha val="0"/>
                </a:schemeClr>
              </a:gs>
              <a:gs pos="96460">
                <a:schemeClr val="bg1">
                  <a:alpha val="0"/>
                </a:schemeClr>
              </a:gs>
              <a:gs pos="50000">
                <a:schemeClr val="accent5">
                  <a:lumMod val="60000"/>
                  <a:lumOff val="40000"/>
                  <a:alpha val="4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03A6BCFE-9A28-4B99-9475-DDC945826E41}"/>
              </a:ext>
            </a:extLst>
          </p:cNvPr>
          <p:cNvSpPr/>
          <p:nvPr/>
        </p:nvSpPr>
        <p:spPr>
          <a:xfrm>
            <a:off x="5814226" y="245485"/>
            <a:ext cx="2445874" cy="4574165"/>
          </a:xfrm>
          <a:prstGeom prst="rect">
            <a:avLst/>
          </a:prstGeom>
          <a:gradFill flip="none" rotWithShape="1">
            <a:gsLst>
              <a:gs pos="0">
                <a:schemeClr val="accent1">
                  <a:lumMod val="5000"/>
                  <a:lumOff val="95000"/>
                  <a:alpha val="0"/>
                </a:schemeClr>
              </a:gs>
              <a:gs pos="96460">
                <a:schemeClr val="bg1">
                  <a:alpha val="0"/>
                </a:schemeClr>
              </a:gs>
              <a:gs pos="50000">
                <a:schemeClr val="accent5">
                  <a:lumMod val="60000"/>
                  <a:lumOff val="40000"/>
                  <a:alpha val="4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7F220F57-2E6F-437B-9EE0-827F365C26BD}"/>
              </a:ext>
            </a:extLst>
          </p:cNvPr>
          <p:cNvSpPr/>
          <p:nvPr/>
        </p:nvSpPr>
        <p:spPr>
          <a:xfrm>
            <a:off x="8416538" y="245485"/>
            <a:ext cx="2445874" cy="4574165"/>
          </a:xfrm>
          <a:prstGeom prst="rect">
            <a:avLst/>
          </a:prstGeom>
          <a:gradFill flip="none" rotWithShape="1">
            <a:gsLst>
              <a:gs pos="0">
                <a:schemeClr val="accent1">
                  <a:lumMod val="5000"/>
                  <a:lumOff val="95000"/>
                  <a:alpha val="0"/>
                </a:schemeClr>
              </a:gs>
              <a:gs pos="96460">
                <a:schemeClr val="bg1">
                  <a:alpha val="0"/>
                </a:schemeClr>
              </a:gs>
              <a:gs pos="50000">
                <a:schemeClr val="accent5">
                  <a:lumMod val="60000"/>
                  <a:lumOff val="40000"/>
                  <a:alpha val="4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2BC7D561-6004-4E98-B272-8CD6618AD81F}"/>
              </a:ext>
            </a:extLst>
          </p:cNvPr>
          <p:cNvSpPr/>
          <p:nvPr/>
        </p:nvSpPr>
        <p:spPr>
          <a:xfrm>
            <a:off x="609600" y="245485"/>
            <a:ext cx="2445874" cy="4574165"/>
          </a:xfrm>
          <a:prstGeom prst="rect">
            <a:avLst/>
          </a:prstGeom>
          <a:gradFill flip="none" rotWithShape="1">
            <a:gsLst>
              <a:gs pos="0">
                <a:schemeClr val="accent1">
                  <a:lumMod val="5000"/>
                  <a:lumOff val="95000"/>
                  <a:alpha val="0"/>
                </a:schemeClr>
              </a:gs>
              <a:gs pos="96460">
                <a:schemeClr val="bg1">
                  <a:alpha val="0"/>
                </a:schemeClr>
              </a:gs>
              <a:gs pos="50000">
                <a:schemeClr val="accent5">
                  <a:lumMod val="60000"/>
                  <a:lumOff val="40000"/>
                  <a:alpha val="4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15" name="Arrow: Right 13">
            <a:extLst>
              <a:ext uri="{FF2B5EF4-FFF2-40B4-BE49-F238E27FC236}">
                <a16:creationId xmlns:a16="http://schemas.microsoft.com/office/drawing/2014/main" id="{9310952A-DB36-C471-DDB8-589E593FC854}"/>
              </a:ext>
            </a:extLst>
          </p:cNvPr>
          <p:cNvSpPr/>
          <p:nvPr/>
        </p:nvSpPr>
        <p:spPr>
          <a:xfrm>
            <a:off x="1834226" y="2546399"/>
            <a:ext cx="10357773" cy="1488671"/>
          </a:xfrm>
          <a:custGeom>
            <a:avLst/>
            <a:gdLst>
              <a:gd name="connsiteX0" fmla="*/ 0 w 6182591"/>
              <a:gd name="connsiteY0" fmla="*/ 283306 h 1133222"/>
              <a:gd name="connsiteX1" fmla="*/ 5615980 w 6182591"/>
              <a:gd name="connsiteY1" fmla="*/ 283306 h 1133222"/>
              <a:gd name="connsiteX2" fmla="*/ 5615980 w 6182591"/>
              <a:gd name="connsiteY2" fmla="*/ 0 h 1133222"/>
              <a:gd name="connsiteX3" fmla="*/ 6182591 w 6182591"/>
              <a:gd name="connsiteY3" fmla="*/ 566611 h 1133222"/>
              <a:gd name="connsiteX4" fmla="*/ 5615980 w 6182591"/>
              <a:gd name="connsiteY4" fmla="*/ 1133222 h 1133222"/>
              <a:gd name="connsiteX5" fmla="*/ 5615980 w 6182591"/>
              <a:gd name="connsiteY5" fmla="*/ 849917 h 1133222"/>
              <a:gd name="connsiteX6" fmla="*/ 0 w 6182591"/>
              <a:gd name="connsiteY6" fmla="*/ 849917 h 1133222"/>
              <a:gd name="connsiteX7" fmla="*/ 0 w 6182591"/>
              <a:gd name="connsiteY7" fmla="*/ 283306 h 1133222"/>
              <a:gd name="connsiteX0" fmla="*/ 2962275 w 9144866"/>
              <a:gd name="connsiteY0" fmla="*/ 283306 h 1133222"/>
              <a:gd name="connsiteX1" fmla="*/ 8578255 w 9144866"/>
              <a:gd name="connsiteY1" fmla="*/ 283306 h 1133222"/>
              <a:gd name="connsiteX2" fmla="*/ 8578255 w 9144866"/>
              <a:gd name="connsiteY2" fmla="*/ 0 h 1133222"/>
              <a:gd name="connsiteX3" fmla="*/ 9144866 w 9144866"/>
              <a:gd name="connsiteY3" fmla="*/ 566611 h 1133222"/>
              <a:gd name="connsiteX4" fmla="*/ 8578255 w 9144866"/>
              <a:gd name="connsiteY4" fmla="*/ 1133222 h 1133222"/>
              <a:gd name="connsiteX5" fmla="*/ 8578255 w 9144866"/>
              <a:gd name="connsiteY5" fmla="*/ 849917 h 1133222"/>
              <a:gd name="connsiteX6" fmla="*/ 0 w 9144866"/>
              <a:gd name="connsiteY6" fmla="*/ 783242 h 1133222"/>
              <a:gd name="connsiteX7" fmla="*/ 2962275 w 9144866"/>
              <a:gd name="connsiteY7" fmla="*/ 283306 h 1133222"/>
              <a:gd name="connsiteX0" fmla="*/ 0 w 9144866"/>
              <a:gd name="connsiteY0" fmla="*/ 783242 h 1133222"/>
              <a:gd name="connsiteX1" fmla="*/ 8578255 w 9144866"/>
              <a:gd name="connsiteY1" fmla="*/ 283306 h 1133222"/>
              <a:gd name="connsiteX2" fmla="*/ 8578255 w 9144866"/>
              <a:gd name="connsiteY2" fmla="*/ 0 h 1133222"/>
              <a:gd name="connsiteX3" fmla="*/ 9144866 w 9144866"/>
              <a:gd name="connsiteY3" fmla="*/ 566611 h 1133222"/>
              <a:gd name="connsiteX4" fmla="*/ 8578255 w 9144866"/>
              <a:gd name="connsiteY4" fmla="*/ 1133222 h 1133222"/>
              <a:gd name="connsiteX5" fmla="*/ 8578255 w 9144866"/>
              <a:gd name="connsiteY5" fmla="*/ 849917 h 1133222"/>
              <a:gd name="connsiteX6" fmla="*/ 0 w 9144866"/>
              <a:gd name="connsiteY6" fmla="*/ 783242 h 1133222"/>
              <a:gd name="connsiteX0" fmla="*/ 0 w 8211416"/>
              <a:gd name="connsiteY0" fmla="*/ 792767 h 1133222"/>
              <a:gd name="connsiteX1" fmla="*/ 7644805 w 8211416"/>
              <a:gd name="connsiteY1" fmla="*/ 283306 h 1133222"/>
              <a:gd name="connsiteX2" fmla="*/ 7644805 w 8211416"/>
              <a:gd name="connsiteY2" fmla="*/ 0 h 1133222"/>
              <a:gd name="connsiteX3" fmla="*/ 8211416 w 8211416"/>
              <a:gd name="connsiteY3" fmla="*/ 566611 h 1133222"/>
              <a:gd name="connsiteX4" fmla="*/ 7644805 w 8211416"/>
              <a:gd name="connsiteY4" fmla="*/ 1133222 h 1133222"/>
              <a:gd name="connsiteX5" fmla="*/ 7644805 w 8211416"/>
              <a:gd name="connsiteY5" fmla="*/ 849917 h 1133222"/>
              <a:gd name="connsiteX6" fmla="*/ 0 w 8211416"/>
              <a:gd name="connsiteY6" fmla="*/ 792767 h 1133222"/>
              <a:gd name="connsiteX0" fmla="*/ 0 w 4439516"/>
              <a:gd name="connsiteY0" fmla="*/ 697517 h 1133222"/>
              <a:gd name="connsiteX1" fmla="*/ 3872905 w 4439516"/>
              <a:gd name="connsiteY1" fmla="*/ 283306 h 1133222"/>
              <a:gd name="connsiteX2" fmla="*/ 3872905 w 4439516"/>
              <a:gd name="connsiteY2" fmla="*/ 0 h 1133222"/>
              <a:gd name="connsiteX3" fmla="*/ 4439516 w 4439516"/>
              <a:gd name="connsiteY3" fmla="*/ 566611 h 1133222"/>
              <a:gd name="connsiteX4" fmla="*/ 3872905 w 4439516"/>
              <a:gd name="connsiteY4" fmla="*/ 1133222 h 1133222"/>
              <a:gd name="connsiteX5" fmla="*/ 3872905 w 4439516"/>
              <a:gd name="connsiteY5" fmla="*/ 849917 h 1133222"/>
              <a:gd name="connsiteX6" fmla="*/ 0 w 4439516"/>
              <a:gd name="connsiteY6" fmla="*/ 697517 h 1133222"/>
              <a:gd name="connsiteX0" fmla="*/ 0 w 8059016"/>
              <a:gd name="connsiteY0" fmla="*/ 916592 h 1133222"/>
              <a:gd name="connsiteX1" fmla="*/ 7492405 w 8059016"/>
              <a:gd name="connsiteY1" fmla="*/ 283306 h 1133222"/>
              <a:gd name="connsiteX2" fmla="*/ 7492405 w 8059016"/>
              <a:gd name="connsiteY2" fmla="*/ 0 h 1133222"/>
              <a:gd name="connsiteX3" fmla="*/ 8059016 w 8059016"/>
              <a:gd name="connsiteY3" fmla="*/ 566611 h 1133222"/>
              <a:gd name="connsiteX4" fmla="*/ 7492405 w 8059016"/>
              <a:gd name="connsiteY4" fmla="*/ 1133222 h 1133222"/>
              <a:gd name="connsiteX5" fmla="*/ 7492405 w 8059016"/>
              <a:gd name="connsiteY5" fmla="*/ 849917 h 1133222"/>
              <a:gd name="connsiteX6" fmla="*/ 0 w 8059016"/>
              <a:gd name="connsiteY6" fmla="*/ 916592 h 1133222"/>
              <a:gd name="connsiteX0" fmla="*/ 0 w 8468591"/>
              <a:gd name="connsiteY0" fmla="*/ 1288067 h 1288067"/>
              <a:gd name="connsiteX1" fmla="*/ 7901980 w 8468591"/>
              <a:gd name="connsiteY1" fmla="*/ 283306 h 1288067"/>
              <a:gd name="connsiteX2" fmla="*/ 7901980 w 8468591"/>
              <a:gd name="connsiteY2" fmla="*/ 0 h 1288067"/>
              <a:gd name="connsiteX3" fmla="*/ 8468591 w 8468591"/>
              <a:gd name="connsiteY3" fmla="*/ 566611 h 1288067"/>
              <a:gd name="connsiteX4" fmla="*/ 7901980 w 8468591"/>
              <a:gd name="connsiteY4" fmla="*/ 1133222 h 1288067"/>
              <a:gd name="connsiteX5" fmla="*/ 7901980 w 8468591"/>
              <a:gd name="connsiteY5" fmla="*/ 849917 h 1288067"/>
              <a:gd name="connsiteX6" fmla="*/ 0 w 8468591"/>
              <a:gd name="connsiteY6" fmla="*/ 1288067 h 1288067"/>
              <a:gd name="connsiteX0" fmla="*/ 0 w 8020916"/>
              <a:gd name="connsiteY0" fmla="*/ 1240442 h 1240442"/>
              <a:gd name="connsiteX1" fmla="*/ 7454305 w 8020916"/>
              <a:gd name="connsiteY1" fmla="*/ 283306 h 1240442"/>
              <a:gd name="connsiteX2" fmla="*/ 7454305 w 8020916"/>
              <a:gd name="connsiteY2" fmla="*/ 0 h 1240442"/>
              <a:gd name="connsiteX3" fmla="*/ 8020916 w 8020916"/>
              <a:gd name="connsiteY3" fmla="*/ 566611 h 1240442"/>
              <a:gd name="connsiteX4" fmla="*/ 7454305 w 8020916"/>
              <a:gd name="connsiteY4" fmla="*/ 1133222 h 1240442"/>
              <a:gd name="connsiteX5" fmla="*/ 7454305 w 8020916"/>
              <a:gd name="connsiteY5" fmla="*/ 849917 h 1240442"/>
              <a:gd name="connsiteX6" fmla="*/ 0 w 8020916"/>
              <a:gd name="connsiteY6" fmla="*/ 1240442 h 1240442"/>
              <a:gd name="connsiteX0" fmla="*/ 0 w 8020916"/>
              <a:gd name="connsiteY0" fmla="*/ 1240442 h 1240442"/>
              <a:gd name="connsiteX1" fmla="*/ 7454305 w 8020916"/>
              <a:gd name="connsiteY1" fmla="*/ 283306 h 1240442"/>
              <a:gd name="connsiteX2" fmla="*/ 7454305 w 8020916"/>
              <a:gd name="connsiteY2" fmla="*/ 0 h 1240442"/>
              <a:gd name="connsiteX3" fmla="*/ 8020916 w 8020916"/>
              <a:gd name="connsiteY3" fmla="*/ 566611 h 1240442"/>
              <a:gd name="connsiteX4" fmla="*/ 7454305 w 8020916"/>
              <a:gd name="connsiteY4" fmla="*/ 1133222 h 1240442"/>
              <a:gd name="connsiteX5" fmla="*/ 7454305 w 8020916"/>
              <a:gd name="connsiteY5" fmla="*/ 849917 h 1240442"/>
              <a:gd name="connsiteX6" fmla="*/ 0 w 8020916"/>
              <a:gd name="connsiteY6" fmla="*/ 1240442 h 1240442"/>
              <a:gd name="connsiteX0" fmla="*/ 0 w 7983653"/>
              <a:gd name="connsiteY0" fmla="*/ 1135378 h 1135378"/>
              <a:gd name="connsiteX1" fmla="*/ 7417042 w 7983653"/>
              <a:gd name="connsiteY1" fmla="*/ 283306 h 1135378"/>
              <a:gd name="connsiteX2" fmla="*/ 7417042 w 7983653"/>
              <a:gd name="connsiteY2" fmla="*/ 0 h 1135378"/>
              <a:gd name="connsiteX3" fmla="*/ 7983653 w 7983653"/>
              <a:gd name="connsiteY3" fmla="*/ 566611 h 1135378"/>
              <a:gd name="connsiteX4" fmla="*/ 7417042 w 7983653"/>
              <a:gd name="connsiteY4" fmla="*/ 1133222 h 1135378"/>
              <a:gd name="connsiteX5" fmla="*/ 7417042 w 7983653"/>
              <a:gd name="connsiteY5" fmla="*/ 849917 h 1135378"/>
              <a:gd name="connsiteX6" fmla="*/ 0 w 7983653"/>
              <a:gd name="connsiteY6" fmla="*/ 1135378 h 1135378"/>
              <a:gd name="connsiteX0" fmla="*/ 0 w 7983653"/>
              <a:gd name="connsiteY0" fmla="*/ 1172901 h 1172901"/>
              <a:gd name="connsiteX1" fmla="*/ 7417042 w 7983653"/>
              <a:gd name="connsiteY1" fmla="*/ 283306 h 1172901"/>
              <a:gd name="connsiteX2" fmla="*/ 7417042 w 7983653"/>
              <a:gd name="connsiteY2" fmla="*/ 0 h 1172901"/>
              <a:gd name="connsiteX3" fmla="*/ 7983653 w 7983653"/>
              <a:gd name="connsiteY3" fmla="*/ 566611 h 1172901"/>
              <a:gd name="connsiteX4" fmla="*/ 7417042 w 7983653"/>
              <a:gd name="connsiteY4" fmla="*/ 1133222 h 1172901"/>
              <a:gd name="connsiteX5" fmla="*/ 7417042 w 7983653"/>
              <a:gd name="connsiteY5" fmla="*/ 849917 h 1172901"/>
              <a:gd name="connsiteX6" fmla="*/ 0 w 7983653"/>
              <a:gd name="connsiteY6" fmla="*/ 1172901 h 117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653" h="1172901">
                <a:moveTo>
                  <a:pt x="0" y="1172901"/>
                </a:moveTo>
                <a:lnTo>
                  <a:pt x="7417042" y="283306"/>
                </a:lnTo>
                <a:lnTo>
                  <a:pt x="7417042" y="0"/>
                </a:lnTo>
                <a:lnTo>
                  <a:pt x="7983653" y="566611"/>
                </a:lnTo>
                <a:lnTo>
                  <a:pt x="7417042" y="1133222"/>
                </a:lnTo>
                <a:lnTo>
                  <a:pt x="7417042" y="849917"/>
                </a:lnTo>
                <a:lnTo>
                  <a:pt x="0" y="11729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9677BACC-E2A7-B9A9-3B3E-EB2C714C1FCB}"/>
              </a:ext>
            </a:extLst>
          </p:cNvPr>
          <p:cNvPicPr>
            <a:picLocks noChangeAspect="1"/>
          </p:cNvPicPr>
          <p:nvPr/>
        </p:nvPicPr>
        <p:blipFill rotWithShape="1">
          <a:blip r:embed="rId4"/>
          <a:srcRect r="503" b="10251"/>
          <a:stretch/>
        </p:blipFill>
        <p:spPr>
          <a:xfrm>
            <a:off x="472743" y="3513618"/>
            <a:ext cx="11719257" cy="2486848"/>
          </a:xfrm>
          <a:prstGeom prst="rect">
            <a:avLst/>
          </a:prstGeom>
        </p:spPr>
      </p:pic>
      <p:sp>
        <p:nvSpPr>
          <p:cNvPr id="19" name="Oval 18">
            <a:extLst>
              <a:ext uri="{FF2B5EF4-FFF2-40B4-BE49-F238E27FC236}">
                <a16:creationId xmlns:a16="http://schemas.microsoft.com/office/drawing/2014/main" id="{A637127C-6118-F993-6D25-47DA9D88A66E}"/>
              </a:ext>
            </a:extLst>
          </p:cNvPr>
          <p:cNvSpPr/>
          <p:nvPr/>
        </p:nvSpPr>
        <p:spPr>
          <a:xfrm>
            <a:off x="1651775" y="3606378"/>
            <a:ext cx="527076" cy="527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prstClr val="white"/>
                </a:solidFill>
                <a:effectLst/>
                <a:uLnTx/>
                <a:uFillTx/>
                <a:latin typeface="Arial"/>
                <a:ea typeface="+mn-ea"/>
                <a:cs typeface="+mn-cs"/>
              </a:rPr>
              <a:t>2012</a:t>
            </a:r>
          </a:p>
        </p:txBody>
      </p:sp>
      <p:sp>
        <p:nvSpPr>
          <p:cNvPr id="20" name="Oval 19">
            <a:extLst>
              <a:ext uri="{FF2B5EF4-FFF2-40B4-BE49-F238E27FC236}">
                <a16:creationId xmlns:a16="http://schemas.microsoft.com/office/drawing/2014/main" id="{FB146CCA-78B8-0111-2619-0FABB87BBD0E}"/>
              </a:ext>
            </a:extLst>
          </p:cNvPr>
          <p:cNvSpPr/>
          <p:nvPr/>
        </p:nvSpPr>
        <p:spPr>
          <a:xfrm>
            <a:off x="4171312" y="3514137"/>
            <a:ext cx="527076" cy="527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prstClr val="white"/>
                </a:solidFill>
                <a:effectLst/>
                <a:uLnTx/>
                <a:uFillTx/>
                <a:latin typeface="Arial"/>
                <a:ea typeface="+mn-ea"/>
                <a:cs typeface="+mn-cs"/>
              </a:rPr>
              <a:t>2015</a:t>
            </a:r>
          </a:p>
        </p:txBody>
      </p:sp>
      <p:sp>
        <p:nvSpPr>
          <p:cNvPr id="21" name="Oval 20">
            <a:extLst>
              <a:ext uri="{FF2B5EF4-FFF2-40B4-BE49-F238E27FC236}">
                <a16:creationId xmlns:a16="http://schemas.microsoft.com/office/drawing/2014/main" id="{69E3A48F-2406-7082-5DDD-2F034532166E}"/>
              </a:ext>
            </a:extLst>
          </p:cNvPr>
          <p:cNvSpPr/>
          <p:nvPr/>
        </p:nvSpPr>
        <p:spPr>
          <a:xfrm>
            <a:off x="6895329" y="3296337"/>
            <a:ext cx="527076" cy="527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dirty="0">
                <a:ln>
                  <a:noFill/>
                </a:ln>
                <a:solidFill>
                  <a:prstClr val="white"/>
                </a:solidFill>
                <a:effectLst/>
                <a:uLnTx/>
                <a:uFillTx/>
                <a:latin typeface="Arial"/>
                <a:ea typeface="+mn-ea"/>
                <a:cs typeface="+mn-cs"/>
              </a:rPr>
              <a:t>2022</a:t>
            </a:r>
          </a:p>
        </p:txBody>
      </p:sp>
      <p:sp>
        <p:nvSpPr>
          <p:cNvPr id="22" name="Oval 21">
            <a:extLst>
              <a:ext uri="{FF2B5EF4-FFF2-40B4-BE49-F238E27FC236}">
                <a16:creationId xmlns:a16="http://schemas.microsoft.com/office/drawing/2014/main" id="{77F339A9-42CD-343A-4E48-9EC3CBFCB172}"/>
              </a:ext>
            </a:extLst>
          </p:cNvPr>
          <p:cNvSpPr/>
          <p:nvPr/>
        </p:nvSpPr>
        <p:spPr>
          <a:xfrm>
            <a:off x="9433256" y="3024351"/>
            <a:ext cx="701538" cy="7015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dirty="0">
                <a:ln>
                  <a:noFill/>
                </a:ln>
                <a:solidFill>
                  <a:prstClr val="white"/>
                </a:solidFill>
                <a:effectLst/>
                <a:uLnTx/>
                <a:uFillTx/>
                <a:latin typeface="Arial"/>
                <a:ea typeface="+mn-ea"/>
                <a:cs typeface="+mn-cs"/>
              </a:rPr>
              <a:t>2023</a:t>
            </a:r>
          </a:p>
        </p:txBody>
      </p:sp>
      <p:sp>
        <p:nvSpPr>
          <p:cNvPr id="24" name="Title 2">
            <a:extLst>
              <a:ext uri="{FF2B5EF4-FFF2-40B4-BE49-F238E27FC236}">
                <a16:creationId xmlns:a16="http://schemas.microsoft.com/office/drawing/2014/main" id="{7789D689-72B3-4124-BBED-965C55EE6EA5}"/>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200" b="1" i="0" u="none" strike="noStrike" kern="1200" cap="none" spc="0" normalizeH="0" baseline="0" dirty="0">
                <a:ln>
                  <a:noFill/>
                </a:ln>
                <a:solidFill>
                  <a:srgbClr val="F22920"/>
                </a:solidFill>
                <a:effectLst/>
                <a:uLnTx/>
                <a:uFillTx/>
                <a:latin typeface="Arial"/>
                <a:ea typeface="+mn-ea"/>
                <a:cs typeface="Calibri Light" panose="020F0302020204030204" pitchFamily="34" charset="0"/>
              </a:rPr>
              <a:t>Principais Marcos Regulatórios da Geração Distribuída</a:t>
            </a:r>
          </a:p>
        </p:txBody>
      </p:sp>
      <p:sp>
        <p:nvSpPr>
          <p:cNvPr id="25" name="Text Placeholder 3">
            <a:extLst>
              <a:ext uri="{FF2B5EF4-FFF2-40B4-BE49-F238E27FC236}">
                <a16:creationId xmlns:a16="http://schemas.microsoft.com/office/drawing/2014/main" id="{18DF453F-1414-4635-854A-111EFE3A6835}"/>
              </a:ext>
            </a:extLst>
          </p:cNvPr>
          <p:cNvSpPr txBox="1">
            <a:spLocks/>
          </p:cNvSpPr>
          <p:nvPr/>
        </p:nvSpPr>
        <p:spPr>
          <a:xfrm>
            <a:off x="391774" y="772993"/>
            <a:ext cx="11421136" cy="184666"/>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200" b="0" i="0" u="none" strike="noStrike" kern="1200" cap="none" spc="0" normalizeH="0" baseline="0" dirty="0">
                <a:ln>
                  <a:noFill/>
                </a:ln>
                <a:solidFill>
                  <a:srgbClr val="377A72"/>
                </a:solidFill>
                <a:effectLst/>
                <a:uLnTx/>
                <a:uFillTx/>
                <a:latin typeface="Arial"/>
                <a:ea typeface="+mn-ea"/>
                <a:cs typeface="+mn-cs"/>
              </a:rPr>
              <a:t>Grande parte do crescimento exponencial do segmento de Geração Distribuída se deve ao avanço da Transição Energética Global e o suporte oferecido pelos órgãos federais e governamentais, na opinião do </a:t>
            </a:r>
            <a:r>
              <a:rPr lang="pt-BR" dirty="0"/>
              <a:t>Consultor Especializado</a:t>
            </a:r>
            <a:r>
              <a:rPr kumimoji="0" lang="pt-BR" sz="1200" b="0" i="0" u="none" strike="noStrike" kern="1200" cap="none" spc="0" normalizeH="0" baseline="0" dirty="0">
                <a:ln>
                  <a:noFill/>
                </a:ln>
                <a:solidFill>
                  <a:srgbClr val="377A72"/>
                </a:solidFill>
                <a:effectLst/>
                <a:uLnTx/>
                <a:uFillTx/>
                <a:latin typeface="Arial"/>
                <a:ea typeface="+mn-ea"/>
                <a:cs typeface="+mn-cs"/>
              </a:rPr>
              <a:t>* </a:t>
            </a:r>
          </a:p>
        </p:txBody>
      </p:sp>
      <p:sp>
        <p:nvSpPr>
          <p:cNvPr id="29" name="TextBox 28">
            <a:extLst>
              <a:ext uri="{FF2B5EF4-FFF2-40B4-BE49-F238E27FC236}">
                <a16:creationId xmlns:a16="http://schemas.microsoft.com/office/drawing/2014/main" id="{155B8544-C9D0-47BC-9406-AEA554494B82}"/>
              </a:ext>
            </a:extLst>
          </p:cNvPr>
          <p:cNvSpPr txBox="1"/>
          <p:nvPr/>
        </p:nvSpPr>
        <p:spPr>
          <a:xfrm>
            <a:off x="847602" y="1553762"/>
            <a:ext cx="1969870" cy="13131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1050" b="1" i="0" u="none" strike="noStrike" kern="1200" cap="none" spc="0" normalizeH="0" baseline="0" dirty="0">
                <a:ln>
                  <a:noFill/>
                </a:ln>
                <a:solidFill>
                  <a:srgbClr val="F29732"/>
                </a:solidFill>
                <a:effectLst/>
                <a:uLnTx/>
                <a:uFillTx/>
                <a:latin typeface="Arial"/>
                <a:ea typeface="+mn-ea"/>
                <a:cs typeface="+mn-cs"/>
              </a:rPr>
              <a:t>Regulamentação pela ANEEL</a:t>
            </a: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900" b="0" i="0" u="none" strike="noStrike" kern="1200" cap="none" spc="0" normalizeH="0" baseline="0" dirty="0">
                <a:ln>
                  <a:noFill/>
                </a:ln>
                <a:solidFill>
                  <a:prstClr val="black"/>
                </a:solidFill>
                <a:effectLst/>
                <a:uLnTx/>
                <a:uFillTx/>
                <a:latin typeface="Arial"/>
                <a:ea typeface="+mn-ea"/>
                <a:cs typeface="+mn-cs"/>
              </a:rPr>
              <a:t>A ANEEL aprovou em 2012 uma resolução estabelecendo as regras e condições para a instalação dos sistemas distribuídos:</a:t>
            </a: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endParaRPr kumimoji="0" lang="pt-BR" sz="900" b="0" i="0" u="none" strike="noStrike" kern="1200" cap="none" spc="0" normalizeH="0" baseline="0" dirty="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45690F1F-AF80-481C-A67E-C60BB33FC38E}"/>
              </a:ext>
            </a:extLst>
          </p:cNvPr>
          <p:cNvSpPr txBox="1"/>
          <p:nvPr/>
        </p:nvSpPr>
        <p:spPr>
          <a:xfrm>
            <a:off x="3351422" y="1553762"/>
            <a:ext cx="2166857" cy="13721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1050" b="1" i="0" u="none" strike="noStrike" kern="1200" cap="none" spc="0" normalizeH="0" baseline="0" dirty="0">
                <a:ln>
                  <a:noFill/>
                </a:ln>
                <a:solidFill>
                  <a:srgbClr val="F29732"/>
                </a:solidFill>
                <a:effectLst/>
                <a:uLnTx/>
                <a:uFillTx/>
                <a:latin typeface="Arial"/>
                <a:ea typeface="+mn-ea"/>
                <a:cs typeface="+mn-cs"/>
              </a:rPr>
              <a:t>Programa de Desenvolvimento da Geração Distribuída (“</a:t>
            </a:r>
            <a:r>
              <a:rPr kumimoji="0" lang="pt-BR" sz="1050" b="1" i="0" u="none" strike="noStrike" kern="1200" cap="none" spc="0" normalizeH="0" baseline="0" dirty="0" err="1">
                <a:ln>
                  <a:noFill/>
                </a:ln>
                <a:solidFill>
                  <a:srgbClr val="F29732"/>
                </a:solidFill>
                <a:effectLst/>
                <a:uLnTx/>
                <a:uFillTx/>
                <a:latin typeface="Arial"/>
                <a:ea typeface="+mn-ea"/>
                <a:cs typeface="+mn-cs"/>
              </a:rPr>
              <a:t>ProGD</a:t>
            </a:r>
            <a:r>
              <a:rPr kumimoji="0" lang="pt-BR" sz="1050" b="1" i="0" u="none" strike="noStrike" kern="1200" cap="none" spc="0" normalizeH="0" baseline="0" dirty="0">
                <a:ln>
                  <a:noFill/>
                </a:ln>
                <a:solidFill>
                  <a:srgbClr val="F29732"/>
                </a:solidFill>
                <a:effectLst/>
                <a:uLnTx/>
                <a:uFillTx/>
                <a:latin typeface="Arial"/>
                <a:ea typeface="+mn-ea"/>
                <a:cs typeface="+mn-cs"/>
              </a:rPr>
              <a:t>”)</a:t>
            </a: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900" b="0" i="0" u="none" strike="noStrike" kern="1200" cap="none" spc="0" normalizeH="0" baseline="0" dirty="0">
                <a:ln>
                  <a:noFill/>
                </a:ln>
                <a:solidFill>
                  <a:prstClr val="black"/>
                </a:solidFill>
                <a:effectLst/>
                <a:uLnTx/>
                <a:uFillTx/>
                <a:latin typeface="Arial"/>
                <a:ea typeface="+mn-ea"/>
                <a:cs typeface="+mn-cs"/>
              </a:rPr>
              <a:t>Ministério de Minas e Energia cria o </a:t>
            </a:r>
            <a:r>
              <a:rPr kumimoji="0" lang="pt-BR" sz="900" b="0" i="0" u="none" strike="noStrike" kern="1200" cap="none" spc="0" normalizeH="0" baseline="0" dirty="0" err="1">
                <a:ln>
                  <a:noFill/>
                </a:ln>
                <a:solidFill>
                  <a:prstClr val="black"/>
                </a:solidFill>
                <a:effectLst/>
                <a:uLnTx/>
                <a:uFillTx/>
                <a:latin typeface="Arial"/>
                <a:ea typeface="+mn-ea"/>
                <a:cs typeface="+mn-cs"/>
              </a:rPr>
              <a:t>ProGD</a:t>
            </a:r>
            <a:r>
              <a:rPr kumimoji="0" lang="pt-BR" sz="900" b="0" i="0" u="none" strike="noStrike" kern="1200" cap="none" spc="0" normalizeH="0" baseline="0" dirty="0">
                <a:ln>
                  <a:noFill/>
                </a:ln>
                <a:solidFill>
                  <a:prstClr val="black"/>
                </a:solidFill>
                <a:effectLst/>
                <a:uLnTx/>
                <a:uFillTx/>
                <a:latin typeface="Arial"/>
                <a:ea typeface="+mn-ea"/>
                <a:cs typeface="+mn-cs"/>
              </a:rPr>
              <a:t> para ampliar e aprofundar as ações de estímulo à geração de energia pelos próprios consumidores, com base nas fontes renováveis</a:t>
            </a:r>
          </a:p>
        </p:txBody>
      </p:sp>
      <p:sp>
        <p:nvSpPr>
          <p:cNvPr id="33" name="TextBox 32">
            <a:extLst>
              <a:ext uri="{FF2B5EF4-FFF2-40B4-BE49-F238E27FC236}">
                <a16:creationId xmlns:a16="http://schemas.microsoft.com/office/drawing/2014/main" id="{6B841CBF-4BAA-446F-85FE-0117022BF78A}"/>
              </a:ext>
            </a:extLst>
          </p:cNvPr>
          <p:cNvSpPr txBox="1"/>
          <p:nvPr/>
        </p:nvSpPr>
        <p:spPr>
          <a:xfrm>
            <a:off x="5845392" y="1553762"/>
            <a:ext cx="2383543" cy="15645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1050" b="1" i="0" u="none" strike="noStrike" kern="1200" cap="none" spc="0" normalizeH="0" baseline="0" dirty="0">
                <a:ln>
                  <a:noFill/>
                </a:ln>
                <a:solidFill>
                  <a:srgbClr val="F29732"/>
                </a:solidFill>
                <a:effectLst/>
                <a:uLnTx/>
                <a:uFillTx/>
                <a:latin typeface="Arial"/>
                <a:ea typeface="+mn-ea"/>
                <a:cs typeface="+mn-cs"/>
              </a:rPr>
              <a:t>Novo Marco Legal da Micro e Minigeração de Energia</a:t>
            </a:r>
          </a:p>
          <a:p>
            <a:pPr marL="0" marR="0" lvl="0" indent="0" algn="ctr" defTabSz="457200" rtl="0" eaLnBrk="1" fontAlgn="auto" latinLnBrk="0" hangingPunct="1">
              <a:lnSpc>
                <a:spcPct val="100000"/>
              </a:lnSpc>
              <a:spcBef>
                <a:spcPts val="200"/>
              </a:spcBef>
              <a:spcAft>
                <a:spcPts val="200"/>
              </a:spcAft>
              <a:buClr>
                <a:srgbClr val="F22920"/>
              </a:buClr>
              <a:buSzTx/>
              <a:buFontTx/>
              <a:buNone/>
              <a:tabLst/>
              <a:defRPr/>
            </a:pPr>
            <a:r>
              <a:rPr kumimoji="0" lang="pt-BR" sz="900" b="0" i="0" u="none" strike="noStrike" kern="1200" cap="none" spc="0" normalizeH="0" baseline="0" dirty="0">
                <a:ln>
                  <a:noFill/>
                </a:ln>
                <a:solidFill>
                  <a:prstClr val="black"/>
                </a:solidFill>
                <a:effectLst/>
                <a:uLnTx/>
                <a:uFillTx/>
                <a:latin typeface="Arial"/>
                <a:ea typeface="+mn-ea"/>
                <a:cs typeface="+mn-cs"/>
              </a:rPr>
              <a:t>O Governo Federal aprovou e publicou a Lei 14.300/2022, que estabelece o novo marco regulatório da geração distribuída</a:t>
            </a:r>
          </a:p>
          <a:p>
            <a:pPr marL="0" marR="0" lvl="0" indent="0" algn="ctr" defTabSz="457200" rtl="0" eaLnBrk="1" fontAlgn="auto" latinLnBrk="0" hangingPunct="1">
              <a:lnSpc>
                <a:spcPct val="100000"/>
              </a:lnSpc>
              <a:spcBef>
                <a:spcPts val="200"/>
              </a:spcBef>
              <a:spcAft>
                <a:spcPts val="200"/>
              </a:spcAft>
              <a:buClr>
                <a:srgbClr val="F22920"/>
              </a:buClr>
              <a:buSzTx/>
              <a:buFontTx/>
              <a:buNone/>
              <a:tabLst/>
              <a:defRPr/>
            </a:pPr>
            <a:r>
              <a:rPr kumimoji="0" lang="pt-BR" sz="900" b="0" i="0" u="none" strike="noStrike" kern="1200" cap="none" spc="0" normalizeH="0" baseline="0" dirty="0">
                <a:ln>
                  <a:noFill/>
                </a:ln>
                <a:solidFill>
                  <a:prstClr val="black"/>
                </a:solidFill>
                <a:effectLst/>
                <a:uLnTx/>
                <a:uFillTx/>
                <a:latin typeface="Arial"/>
                <a:ea typeface="+mn-ea"/>
                <a:cs typeface="+mn-cs"/>
              </a:rPr>
              <a:t>de até </a:t>
            </a:r>
            <a:r>
              <a:rPr kumimoji="0" lang="pt-BR" sz="900" b="1" i="0" u="none" strike="noStrike" kern="1200" cap="none" spc="0" normalizeH="0" baseline="0" dirty="0">
                <a:ln>
                  <a:noFill/>
                </a:ln>
                <a:solidFill>
                  <a:prstClr val="black"/>
                </a:solidFill>
                <a:effectLst/>
                <a:uLnTx/>
                <a:uFillTx/>
                <a:latin typeface="Arial"/>
                <a:ea typeface="+mn-ea"/>
                <a:cs typeface="+mn-cs"/>
              </a:rPr>
              <a:t>3 MW </a:t>
            </a:r>
            <a:r>
              <a:rPr kumimoji="0" lang="pt-BR" sz="900" b="0" i="0" u="none" strike="noStrike" kern="1200" cap="none" spc="0" normalizeH="0" baseline="0" dirty="0">
                <a:ln>
                  <a:noFill/>
                </a:ln>
                <a:solidFill>
                  <a:prstClr val="black"/>
                </a:solidFill>
                <a:effectLst/>
                <a:uLnTx/>
                <a:uFillTx/>
                <a:latin typeface="Arial"/>
                <a:ea typeface="+mn-ea"/>
                <a:cs typeface="+mn-cs"/>
              </a:rPr>
              <a:t>para energia de despacho descentralizado – principalmente solar</a:t>
            </a:r>
          </a:p>
          <a:p>
            <a:pPr marL="0" marR="0" lvl="0" indent="0" algn="ctr" defTabSz="457200" rtl="0" eaLnBrk="1" fontAlgn="auto" latinLnBrk="0" hangingPunct="1">
              <a:lnSpc>
                <a:spcPct val="100000"/>
              </a:lnSpc>
              <a:spcBef>
                <a:spcPts val="200"/>
              </a:spcBef>
              <a:spcAft>
                <a:spcPts val="200"/>
              </a:spcAft>
              <a:buClr>
                <a:srgbClr val="F22920"/>
              </a:buClr>
              <a:buSzTx/>
              <a:buFontTx/>
              <a:buNone/>
              <a:tabLst/>
              <a:defRPr/>
            </a:pPr>
            <a:r>
              <a:rPr kumimoji="0" lang="pt-BR" sz="900" b="1" i="0" u="none" strike="noStrike" kern="1200" cap="none" spc="0" normalizeH="0" baseline="0" dirty="0">
                <a:ln>
                  <a:noFill/>
                </a:ln>
                <a:solidFill>
                  <a:prstClr val="black"/>
                </a:solidFill>
                <a:effectLst/>
                <a:uLnTx/>
                <a:uFillTx/>
                <a:latin typeface="Arial"/>
                <a:ea typeface="+mn-ea"/>
                <a:cs typeface="+mn-cs"/>
              </a:rPr>
              <a:t>5 MW </a:t>
            </a:r>
            <a:r>
              <a:rPr kumimoji="0" lang="pt-BR" sz="900" b="0" i="0" u="none" strike="noStrike" kern="1200" cap="none" spc="0" normalizeH="0" baseline="0" dirty="0">
                <a:ln>
                  <a:noFill/>
                </a:ln>
                <a:solidFill>
                  <a:prstClr val="black"/>
                </a:solidFill>
                <a:effectLst/>
                <a:uLnTx/>
                <a:uFillTx/>
                <a:latin typeface="Arial"/>
                <a:ea typeface="+mn-ea"/>
                <a:cs typeface="+mn-cs"/>
              </a:rPr>
              <a:t>para projetos de despacho centralizado (</a:t>
            </a:r>
            <a:r>
              <a:rPr kumimoji="0" lang="pt-BR" sz="900" b="0" i="0" u="none" strike="noStrike" kern="1200" cap="none" spc="0" normalizeH="0" baseline="0" dirty="0" err="1">
                <a:ln>
                  <a:noFill/>
                </a:ln>
                <a:solidFill>
                  <a:prstClr val="black"/>
                </a:solidFill>
                <a:effectLst/>
                <a:uLnTx/>
                <a:uFillTx/>
                <a:latin typeface="Arial"/>
                <a:ea typeface="+mn-ea"/>
                <a:cs typeface="+mn-cs"/>
              </a:rPr>
              <a:t>ie</a:t>
            </a:r>
            <a:r>
              <a:rPr kumimoji="0" lang="pt-BR" sz="900" b="0" i="0" u="none" strike="noStrike" kern="1200" cap="none" spc="0" normalizeH="0" baseline="0" dirty="0">
                <a:ln>
                  <a:noFill/>
                </a:ln>
                <a:solidFill>
                  <a:prstClr val="black"/>
                </a:solidFill>
                <a:effectLst/>
                <a:uLnTx/>
                <a:uFillTx/>
                <a:latin typeface="Arial"/>
                <a:ea typeface="+mn-ea"/>
                <a:cs typeface="+mn-cs"/>
              </a:rPr>
              <a:t>. biomassa, PCHs)</a:t>
            </a:r>
          </a:p>
        </p:txBody>
      </p:sp>
      <p:sp>
        <p:nvSpPr>
          <p:cNvPr id="34" name="TextBox 33">
            <a:extLst>
              <a:ext uri="{FF2B5EF4-FFF2-40B4-BE49-F238E27FC236}">
                <a16:creationId xmlns:a16="http://schemas.microsoft.com/office/drawing/2014/main" id="{833DCF2C-73B6-4915-9221-F3E738F5210D}"/>
              </a:ext>
            </a:extLst>
          </p:cNvPr>
          <p:cNvSpPr txBox="1"/>
          <p:nvPr/>
        </p:nvSpPr>
        <p:spPr>
          <a:xfrm>
            <a:off x="8450594" y="1553762"/>
            <a:ext cx="2383543" cy="13029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900" b="0" i="0" u="none" strike="noStrike" kern="1200" cap="none" spc="0" normalizeH="0" baseline="0" dirty="0">
                <a:ln>
                  <a:noFill/>
                </a:ln>
                <a:solidFill>
                  <a:prstClr val="black"/>
                </a:solidFill>
                <a:effectLst/>
                <a:uLnTx/>
                <a:uFillTx/>
                <a:latin typeface="Arial"/>
                <a:ea typeface="+mn-ea"/>
                <a:cs typeface="+mn-cs"/>
              </a:rPr>
              <a:t>Até 6/</a:t>
            </a:r>
            <a:r>
              <a:rPr kumimoji="0" lang="pt-BR" sz="900" b="0" i="0" u="none" strike="noStrike" kern="1200" cap="none" spc="0" normalizeH="0" baseline="0" dirty="0" err="1">
                <a:ln>
                  <a:noFill/>
                </a:ln>
                <a:solidFill>
                  <a:prstClr val="black"/>
                </a:solidFill>
                <a:effectLst/>
                <a:uLnTx/>
                <a:uFillTx/>
                <a:latin typeface="Arial"/>
                <a:ea typeface="+mn-ea"/>
                <a:cs typeface="+mn-cs"/>
              </a:rPr>
              <a:t>jan</a:t>
            </a:r>
            <a:r>
              <a:rPr kumimoji="0" lang="pt-BR" sz="900" b="0" i="0" u="none" strike="noStrike" kern="1200" cap="none" spc="0" normalizeH="0" baseline="0" dirty="0">
                <a:ln>
                  <a:noFill/>
                </a:ln>
                <a:solidFill>
                  <a:prstClr val="black"/>
                </a:solidFill>
                <a:effectLst/>
                <a:uLnTx/>
                <a:uFillTx/>
                <a:latin typeface="Arial"/>
                <a:ea typeface="+mn-ea"/>
                <a:cs typeface="+mn-cs"/>
              </a:rPr>
              <a:t>/23, são classificados como minigeração distribuída sistemas entre 75 kW e 5 MW. Após a data, o limite será de até </a:t>
            </a:r>
            <a:r>
              <a:rPr kumimoji="0" lang="pt-BR" sz="900" b="1" i="0" u="none" strike="noStrike" kern="1200" cap="none" spc="0" normalizeH="0" baseline="0" dirty="0">
                <a:ln>
                  <a:noFill/>
                </a:ln>
                <a:solidFill>
                  <a:prstClr val="black"/>
                </a:solidFill>
                <a:effectLst/>
                <a:uLnTx/>
                <a:uFillTx/>
                <a:latin typeface="Arial"/>
                <a:ea typeface="+mn-ea"/>
                <a:cs typeface="+mn-cs"/>
              </a:rPr>
              <a:t>3 MW</a:t>
            </a:r>
            <a:r>
              <a:rPr kumimoji="0" lang="pt-BR" sz="900" b="0" i="0" u="none" strike="noStrike" kern="1200" cap="none" spc="0" normalizeH="0" baseline="0" dirty="0">
                <a:ln>
                  <a:noFill/>
                </a:ln>
                <a:solidFill>
                  <a:prstClr val="black"/>
                </a:solidFill>
                <a:effectLst/>
                <a:uLnTx/>
                <a:uFillTx/>
                <a:latin typeface="Arial"/>
                <a:ea typeface="+mn-ea"/>
                <a:cs typeface="+mn-cs"/>
              </a:rPr>
              <a:t>, mesmo que a instalação possua sistema de armazenamento</a:t>
            </a: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900" b="0" i="0" u="none" strike="noStrike" kern="1200" cap="none" spc="0" normalizeH="0" baseline="0" dirty="0">
                <a:ln>
                  <a:noFill/>
                </a:ln>
                <a:solidFill>
                  <a:prstClr val="black"/>
                </a:solidFill>
                <a:effectLst/>
                <a:uLnTx/>
                <a:uFillTx/>
                <a:latin typeface="Arial"/>
                <a:ea typeface="+mn-ea"/>
                <a:cs typeface="+mn-cs"/>
              </a:rPr>
              <a:t>A mudança não se aplica para fontes despacháveis, que seguem com o limite de </a:t>
            </a:r>
            <a:r>
              <a:rPr kumimoji="0" lang="pt-BR" sz="900" b="1" i="0" u="none" strike="noStrike" kern="1200" cap="none" spc="0" normalizeH="0" baseline="0" dirty="0">
                <a:ln>
                  <a:noFill/>
                </a:ln>
                <a:solidFill>
                  <a:prstClr val="black"/>
                </a:solidFill>
                <a:effectLst/>
                <a:uLnTx/>
                <a:uFillTx/>
                <a:latin typeface="Arial"/>
                <a:ea typeface="+mn-ea"/>
                <a:cs typeface="+mn-cs"/>
              </a:rPr>
              <a:t>5 MW</a:t>
            </a:r>
          </a:p>
        </p:txBody>
      </p:sp>
      <p:sp>
        <p:nvSpPr>
          <p:cNvPr id="35" name="Rectangle: Rounded Corners 34">
            <a:extLst>
              <a:ext uri="{FF2B5EF4-FFF2-40B4-BE49-F238E27FC236}">
                <a16:creationId xmlns:a16="http://schemas.microsoft.com/office/drawing/2014/main" id="{0F632596-A579-4FEC-9FE2-A8577A1ACCBB}"/>
              </a:ext>
            </a:extLst>
          </p:cNvPr>
          <p:cNvSpPr/>
          <p:nvPr/>
        </p:nvSpPr>
        <p:spPr>
          <a:xfrm>
            <a:off x="804485" y="2769374"/>
            <a:ext cx="2056105" cy="2708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900" b="0" i="0" u="none" strike="noStrike" kern="1200" cap="none" spc="0" normalizeH="0" baseline="0" dirty="0">
                <a:ln>
                  <a:noFill/>
                </a:ln>
                <a:solidFill>
                  <a:prstClr val="white"/>
                </a:solidFill>
                <a:effectLst/>
                <a:uLnTx/>
                <a:uFillTx/>
                <a:latin typeface="Arial"/>
                <a:ea typeface="+mn-ea"/>
                <a:cs typeface="+mn-cs"/>
              </a:rPr>
              <a:t>Microgeração distribuída</a:t>
            </a:r>
          </a:p>
        </p:txBody>
      </p:sp>
      <p:sp>
        <p:nvSpPr>
          <p:cNvPr id="36" name="Rectangle: Rounded Corners 35">
            <a:extLst>
              <a:ext uri="{FF2B5EF4-FFF2-40B4-BE49-F238E27FC236}">
                <a16:creationId xmlns:a16="http://schemas.microsoft.com/office/drawing/2014/main" id="{06496B96-A499-496E-8A54-FC66339530DE}"/>
              </a:ext>
            </a:extLst>
          </p:cNvPr>
          <p:cNvSpPr/>
          <p:nvPr/>
        </p:nvSpPr>
        <p:spPr>
          <a:xfrm>
            <a:off x="804485" y="3102337"/>
            <a:ext cx="2056105" cy="2708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900" b="0" i="0" u="none" strike="noStrike" kern="1200" cap="none" spc="0" normalizeH="0" baseline="0" dirty="0">
                <a:ln>
                  <a:noFill/>
                </a:ln>
                <a:solidFill>
                  <a:prstClr val="white"/>
                </a:solidFill>
                <a:effectLst/>
                <a:uLnTx/>
                <a:uFillTx/>
                <a:latin typeface="Arial"/>
                <a:ea typeface="+mn-ea"/>
                <a:cs typeface="+mn-cs"/>
              </a:rPr>
              <a:t>Minigeração distribuída</a:t>
            </a:r>
          </a:p>
        </p:txBody>
      </p:sp>
      <p:sp>
        <p:nvSpPr>
          <p:cNvPr id="5" name="Text Placeholder 4">
            <a:extLst>
              <a:ext uri="{FF2B5EF4-FFF2-40B4-BE49-F238E27FC236}">
                <a16:creationId xmlns:a16="http://schemas.microsoft.com/office/drawing/2014/main" id="{D3F0B468-F017-0D0A-DD86-3C0724226FEB}"/>
              </a:ext>
            </a:extLst>
          </p:cNvPr>
          <p:cNvSpPr>
            <a:spLocks noGrp="1"/>
          </p:cNvSpPr>
          <p:nvPr>
            <p:ph type="body" sz="quarter" idx="119"/>
          </p:nvPr>
        </p:nvSpPr>
        <p:spPr/>
        <p:txBody>
          <a:bodyPr/>
          <a:lstStyle/>
          <a:p>
            <a:endParaRPr lang="pt-BR" dirty="0"/>
          </a:p>
        </p:txBody>
      </p:sp>
      <p:sp>
        <p:nvSpPr>
          <p:cNvPr id="8" name="Text Placeholder 9">
            <a:extLst>
              <a:ext uri="{FF2B5EF4-FFF2-40B4-BE49-F238E27FC236}">
                <a16:creationId xmlns:a16="http://schemas.microsoft.com/office/drawing/2014/main" id="{D81451BF-D669-00A0-D6C3-DA65E01E8A7D}"/>
              </a:ext>
            </a:extLst>
          </p:cNvPr>
          <p:cNvSpPr txBox="1">
            <a:spLocks/>
          </p:cNvSpPr>
          <p:nvPr/>
        </p:nvSpPr>
        <p:spPr>
          <a:xfrm>
            <a:off x="303187" y="5914794"/>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Portal Solar</a:t>
            </a:r>
          </a:p>
        </p:txBody>
      </p:sp>
      <p:sp>
        <p:nvSpPr>
          <p:cNvPr id="6" name="TextBox 5">
            <a:extLst>
              <a:ext uri="{FF2B5EF4-FFF2-40B4-BE49-F238E27FC236}">
                <a16:creationId xmlns:a16="http://schemas.microsoft.com/office/drawing/2014/main" id="{7FB509F5-9CE6-B72C-66FA-781C36B8CF0F}"/>
              </a:ext>
            </a:extLst>
          </p:cNvPr>
          <p:cNvSpPr txBox="1"/>
          <p:nvPr/>
        </p:nvSpPr>
        <p:spPr>
          <a:xfrm>
            <a:off x="161418" y="5586719"/>
            <a:ext cx="10794289" cy="307777"/>
          </a:xfrm>
          <a:prstGeom prst="rect">
            <a:avLst/>
          </a:prstGeom>
          <a:noFill/>
        </p:spPr>
        <p:txBody>
          <a:bodyPr wrap="square">
            <a:spAutoFit/>
          </a:bodyPr>
          <a:lstStyle/>
          <a:p>
            <a:r>
              <a:rPr lang="pt-BR" sz="700" dirty="0">
                <a:solidFill>
                  <a:schemeClr val="tx2"/>
                </a:solidFill>
                <a:latin typeface="+mj-lt"/>
              </a:rPr>
              <a:t>* Trata-se de opinião do Consultor Especializado, tendo como base estudos de mercado realizados por instituições especializadas, sendo certo que tais informações podem não refletir a exata realidade do mercado de energia, bem como podem haver opiniões divergentes à do Consultor Especializado</a:t>
            </a:r>
          </a:p>
        </p:txBody>
      </p:sp>
    </p:spTree>
    <p:extLst>
      <p:ext uri="{BB962C8B-B14F-4D97-AF65-F5344CB8AC3E}">
        <p14:creationId xmlns:p14="http://schemas.microsoft.com/office/powerpoint/2010/main" val="3870837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8CB0B13-03E3-498C-A17B-E2E40D423CF8}"/>
              </a:ext>
            </a:extLst>
          </p:cNvPr>
          <p:cNvSpPr/>
          <p:nvPr/>
        </p:nvSpPr>
        <p:spPr>
          <a:xfrm>
            <a:off x="1917558" y="2064545"/>
            <a:ext cx="1045123" cy="1045123"/>
          </a:xfrm>
          <a:prstGeom prst="ellipse">
            <a:avLst/>
          </a:prstGeom>
          <a:solidFill>
            <a:schemeClr val="bg1"/>
          </a:solidFill>
          <a:ln w="6350">
            <a:solidFill>
              <a:schemeClr val="bg2">
                <a:lumMod val="60000"/>
                <a:lumOff val="40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dirty="0">
                <a:ln>
                  <a:noFill/>
                </a:ln>
                <a:solidFill>
                  <a:srgbClr val="F22920"/>
                </a:solidFill>
                <a:effectLst/>
                <a:uLnTx/>
                <a:uFillTx/>
                <a:latin typeface="Arial"/>
                <a:ea typeface="+mn-ea"/>
              </a:rPr>
              <a:t>+28,7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10" normalizeH="0" baseline="0" dirty="0">
                <a:ln>
                  <a:noFill/>
                </a:ln>
                <a:solidFill>
                  <a:prstClr val="black"/>
                </a:solidFill>
                <a:effectLst/>
                <a:uLnTx/>
                <a:uFillTx/>
                <a:latin typeface="Arial"/>
                <a:ea typeface="+mn-ea"/>
                <a:cs typeface="Calibri"/>
              </a:rPr>
              <a:t>GW</a:t>
            </a:r>
            <a:endParaRPr kumimoji="0" lang="pt-BR" sz="1050" b="0" i="0" u="none" strike="noStrike" kern="1200" cap="none" spc="-10" normalizeH="0" baseline="0" dirty="0">
              <a:ln>
                <a:noFill/>
              </a:ln>
              <a:solidFill>
                <a:prstClr val="black"/>
              </a:solidFill>
              <a:effectLst/>
              <a:uLnTx/>
              <a:uFillTx/>
              <a:latin typeface="Arial"/>
              <a:ea typeface="+mn-ea"/>
              <a:cs typeface="Calibri"/>
            </a:endParaRPr>
          </a:p>
        </p:txBody>
      </p:sp>
      <p:sp>
        <p:nvSpPr>
          <p:cNvPr id="10" name="Rectangle 9">
            <a:extLst>
              <a:ext uri="{FF2B5EF4-FFF2-40B4-BE49-F238E27FC236}">
                <a16:creationId xmlns:a16="http://schemas.microsoft.com/office/drawing/2014/main" id="{BED8627C-D8BB-4680-9D3B-C832D44CF6DB}"/>
              </a:ext>
            </a:extLst>
          </p:cNvPr>
          <p:cNvSpPr/>
          <p:nvPr/>
        </p:nvSpPr>
        <p:spPr>
          <a:xfrm>
            <a:off x="8071770" y="1054200"/>
            <a:ext cx="4120230" cy="5803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74" name="Text Placeholder 1">
            <a:extLst>
              <a:ext uri="{FF2B5EF4-FFF2-40B4-BE49-F238E27FC236}">
                <a16:creationId xmlns:a16="http://schemas.microsoft.com/office/drawing/2014/main" id="{3ED24784-2382-BEB2-33BF-76A1CEDE069D}"/>
              </a:ext>
            </a:extLst>
          </p:cNvPr>
          <p:cNvSpPr txBox="1">
            <a:spLocks/>
          </p:cNvSpPr>
          <p:nvPr/>
        </p:nvSpPr>
        <p:spPr>
          <a:xfrm>
            <a:off x="6390287" y="4084173"/>
            <a:ext cx="2853981"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a:t>
            </a:r>
          </a:p>
        </p:txBody>
      </p:sp>
      <p:sp>
        <p:nvSpPr>
          <p:cNvPr id="108" name="Text Placeholder 2">
            <a:extLst>
              <a:ext uri="{FF2B5EF4-FFF2-40B4-BE49-F238E27FC236}">
                <a16:creationId xmlns:a16="http://schemas.microsoft.com/office/drawing/2014/main" id="{07DC2032-7BCD-3F41-0A15-F36A8CE142EF}"/>
              </a:ext>
            </a:extLst>
          </p:cNvPr>
          <p:cNvSpPr>
            <a:spLocks noGrp="1"/>
          </p:cNvSpPr>
          <p:nvPr>
            <p:ph type="body" sz="quarter" idx="97"/>
          </p:nvPr>
        </p:nvSpPr>
        <p:spPr>
          <a:xfrm>
            <a:off x="391776" y="1340149"/>
            <a:ext cx="3590009" cy="169277"/>
          </a:xfrm>
        </p:spPr>
        <p:txBody>
          <a:bodyPr/>
          <a:lstStyle/>
          <a:p>
            <a:r>
              <a:rPr lang="pt-BR" dirty="0"/>
              <a:t>Quebra da Capacidade Instalada (GD) no Brasil</a:t>
            </a:r>
          </a:p>
        </p:txBody>
      </p:sp>
      <p:grpSp>
        <p:nvGrpSpPr>
          <p:cNvPr id="28" name="Group 27">
            <a:extLst>
              <a:ext uri="{FF2B5EF4-FFF2-40B4-BE49-F238E27FC236}">
                <a16:creationId xmlns:a16="http://schemas.microsoft.com/office/drawing/2014/main" id="{E6F41917-9A9C-0C5D-AE77-80C9F3BE0212}"/>
              </a:ext>
            </a:extLst>
          </p:cNvPr>
          <p:cNvGrpSpPr/>
          <p:nvPr/>
        </p:nvGrpSpPr>
        <p:grpSpPr>
          <a:xfrm>
            <a:off x="4017059" y="4601623"/>
            <a:ext cx="879666" cy="1103844"/>
            <a:chOff x="5538871" y="4193735"/>
            <a:chExt cx="924723" cy="1160385"/>
          </a:xfrm>
        </p:grpSpPr>
        <p:sp>
          <p:nvSpPr>
            <p:cNvPr id="248" name="Rectangle 247">
              <a:extLst>
                <a:ext uri="{FF2B5EF4-FFF2-40B4-BE49-F238E27FC236}">
                  <a16:creationId xmlns:a16="http://schemas.microsoft.com/office/drawing/2014/main" id="{70F35634-1EA9-2326-2539-D370E0F236EA}"/>
                </a:ext>
              </a:extLst>
            </p:cNvPr>
            <p:cNvSpPr/>
            <p:nvPr/>
          </p:nvSpPr>
          <p:spPr>
            <a:xfrm>
              <a:off x="5819938" y="4501307"/>
              <a:ext cx="255320" cy="852813"/>
            </a:xfrm>
            <a:prstGeom prst="rect">
              <a:avLst/>
            </a:prstGeom>
            <a:gradFill flip="none" rotWithShape="1">
              <a:gsLst>
                <a:gs pos="100000">
                  <a:schemeClr val="accent3">
                    <a:lumMod val="20000"/>
                    <a:lumOff val="80000"/>
                  </a:schemeClr>
                </a:gs>
                <a:gs pos="74357">
                  <a:srgbClr val="EFA8A5"/>
                </a:gs>
                <a:gs pos="52247">
                  <a:srgbClr val="DE716B"/>
                </a:gs>
                <a:gs pos="22100">
                  <a:srgbClr val="D34B44"/>
                </a:gs>
                <a:gs pos="0">
                  <a:srgbClr val="C2130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700" b="0" i="0" u="none" strike="noStrike" kern="1200" cap="none" spc="0" normalizeH="0" baseline="0" dirty="0">
                <a:ln>
                  <a:noFill/>
                </a:ln>
                <a:solidFill>
                  <a:prstClr val="white"/>
                </a:solidFill>
                <a:effectLst/>
                <a:uLnTx/>
                <a:uFillTx/>
                <a:latin typeface="Arial"/>
                <a:ea typeface="+mn-ea"/>
                <a:cs typeface="+mn-cs"/>
              </a:endParaRPr>
            </a:p>
          </p:txBody>
        </p:sp>
        <p:sp>
          <p:nvSpPr>
            <p:cNvPr id="249" name="TextBox 248">
              <a:extLst>
                <a:ext uri="{FF2B5EF4-FFF2-40B4-BE49-F238E27FC236}">
                  <a16:creationId xmlns:a16="http://schemas.microsoft.com/office/drawing/2014/main" id="{A1C21F66-2999-AAC5-06E3-8841C46842B8}"/>
                </a:ext>
              </a:extLst>
            </p:cNvPr>
            <p:cNvSpPr txBox="1"/>
            <p:nvPr/>
          </p:nvSpPr>
          <p:spPr>
            <a:xfrm>
              <a:off x="5538871" y="4193735"/>
              <a:ext cx="812813" cy="32354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Capacidade (GW)</a:t>
              </a:r>
            </a:p>
          </p:txBody>
        </p:sp>
        <p:sp>
          <p:nvSpPr>
            <p:cNvPr id="250" name="TextBox 249">
              <a:extLst>
                <a:ext uri="{FF2B5EF4-FFF2-40B4-BE49-F238E27FC236}">
                  <a16:creationId xmlns:a16="http://schemas.microsoft.com/office/drawing/2014/main" id="{B0137B9F-B08E-11FE-9DBB-C0369770BB58}"/>
                </a:ext>
              </a:extLst>
            </p:cNvPr>
            <p:cNvSpPr txBox="1"/>
            <p:nvPr/>
          </p:nvSpPr>
          <p:spPr>
            <a:xfrm>
              <a:off x="6207226" y="4469000"/>
              <a:ext cx="256368" cy="21030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6</a:t>
              </a:r>
            </a:p>
          </p:txBody>
        </p:sp>
        <p:sp>
          <p:nvSpPr>
            <p:cNvPr id="251" name="TextBox 250">
              <a:extLst>
                <a:ext uri="{FF2B5EF4-FFF2-40B4-BE49-F238E27FC236}">
                  <a16:creationId xmlns:a16="http://schemas.microsoft.com/office/drawing/2014/main" id="{B17D2232-6F33-FCB3-4269-68B5BBBDAA6A}"/>
                </a:ext>
              </a:extLst>
            </p:cNvPr>
            <p:cNvSpPr txBox="1"/>
            <p:nvPr/>
          </p:nvSpPr>
          <p:spPr>
            <a:xfrm>
              <a:off x="6207226" y="4725397"/>
              <a:ext cx="256368" cy="21030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4</a:t>
              </a:r>
            </a:p>
          </p:txBody>
        </p:sp>
        <p:grpSp>
          <p:nvGrpSpPr>
            <p:cNvPr id="252" name="Group 251">
              <a:extLst>
                <a:ext uri="{FF2B5EF4-FFF2-40B4-BE49-F238E27FC236}">
                  <a16:creationId xmlns:a16="http://schemas.microsoft.com/office/drawing/2014/main" id="{F6D19147-C16E-0A9B-0C5C-A6355A3B3F81}"/>
                </a:ext>
              </a:extLst>
            </p:cNvPr>
            <p:cNvGrpSpPr/>
            <p:nvPr/>
          </p:nvGrpSpPr>
          <p:grpSpPr>
            <a:xfrm>
              <a:off x="5819937" y="4570713"/>
              <a:ext cx="410737" cy="541852"/>
              <a:chOff x="5807513" y="4507853"/>
              <a:chExt cx="566154" cy="541852"/>
            </a:xfrm>
          </p:grpSpPr>
          <p:cxnSp>
            <p:nvCxnSpPr>
              <p:cNvPr id="254" name="Straight Connector 253">
                <a:extLst>
                  <a:ext uri="{FF2B5EF4-FFF2-40B4-BE49-F238E27FC236}">
                    <a16:creationId xmlns:a16="http://schemas.microsoft.com/office/drawing/2014/main" id="{823AE49B-6FC4-1050-4900-D26F34B4EC30}"/>
                  </a:ext>
                </a:extLst>
              </p:cNvPr>
              <p:cNvCxnSpPr/>
              <p:nvPr/>
            </p:nvCxnSpPr>
            <p:spPr>
              <a:xfrm>
                <a:off x="5807513" y="4507853"/>
                <a:ext cx="566154"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BE40186-4A82-8A4A-49C1-0A9D58C5C23B}"/>
                  </a:ext>
                </a:extLst>
              </p:cNvPr>
              <p:cNvCxnSpPr/>
              <p:nvPr/>
            </p:nvCxnSpPr>
            <p:spPr>
              <a:xfrm>
                <a:off x="5807513" y="4778779"/>
                <a:ext cx="566154"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ED3BBAE-1040-12CE-200C-8B55DFAFE776}"/>
                  </a:ext>
                </a:extLst>
              </p:cNvPr>
              <p:cNvCxnSpPr/>
              <p:nvPr/>
            </p:nvCxnSpPr>
            <p:spPr>
              <a:xfrm>
                <a:off x="5807513" y="5049705"/>
                <a:ext cx="566154" cy="0"/>
              </a:xfrm>
              <a:prstGeom prst="line">
                <a:avLst/>
              </a:prstGeom>
              <a:ln>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53" name="TextBox 252">
              <a:extLst>
                <a:ext uri="{FF2B5EF4-FFF2-40B4-BE49-F238E27FC236}">
                  <a16:creationId xmlns:a16="http://schemas.microsoft.com/office/drawing/2014/main" id="{EBF58F5D-08E1-396C-0D9F-B9C6250EACC1}"/>
                </a:ext>
              </a:extLst>
            </p:cNvPr>
            <p:cNvSpPr txBox="1"/>
            <p:nvPr/>
          </p:nvSpPr>
          <p:spPr>
            <a:xfrm>
              <a:off x="6207226" y="5010850"/>
              <a:ext cx="256368" cy="21030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2</a:t>
              </a:r>
            </a:p>
          </p:txBody>
        </p:sp>
      </p:grpSp>
      <p:sp>
        <p:nvSpPr>
          <p:cNvPr id="25" name="Text Placeholder 1">
            <a:extLst>
              <a:ext uri="{FF2B5EF4-FFF2-40B4-BE49-F238E27FC236}">
                <a16:creationId xmlns:a16="http://schemas.microsoft.com/office/drawing/2014/main" id="{F37E2B53-EA43-0957-F118-629EF47A8C46}"/>
              </a:ext>
            </a:extLst>
          </p:cNvPr>
          <p:cNvSpPr txBox="1">
            <a:spLocks/>
          </p:cNvSpPr>
          <p:nvPr/>
        </p:nvSpPr>
        <p:spPr>
          <a:xfrm>
            <a:off x="8222901" y="1340149"/>
            <a:ext cx="3935789" cy="16927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1100" b="1" kern="1200">
                <a:solidFill>
                  <a:schemeClr val="accent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100" b="1" i="0" u="none" strike="noStrike" kern="1200" cap="none" spc="0" normalizeH="0" baseline="0" dirty="0">
                <a:ln>
                  <a:noFill/>
                </a:ln>
                <a:solidFill>
                  <a:srgbClr val="F22920"/>
                </a:solidFill>
                <a:effectLst/>
                <a:uLnTx/>
                <a:uFillTx/>
                <a:latin typeface="Arial"/>
                <a:ea typeface="+mn-ea"/>
                <a:cs typeface="+mn-cs"/>
              </a:rPr>
              <a:t>Evolução da Capacidade Instalada – Geração Distribuída</a:t>
            </a:r>
            <a:r>
              <a:rPr kumimoji="0" lang="pt-BR" sz="1100" b="0" i="0" u="none" strike="noStrike" kern="1200" cap="none" spc="0" normalizeH="0" baseline="30000" dirty="0">
                <a:ln>
                  <a:noFill/>
                </a:ln>
                <a:solidFill>
                  <a:srgbClr val="F22920"/>
                </a:solidFill>
                <a:effectLst/>
                <a:uLnTx/>
                <a:uFillTx/>
                <a:latin typeface="Arial"/>
                <a:ea typeface="+mn-ea"/>
                <a:cs typeface="+mn-cs"/>
              </a:rPr>
              <a:t>(1)</a:t>
            </a:r>
            <a:endParaRPr kumimoji="0" lang="pt-BR" sz="1100" b="1" i="0" u="none" strike="noStrike" kern="1200" cap="none" spc="0" normalizeH="0" baseline="0" dirty="0">
              <a:ln>
                <a:noFill/>
              </a:ln>
              <a:solidFill>
                <a:srgbClr val="F22920"/>
              </a:solidFill>
              <a:effectLst/>
              <a:uLnTx/>
              <a:uFillTx/>
              <a:latin typeface="Arial"/>
              <a:ea typeface="+mn-ea"/>
              <a:cs typeface="+mn-cs"/>
            </a:endParaRPr>
          </a:p>
        </p:txBody>
      </p:sp>
      <p:sp>
        <p:nvSpPr>
          <p:cNvPr id="27" name="Text Placeholder 2">
            <a:extLst>
              <a:ext uri="{FF2B5EF4-FFF2-40B4-BE49-F238E27FC236}">
                <a16:creationId xmlns:a16="http://schemas.microsoft.com/office/drawing/2014/main" id="{DB806336-3120-F6D3-0AF9-EE157215433A}"/>
              </a:ext>
            </a:extLst>
          </p:cNvPr>
          <p:cNvSpPr txBox="1">
            <a:spLocks/>
          </p:cNvSpPr>
          <p:nvPr/>
        </p:nvSpPr>
        <p:spPr>
          <a:xfrm>
            <a:off x="8222901" y="1528560"/>
            <a:ext cx="3590009" cy="1231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buClr>
                <a:schemeClr val="accent1"/>
              </a:buClr>
              <a:buFont typeface="Wingdings" panose="05000000000000000000" pitchFamily="2" charset="2"/>
              <a:buNone/>
              <a:defRPr sz="800" kern="1200">
                <a:solidFill>
                  <a:schemeClr val="tx1"/>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GW</a:t>
            </a:r>
          </a:p>
        </p:txBody>
      </p:sp>
      <p:graphicFrame>
        <p:nvGraphicFramePr>
          <p:cNvPr id="126" name="Chart 125">
            <a:extLst>
              <a:ext uri="{FF2B5EF4-FFF2-40B4-BE49-F238E27FC236}">
                <a16:creationId xmlns:a16="http://schemas.microsoft.com/office/drawing/2014/main" id="{FC0BDF2F-B9F5-B9EB-F40A-43A7AF858C06}"/>
              </a:ext>
            </a:extLst>
          </p:cNvPr>
          <p:cNvGraphicFramePr>
            <a:graphicFrameLocks/>
          </p:cNvGraphicFramePr>
          <p:nvPr>
            <p:extLst>
              <p:ext uri="{D42A27DB-BD31-4B8C-83A1-F6EECF244321}">
                <p14:modId xmlns:p14="http://schemas.microsoft.com/office/powerpoint/2010/main" val="1016220539"/>
              </p:ext>
            </p:extLst>
          </p:nvPr>
        </p:nvGraphicFramePr>
        <p:xfrm>
          <a:off x="8185761" y="1809915"/>
          <a:ext cx="3837119" cy="4168616"/>
        </p:xfrm>
        <a:graphic>
          <a:graphicData uri="http://schemas.openxmlformats.org/drawingml/2006/chart">
            <c:chart xmlns:c="http://schemas.openxmlformats.org/drawingml/2006/chart" xmlns:r="http://schemas.openxmlformats.org/officeDocument/2006/relationships" r:id="rId4"/>
          </a:graphicData>
        </a:graphic>
      </p:graphicFrame>
      <p:pic>
        <p:nvPicPr>
          <p:cNvPr id="127" name="Graphic 126">
            <a:extLst>
              <a:ext uri="{FF2B5EF4-FFF2-40B4-BE49-F238E27FC236}">
                <a16:creationId xmlns:a16="http://schemas.microsoft.com/office/drawing/2014/main" id="{C92D4F36-79C7-4285-6872-671FE87B48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8031" y="1107914"/>
            <a:ext cx="2070504" cy="1004391"/>
          </a:xfrm>
          <a:prstGeom prst="rect">
            <a:avLst/>
          </a:prstGeom>
        </p:spPr>
      </p:pic>
      <p:sp>
        <p:nvSpPr>
          <p:cNvPr id="193" name="Isosceles Triangle 3">
            <a:extLst>
              <a:ext uri="{FF2B5EF4-FFF2-40B4-BE49-F238E27FC236}">
                <a16:creationId xmlns:a16="http://schemas.microsoft.com/office/drawing/2014/main" id="{BF5819C6-1472-D7A0-37AC-DB42C1143832}"/>
              </a:ext>
            </a:extLst>
          </p:cNvPr>
          <p:cNvSpPr/>
          <p:nvPr/>
        </p:nvSpPr>
        <p:spPr>
          <a:xfrm rot="5379083">
            <a:off x="2328743" y="4383362"/>
            <a:ext cx="2436990" cy="384049"/>
          </a:xfrm>
          <a:custGeom>
            <a:avLst/>
            <a:gdLst>
              <a:gd name="connsiteX0" fmla="*/ 0 w 2944254"/>
              <a:gd name="connsiteY0" fmla="*/ 905567 h 905567"/>
              <a:gd name="connsiteX1" fmla="*/ 1472127 w 2944254"/>
              <a:gd name="connsiteY1" fmla="*/ 0 h 905567"/>
              <a:gd name="connsiteX2" fmla="*/ 2944254 w 2944254"/>
              <a:gd name="connsiteY2" fmla="*/ 905567 h 905567"/>
              <a:gd name="connsiteX3" fmla="*/ 0 w 2944254"/>
              <a:gd name="connsiteY3" fmla="*/ 905567 h 905567"/>
              <a:gd name="connsiteX0" fmla="*/ 0 w 2948758"/>
              <a:gd name="connsiteY0" fmla="*/ 673857 h 905567"/>
              <a:gd name="connsiteX1" fmla="*/ 1476631 w 2948758"/>
              <a:gd name="connsiteY1" fmla="*/ 0 h 905567"/>
              <a:gd name="connsiteX2" fmla="*/ 2948758 w 2948758"/>
              <a:gd name="connsiteY2" fmla="*/ 905567 h 905567"/>
              <a:gd name="connsiteX3" fmla="*/ 0 w 2948758"/>
              <a:gd name="connsiteY3" fmla="*/ 673857 h 905567"/>
              <a:gd name="connsiteX0" fmla="*/ 0 w 2948758"/>
              <a:gd name="connsiteY0" fmla="*/ 673857 h 905567"/>
              <a:gd name="connsiteX1" fmla="*/ 1476631 w 2948758"/>
              <a:gd name="connsiteY1" fmla="*/ 0 h 905567"/>
              <a:gd name="connsiteX2" fmla="*/ 2948758 w 2948758"/>
              <a:gd name="connsiteY2" fmla="*/ 905567 h 905567"/>
              <a:gd name="connsiteX3" fmla="*/ 0 w 2948758"/>
              <a:gd name="connsiteY3" fmla="*/ 673857 h 905567"/>
              <a:gd name="connsiteX0" fmla="*/ 0 w 2948758"/>
              <a:gd name="connsiteY0" fmla="*/ 673857 h 905567"/>
              <a:gd name="connsiteX1" fmla="*/ 1476631 w 2948758"/>
              <a:gd name="connsiteY1" fmla="*/ 0 h 905567"/>
              <a:gd name="connsiteX2" fmla="*/ 2948758 w 2948758"/>
              <a:gd name="connsiteY2" fmla="*/ 905567 h 905567"/>
              <a:gd name="connsiteX3" fmla="*/ 0 w 2948758"/>
              <a:gd name="connsiteY3" fmla="*/ 673857 h 905567"/>
              <a:gd name="connsiteX0" fmla="*/ 0 w 2948758"/>
              <a:gd name="connsiteY0" fmla="*/ 673857 h 905567"/>
              <a:gd name="connsiteX1" fmla="*/ 1476631 w 2948758"/>
              <a:gd name="connsiteY1" fmla="*/ 0 h 905567"/>
              <a:gd name="connsiteX2" fmla="*/ 2948758 w 2948758"/>
              <a:gd name="connsiteY2" fmla="*/ 905567 h 905567"/>
              <a:gd name="connsiteX3" fmla="*/ 0 w 2948758"/>
              <a:gd name="connsiteY3" fmla="*/ 673857 h 905567"/>
            </a:gdLst>
            <a:ahLst/>
            <a:cxnLst>
              <a:cxn ang="0">
                <a:pos x="connsiteX0" y="connsiteY0"/>
              </a:cxn>
              <a:cxn ang="0">
                <a:pos x="connsiteX1" y="connsiteY1"/>
              </a:cxn>
              <a:cxn ang="0">
                <a:pos x="connsiteX2" y="connsiteY2"/>
              </a:cxn>
              <a:cxn ang="0">
                <a:pos x="connsiteX3" y="connsiteY3"/>
              </a:cxn>
            </a:cxnLst>
            <a:rect l="l" t="t" r="r" b="b"/>
            <a:pathLst>
              <a:path w="2948758" h="905567">
                <a:moveTo>
                  <a:pt x="0" y="673857"/>
                </a:moveTo>
                <a:lnTo>
                  <a:pt x="1476631" y="0"/>
                </a:lnTo>
                <a:lnTo>
                  <a:pt x="2948758" y="905567"/>
                </a:lnTo>
                <a:cubicBezTo>
                  <a:pt x="1965839" y="828330"/>
                  <a:pt x="968167" y="851617"/>
                  <a:pt x="0" y="673857"/>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dirty="0">
              <a:ln>
                <a:noFill/>
              </a:ln>
              <a:solidFill>
                <a:prstClr val="white"/>
              </a:solidFill>
              <a:effectLst/>
              <a:uLnTx/>
              <a:uFillTx/>
              <a:latin typeface="Arial"/>
              <a:ea typeface="+mn-ea"/>
              <a:cs typeface="+mn-cs"/>
            </a:endParaRPr>
          </a:p>
        </p:txBody>
      </p:sp>
      <p:sp>
        <p:nvSpPr>
          <p:cNvPr id="263" name="TextBox 262">
            <a:extLst>
              <a:ext uri="{FF2B5EF4-FFF2-40B4-BE49-F238E27FC236}">
                <a16:creationId xmlns:a16="http://schemas.microsoft.com/office/drawing/2014/main" id="{3FEADF50-42A3-40D9-B666-17F039FC43B9}"/>
              </a:ext>
            </a:extLst>
          </p:cNvPr>
          <p:cNvSpPr txBox="1"/>
          <p:nvPr/>
        </p:nvSpPr>
        <p:spPr>
          <a:xfrm>
            <a:off x="6273650" y="1274260"/>
            <a:ext cx="1219200" cy="5386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1800" b="1" i="0" u="none" strike="noStrike" kern="1200" cap="none" spc="0" normalizeH="0" baseline="0" dirty="0">
                <a:ln>
                  <a:noFill/>
                </a:ln>
                <a:solidFill>
                  <a:prstClr val="white"/>
                </a:solidFill>
                <a:effectLst/>
                <a:uLnTx/>
                <a:uFillTx/>
                <a:latin typeface="Arial"/>
                <a:ea typeface="+mn-ea"/>
                <a:cs typeface="+mn-cs"/>
              </a:rPr>
              <a:t>2032E</a:t>
            </a:r>
          </a:p>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1100" b="0" i="0" u="none" strike="noStrike" kern="1200" cap="none" spc="0" normalizeH="0" baseline="0" dirty="0">
                <a:ln>
                  <a:noFill/>
                </a:ln>
                <a:solidFill>
                  <a:prstClr val="white"/>
                </a:solidFill>
                <a:effectLst/>
                <a:uLnTx/>
                <a:uFillTx/>
                <a:latin typeface="Arial"/>
                <a:ea typeface="+mn-ea"/>
                <a:cs typeface="+mn-cs"/>
              </a:rPr>
              <a:t>(37,1 GW)</a:t>
            </a:r>
            <a:r>
              <a:rPr kumimoji="0" lang="pt-BR" sz="1100" b="0" i="0" u="none" strike="noStrike" kern="1200" cap="none" spc="0" normalizeH="0" baseline="30000" dirty="0">
                <a:ln>
                  <a:noFill/>
                </a:ln>
                <a:solidFill>
                  <a:prstClr val="white"/>
                </a:solidFill>
                <a:effectLst/>
                <a:uLnTx/>
                <a:uFillTx/>
                <a:latin typeface="Arial"/>
                <a:ea typeface="+mn-ea"/>
                <a:cs typeface="+mn-cs"/>
              </a:rPr>
              <a:t>(1)</a:t>
            </a:r>
          </a:p>
        </p:txBody>
      </p:sp>
      <p:sp>
        <p:nvSpPr>
          <p:cNvPr id="152" name="Text Placeholder 3">
            <a:extLst>
              <a:ext uri="{FF2B5EF4-FFF2-40B4-BE49-F238E27FC236}">
                <a16:creationId xmlns:a16="http://schemas.microsoft.com/office/drawing/2014/main" id="{D8A68A83-E089-4EE1-9348-58D82BB2C240}"/>
              </a:ext>
            </a:extLst>
          </p:cNvPr>
          <p:cNvSpPr txBox="1">
            <a:spLocks/>
          </p:cNvSpPr>
          <p:nvPr/>
        </p:nvSpPr>
        <p:spPr>
          <a:xfrm>
            <a:off x="391774" y="772993"/>
            <a:ext cx="11421136" cy="184666"/>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endParaRPr kumimoji="0" lang="pt-BR" sz="1200" b="0" i="0" u="none" strike="noStrike" kern="1200" cap="none" spc="0" normalizeH="0" baseline="0" dirty="0">
              <a:ln>
                <a:noFill/>
              </a:ln>
              <a:solidFill>
                <a:srgbClr val="377A72"/>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4E9FD6-D15C-4A0A-9445-0B7799DADD24}"/>
              </a:ext>
            </a:extLst>
          </p:cNvPr>
          <p:cNvSpPr>
            <a:spLocks noGrp="1"/>
          </p:cNvSpPr>
          <p:nvPr>
            <p:ph type="body" sz="quarter" idx="96"/>
          </p:nvPr>
        </p:nvSpPr>
        <p:spPr>
          <a:xfrm>
            <a:off x="391775" y="1528561"/>
            <a:ext cx="11416588" cy="123111"/>
          </a:xfrm>
        </p:spPr>
        <p:txBody>
          <a:bodyPr/>
          <a:lstStyle/>
          <a:p>
            <a:r>
              <a:rPr lang="pt-BR" dirty="0"/>
              <a:t>GW</a:t>
            </a:r>
          </a:p>
        </p:txBody>
      </p:sp>
      <p:sp>
        <p:nvSpPr>
          <p:cNvPr id="161" name="Slide Number Placeholder 5">
            <a:extLst>
              <a:ext uri="{FF2B5EF4-FFF2-40B4-BE49-F238E27FC236}">
                <a16:creationId xmlns:a16="http://schemas.microsoft.com/office/drawing/2014/main" id="{225D867A-25EB-453A-AF67-A8F1F17CCBE7}"/>
              </a:ext>
            </a:extLst>
          </p:cNvPr>
          <p:cNvSpPr txBox="1">
            <a:spLocks noGrp="1"/>
          </p:cNvSpPr>
          <p:nvPr>
            <p:custDataLst>
              <p:tags r:id="rId1"/>
            </p:custDataLst>
          </p:nvPr>
        </p:nvSpPr>
        <p:spPr bwMode="auto">
          <a:xfrm>
            <a:off x="11809308" y="156304"/>
            <a:ext cx="312485" cy="168275"/>
          </a:xfrm>
          <a:prstGeom prst="rect">
            <a:avLst/>
          </a:prstGeom>
          <a:noFill/>
          <a:ln w="9525">
            <a:noFill/>
            <a:miter lim="800000"/>
            <a:headEnd/>
            <a:tailEnd/>
          </a:ln>
        </p:spPr>
        <p:txBody>
          <a:bodyPr lIns="0" tIns="0" rIns="0" bIns="0" anchor="ctr"/>
          <a:lstStyle/>
          <a:p>
            <a:pPr marL="0" marR="0" lvl="0" indent="0" algn="ctr" defTabSz="1006375" rtl="0" eaLnBrk="1" fontAlgn="auto" latinLnBrk="0" hangingPunct="1">
              <a:lnSpc>
                <a:spcPct val="100000"/>
              </a:lnSpc>
              <a:spcBef>
                <a:spcPts val="0"/>
              </a:spcBef>
              <a:spcAft>
                <a:spcPts val="0"/>
              </a:spcAft>
              <a:buClrTx/>
              <a:buSzTx/>
              <a:buFontTx/>
              <a:buNone/>
              <a:tabLst/>
              <a:defRPr/>
            </a:pPr>
            <a:fld id="{C19A8275-F4EF-46A8-8743-E28548654E46}" type="slidenum">
              <a:rPr kumimoji="0" lang="pt-BR" sz="800" b="0" i="0" u="none" strike="noStrike" kern="1200" cap="none" spc="0" normalizeH="0" baseline="0" smtClean="0">
                <a:ln>
                  <a:noFill/>
                </a:ln>
                <a:solidFill>
                  <a:prstClr val="black"/>
                </a:solidFill>
                <a:effectLst/>
                <a:uLnTx/>
                <a:uFillTx/>
                <a:latin typeface="Arial"/>
                <a:ea typeface="+mn-ea"/>
                <a:cs typeface="+mn-cs"/>
              </a:rPr>
              <a:pPr marL="0" marR="0" lvl="0" indent="0" algn="ctr" defTabSz="1006375" rtl="0" eaLnBrk="1" fontAlgn="auto" latinLnBrk="0" hangingPunct="1">
                <a:lnSpc>
                  <a:spcPct val="100000"/>
                </a:lnSpc>
                <a:spcBef>
                  <a:spcPts val="0"/>
                </a:spcBef>
                <a:spcAft>
                  <a:spcPts val="0"/>
                </a:spcAft>
                <a:buClrTx/>
                <a:buSzTx/>
                <a:buFontTx/>
                <a:buNone/>
                <a:tabLst/>
                <a:defRPr/>
              </a:pPr>
              <a:t>34</a:t>
            </a:fld>
            <a:endParaRPr kumimoji="0" lang="pt-BR" sz="800" b="0" i="0" u="none" strike="noStrike" kern="1200" cap="none" spc="0" normalizeH="0" baseline="0" dirty="0">
              <a:ln>
                <a:noFill/>
              </a:ln>
              <a:solidFill>
                <a:prstClr val="black"/>
              </a:solidFill>
              <a:effectLst/>
              <a:uLnTx/>
              <a:uFillTx/>
              <a:latin typeface="Arial"/>
              <a:ea typeface="+mn-ea"/>
              <a:cs typeface="+mn-cs"/>
            </a:endParaRPr>
          </a:p>
        </p:txBody>
      </p:sp>
      <p:cxnSp>
        <p:nvCxnSpPr>
          <p:cNvPr id="163" name="Straight Connector 162">
            <a:extLst>
              <a:ext uri="{FF2B5EF4-FFF2-40B4-BE49-F238E27FC236}">
                <a16:creationId xmlns:a16="http://schemas.microsoft.com/office/drawing/2014/main" id="{449DF20E-3AB9-4B2A-8306-D20F89F52121}"/>
              </a:ext>
            </a:extLst>
          </p:cNvPr>
          <p:cNvCxnSpPr/>
          <p:nvPr/>
        </p:nvCxnSpPr>
        <p:spPr>
          <a:xfrm>
            <a:off x="11807416" y="132104"/>
            <a:ext cx="0" cy="2166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Freeform 114">
            <a:extLst>
              <a:ext uri="{FF2B5EF4-FFF2-40B4-BE49-F238E27FC236}">
                <a16:creationId xmlns:a16="http://schemas.microsoft.com/office/drawing/2014/main" id="{044B4DE2-5633-DD08-33C1-EA7012382B34}"/>
              </a:ext>
            </a:extLst>
          </p:cNvPr>
          <p:cNvSpPr>
            <a:spLocks/>
          </p:cNvSpPr>
          <p:nvPr/>
        </p:nvSpPr>
        <p:spPr bwMode="auto">
          <a:xfrm>
            <a:off x="6839870" y="2916127"/>
            <a:ext cx="725284" cy="274896"/>
          </a:xfrm>
          <a:custGeom>
            <a:avLst/>
            <a:gdLst>
              <a:gd name="T0" fmla="*/ 12817372 w 103"/>
              <a:gd name="T1" fmla="*/ 3276467 h 39"/>
              <a:gd name="T2" fmla="*/ 11010393 w 103"/>
              <a:gd name="T3" fmla="*/ 1454448 h 39"/>
              <a:gd name="T4" fmla="*/ 4252823 w 103"/>
              <a:gd name="T5" fmla="*/ 0 h 39"/>
              <a:gd name="T6" fmla="*/ 4252823 w 103"/>
              <a:gd name="T7" fmla="*/ 3276467 h 39"/>
              <a:gd name="T8" fmla="*/ 2882250 w 103"/>
              <a:gd name="T9" fmla="*/ 7197653 h 39"/>
              <a:gd name="T10" fmla="*/ 1078887 w 103"/>
              <a:gd name="T11" fmla="*/ 6829349 h 39"/>
              <a:gd name="T12" fmla="*/ 0 w 103"/>
              <a:gd name="T13" fmla="*/ 8651981 h 39"/>
              <a:gd name="T14" fmla="*/ 1441419 w 103"/>
              <a:gd name="T15" fmla="*/ 8651981 h 39"/>
              <a:gd name="T16" fmla="*/ 1078887 w 103"/>
              <a:gd name="T17" fmla="*/ 10749942 h 39"/>
              <a:gd name="T18" fmla="*/ 2882250 w 103"/>
              <a:gd name="T19" fmla="*/ 12204271 h 39"/>
              <a:gd name="T20" fmla="*/ 4252823 w 103"/>
              <a:gd name="T21" fmla="*/ 12204271 h 39"/>
              <a:gd name="T22" fmla="*/ 6044949 w 103"/>
              <a:gd name="T23" fmla="*/ 10749942 h 39"/>
              <a:gd name="T24" fmla="*/ 7851310 w 103"/>
              <a:gd name="T25" fmla="*/ 10749942 h 39"/>
              <a:gd name="T26" fmla="*/ 11010393 w 103"/>
              <a:gd name="T27" fmla="*/ 7565243 h 39"/>
              <a:gd name="T28" fmla="*/ 14243353 w 103"/>
              <a:gd name="T29" fmla="*/ 10749942 h 39"/>
              <a:gd name="T30" fmla="*/ 15976324 w 103"/>
              <a:gd name="T31" fmla="*/ 10749942 h 39"/>
              <a:gd name="T32" fmla="*/ 17783422 w 103"/>
              <a:gd name="T33" fmla="*/ 12204271 h 39"/>
              <a:gd name="T34" fmla="*/ 21016367 w 103"/>
              <a:gd name="T35" fmla="*/ 10749942 h 39"/>
              <a:gd name="T36" fmla="*/ 21655730 w 103"/>
              <a:gd name="T37" fmla="*/ 12204271 h 39"/>
              <a:gd name="T38" fmla="*/ 23462096 w 103"/>
              <a:gd name="T39" fmla="*/ 14027002 h 39"/>
              <a:gd name="T40" fmla="*/ 28065629 w 103"/>
              <a:gd name="T41" fmla="*/ 12204271 h 39"/>
              <a:gd name="T42" fmla="*/ 34838055 w 103"/>
              <a:gd name="T43" fmla="*/ 12204271 h 39"/>
              <a:gd name="T44" fmla="*/ 36279463 w 103"/>
              <a:gd name="T45" fmla="*/ 7565243 h 39"/>
              <a:gd name="T46" fmla="*/ 36627145 w 103"/>
              <a:gd name="T47" fmla="*/ 2172269 h 39"/>
              <a:gd name="T48" fmla="*/ 33105538 w 103"/>
              <a:gd name="T49" fmla="*/ 3276467 h 39"/>
              <a:gd name="T50" fmla="*/ 26695164 w 103"/>
              <a:gd name="T51" fmla="*/ 5743225 h 39"/>
              <a:gd name="T52" fmla="*/ 24903643 w 103"/>
              <a:gd name="T53" fmla="*/ 7565243 h 39"/>
              <a:gd name="T54" fmla="*/ 23462096 w 103"/>
              <a:gd name="T55" fmla="*/ 7565243 h 39"/>
              <a:gd name="T56" fmla="*/ 23462096 w 103"/>
              <a:gd name="T57" fmla="*/ 5743225 h 39"/>
              <a:gd name="T58" fmla="*/ 24903643 w 103"/>
              <a:gd name="T59" fmla="*/ 1454448 h 39"/>
              <a:gd name="T60" fmla="*/ 23462096 w 103"/>
              <a:gd name="T61" fmla="*/ 1454448 h 39"/>
              <a:gd name="T62" fmla="*/ 20650821 w 103"/>
              <a:gd name="T63" fmla="*/ 3276467 h 39"/>
              <a:gd name="T64" fmla="*/ 12817372 w 103"/>
              <a:gd name="T65" fmla="*/ 3276467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39"/>
              <a:gd name="T101" fmla="*/ 103 w 103"/>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39">
                <a:moveTo>
                  <a:pt x="36" y="9"/>
                </a:moveTo>
                <a:lnTo>
                  <a:pt x="31" y="4"/>
                </a:lnTo>
                <a:lnTo>
                  <a:pt x="12" y="0"/>
                </a:lnTo>
                <a:lnTo>
                  <a:pt x="12" y="9"/>
                </a:lnTo>
                <a:lnTo>
                  <a:pt x="8" y="20"/>
                </a:lnTo>
                <a:lnTo>
                  <a:pt x="3" y="19"/>
                </a:lnTo>
                <a:lnTo>
                  <a:pt x="0" y="24"/>
                </a:lnTo>
                <a:lnTo>
                  <a:pt x="4" y="24"/>
                </a:lnTo>
                <a:lnTo>
                  <a:pt x="3" y="30"/>
                </a:lnTo>
                <a:lnTo>
                  <a:pt x="8" y="34"/>
                </a:lnTo>
                <a:lnTo>
                  <a:pt x="12" y="34"/>
                </a:lnTo>
                <a:lnTo>
                  <a:pt x="17" y="30"/>
                </a:lnTo>
                <a:lnTo>
                  <a:pt x="22" y="30"/>
                </a:lnTo>
                <a:lnTo>
                  <a:pt x="31" y="21"/>
                </a:lnTo>
                <a:lnTo>
                  <a:pt x="40" y="30"/>
                </a:lnTo>
                <a:lnTo>
                  <a:pt x="45" y="30"/>
                </a:lnTo>
                <a:lnTo>
                  <a:pt x="50" y="34"/>
                </a:lnTo>
                <a:lnTo>
                  <a:pt x="59" y="30"/>
                </a:lnTo>
                <a:lnTo>
                  <a:pt x="61" y="34"/>
                </a:lnTo>
                <a:lnTo>
                  <a:pt x="66" y="39"/>
                </a:lnTo>
                <a:lnTo>
                  <a:pt x="79" y="34"/>
                </a:lnTo>
                <a:lnTo>
                  <a:pt x="98" y="34"/>
                </a:lnTo>
                <a:lnTo>
                  <a:pt x="102" y="21"/>
                </a:lnTo>
                <a:lnTo>
                  <a:pt x="103" y="6"/>
                </a:lnTo>
                <a:lnTo>
                  <a:pt x="93" y="9"/>
                </a:lnTo>
                <a:lnTo>
                  <a:pt x="75" y="16"/>
                </a:lnTo>
                <a:lnTo>
                  <a:pt x="70" y="21"/>
                </a:lnTo>
                <a:lnTo>
                  <a:pt x="66" y="21"/>
                </a:lnTo>
                <a:lnTo>
                  <a:pt x="66" y="16"/>
                </a:lnTo>
                <a:lnTo>
                  <a:pt x="70" y="4"/>
                </a:lnTo>
                <a:lnTo>
                  <a:pt x="66" y="4"/>
                </a:lnTo>
                <a:lnTo>
                  <a:pt x="58" y="9"/>
                </a:lnTo>
                <a:lnTo>
                  <a:pt x="36" y="9"/>
                </a:lnTo>
              </a:path>
            </a:pathLst>
          </a:custGeom>
          <a:solidFill>
            <a:srgbClr val="F2B4B1"/>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31" name="Freeform 119">
            <a:extLst>
              <a:ext uri="{FF2B5EF4-FFF2-40B4-BE49-F238E27FC236}">
                <a16:creationId xmlns:a16="http://schemas.microsoft.com/office/drawing/2014/main" id="{1D95D8AF-5831-9F7E-2D1F-E8C51013AA5D}"/>
              </a:ext>
            </a:extLst>
          </p:cNvPr>
          <p:cNvSpPr>
            <a:spLocks/>
          </p:cNvSpPr>
          <p:nvPr/>
        </p:nvSpPr>
        <p:spPr bwMode="auto">
          <a:xfrm>
            <a:off x="5028798" y="5180817"/>
            <a:ext cx="810778" cy="716438"/>
          </a:xfrm>
          <a:custGeom>
            <a:avLst/>
            <a:gdLst>
              <a:gd name="T0" fmla="*/ 32307406 w 115"/>
              <a:gd name="T1" fmla="*/ 21700350 h 102"/>
              <a:gd name="T2" fmla="*/ 29843072 w 115"/>
              <a:gd name="T3" fmla="*/ 24462056 h 102"/>
              <a:gd name="T4" fmla="*/ 26204640 w 115"/>
              <a:gd name="T5" fmla="*/ 27655632 h 102"/>
              <a:gd name="T6" fmla="*/ 26936958 w 115"/>
              <a:gd name="T7" fmla="*/ 26246877 h 102"/>
              <a:gd name="T8" fmla="*/ 28389797 w 115"/>
              <a:gd name="T9" fmla="*/ 25182431 h 102"/>
              <a:gd name="T10" fmla="*/ 30560487 w 115"/>
              <a:gd name="T11" fmla="*/ 22406464 h 102"/>
              <a:gd name="T12" fmla="*/ 33392226 w 115"/>
              <a:gd name="T13" fmla="*/ 19212903 h 102"/>
              <a:gd name="T14" fmla="*/ 32307406 w 115"/>
              <a:gd name="T15" fmla="*/ 18148456 h 102"/>
              <a:gd name="T16" fmla="*/ 34113203 w 115"/>
              <a:gd name="T17" fmla="*/ 17515643 h 102"/>
              <a:gd name="T18" fmla="*/ 36298321 w 115"/>
              <a:gd name="T19" fmla="*/ 17156699 h 102"/>
              <a:gd name="T20" fmla="*/ 34477660 w 115"/>
              <a:gd name="T21" fmla="*/ 18509808 h 102"/>
              <a:gd name="T22" fmla="*/ 34113203 w 115"/>
              <a:gd name="T23" fmla="*/ 20277458 h 102"/>
              <a:gd name="T24" fmla="*/ 32307406 w 115"/>
              <a:gd name="T25" fmla="*/ 21700350 h 102"/>
              <a:gd name="T26" fmla="*/ 36298321 w 115"/>
              <a:gd name="T27" fmla="*/ 20277458 h 102"/>
              <a:gd name="T28" fmla="*/ 38045359 w 115"/>
              <a:gd name="T29" fmla="*/ 15389631 h 102"/>
              <a:gd name="T30" fmla="*/ 41300889 w 115"/>
              <a:gd name="T31" fmla="*/ 12266001 h 102"/>
              <a:gd name="T32" fmla="*/ 39498159 w 115"/>
              <a:gd name="T33" fmla="*/ 12266001 h 102"/>
              <a:gd name="T34" fmla="*/ 38045359 w 115"/>
              <a:gd name="T35" fmla="*/ 12266001 h 102"/>
              <a:gd name="T36" fmla="*/ 39498159 w 115"/>
              <a:gd name="T37" fmla="*/ 10498924 h 102"/>
              <a:gd name="T38" fmla="*/ 41300889 w 115"/>
              <a:gd name="T39" fmla="*/ 9075446 h 102"/>
              <a:gd name="T40" fmla="*/ 39498159 w 115"/>
              <a:gd name="T41" fmla="*/ 6672641 h 102"/>
              <a:gd name="T42" fmla="*/ 36298321 w 115"/>
              <a:gd name="T43" fmla="*/ 6672641 h 102"/>
              <a:gd name="T44" fmla="*/ 29843072 w 115"/>
              <a:gd name="T45" fmla="*/ 0 h 102"/>
              <a:gd name="T46" fmla="*/ 17928596 w 115"/>
              <a:gd name="T47" fmla="*/ 0 h 102"/>
              <a:gd name="T48" fmla="*/ 16549559 w 115"/>
              <a:gd name="T49" fmla="*/ 1770067 h 102"/>
              <a:gd name="T50" fmla="*/ 13278482 w 115"/>
              <a:gd name="T51" fmla="*/ 1770067 h 102"/>
              <a:gd name="T52" fmla="*/ 8276041 w 115"/>
              <a:gd name="T53" fmla="*/ 6672641 h 102"/>
              <a:gd name="T54" fmla="*/ 5002569 w 115"/>
              <a:gd name="T55" fmla="*/ 12266001 h 102"/>
              <a:gd name="T56" fmla="*/ 3270439 w 115"/>
              <a:gd name="T57" fmla="*/ 12266001 h 102"/>
              <a:gd name="T58" fmla="*/ 0 w 115"/>
              <a:gd name="T59" fmla="*/ 15389631 h 102"/>
              <a:gd name="T60" fmla="*/ 0 w 115"/>
              <a:gd name="T61" fmla="*/ 17156699 h 102"/>
              <a:gd name="T62" fmla="*/ 1820676 w 115"/>
              <a:gd name="T63" fmla="*/ 18509808 h 102"/>
              <a:gd name="T64" fmla="*/ 1820676 w 115"/>
              <a:gd name="T65" fmla="*/ 17156699 h 102"/>
              <a:gd name="T66" fmla="*/ 5002569 w 115"/>
              <a:gd name="T67" fmla="*/ 17156699 h 102"/>
              <a:gd name="T68" fmla="*/ 5002569 w 115"/>
              <a:gd name="T69" fmla="*/ 18509808 h 102"/>
              <a:gd name="T70" fmla="*/ 6823246 w 115"/>
              <a:gd name="T71" fmla="*/ 20277458 h 102"/>
              <a:gd name="T72" fmla="*/ 6823246 w 115"/>
              <a:gd name="T73" fmla="*/ 21700350 h 102"/>
              <a:gd name="T74" fmla="*/ 8276041 w 115"/>
              <a:gd name="T75" fmla="*/ 21700350 h 102"/>
              <a:gd name="T76" fmla="*/ 10093679 w 115"/>
              <a:gd name="T77" fmla="*/ 20277458 h 102"/>
              <a:gd name="T78" fmla="*/ 13278482 w 115"/>
              <a:gd name="T79" fmla="*/ 24117866 h 102"/>
              <a:gd name="T80" fmla="*/ 14731896 w 115"/>
              <a:gd name="T81" fmla="*/ 24117866 h 102"/>
              <a:gd name="T82" fmla="*/ 16549559 w 115"/>
              <a:gd name="T83" fmla="*/ 25885566 h 102"/>
              <a:gd name="T84" fmla="*/ 17928596 w 115"/>
              <a:gd name="T85" fmla="*/ 27655632 h 102"/>
              <a:gd name="T86" fmla="*/ 21567004 w 115"/>
              <a:gd name="T87" fmla="*/ 30776381 h 102"/>
              <a:gd name="T88" fmla="*/ 21567004 w 115"/>
              <a:gd name="T89" fmla="*/ 32546329 h 102"/>
              <a:gd name="T90" fmla="*/ 19749366 w 115"/>
              <a:gd name="T91" fmla="*/ 32546329 h 102"/>
              <a:gd name="T92" fmla="*/ 19749366 w 115"/>
              <a:gd name="T93" fmla="*/ 33896440 h 102"/>
              <a:gd name="T94" fmla="*/ 21567004 w 115"/>
              <a:gd name="T95" fmla="*/ 35667098 h 102"/>
              <a:gd name="T96" fmla="*/ 24751840 w 115"/>
              <a:gd name="T97" fmla="*/ 32546329 h 102"/>
              <a:gd name="T98" fmla="*/ 26572026 w 115"/>
              <a:gd name="T99" fmla="*/ 29367646 h 102"/>
              <a:gd name="T100" fmla="*/ 28022411 w 115"/>
              <a:gd name="T101" fmla="*/ 27655632 h 102"/>
              <a:gd name="T102" fmla="*/ 31222110 w 115"/>
              <a:gd name="T103" fmla="*/ 24823980 h 102"/>
              <a:gd name="T104" fmla="*/ 36298321 w 115"/>
              <a:gd name="T105" fmla="*/ 20277458 h 102"/>
              <a:gd name="T106" fmla="*/ 36298321 w 115"/>
              <a:gd name="T107" fmla="*/ 20277458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5"/>
              <a:gd name="T163" fmla="*/ 0 h 102"/>
              <a:gd name="T164" fmla="*/ 115 w 115"/>
              <a:gd name="T165" fmla="*/ 102 h 1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5" h="102">
                <a:moveTo>
                  <a:pt x="90" y="62"/>
                </a:moveTo>
                <a:lnTo>
                  <a:pt x="83" y="70"/>
                </a:lnTo>
                <a:lnTo>
                  <a:pt x="73" y="79"/>
                </a:lnTo>
                <a:lnTo>
                  <a:pt x="75" y="75"/>
                </a:lnTo>
                <a:lnTo>
                  <a:pt x="79" y="72"/>
                </a:lnTo>
                <a:lnTo>
                  <a:pt x="85" y="64"/>
                </a:lnTo>
                <a:lnTo>
                  <a:pt x="93" y="55"/>
                </a:lnTo>
                <a:lnTo>
                  <a:pt x="90" y="52"/>
                </a:lnTo>
                <a:lnTo>
                  <a:pt x="95" y="50"/>
                </a:lnTo>
                <a:lnTo>
                  <a:pt x="101" y="49"/>
                </a:lnTo>
                <a:lnTo>
                  <a:pt x="96" y="53"/>
                </a:lnTo>
                <a:lnTo>
                  <a:pt x="95" y="58"/>
                </a:lnTo>
                <a:lnTo>
                  <a:pt x="90" y="62"/>
                </a:lnTo>
                <a:moveTo>
                  <a:pt x="101" y="58"/>
                </a:moveTo>
                <a:lnTo>
                  <a:pt x="106" y="44"/>
                </a:lnTo>
                <a:lnTo>
                  <a:pt x="115" y="35"/>
                </a:lnTo>
                <a:lnTo>
                  <a:pt x="110" y="35"/>
                </a:lnTo>
                <a:lnTo>
                  <a:pt x="106" y="35"/>
                </a:lnTo>
                <a:lnTo>
                  <a:pt x="110" y="30"/>
                </a:lnTo>
                <a:lnTo>
                  <a:pt x="115" y="26"/>
                </a:lnTo>
                <a:lnTo>
                  <a:pt x="110" y="19"/>
                </a:lnTo>
                <a:lnTo>
                  <a:pt x="101" y="19"/>
                </a:lnTo>
                <a:lnTo>
                  <a:pt x="83" y="0"/>
                </a:lnTo>
                <a:lnTo>
                  <a:pt x="50" y="0"/>
                </a:lnTo>
                <a:lnTo>
                  <a:pt x="46" y="5"/>
                </a:lnTo>
                <a:lnTo>
                  <a:pt x="37" y="5"/>
                </a:lnTo>
                <a:lnTo>
                  <a:pt x="23" y="19"/>
                </a:lnTo>
                <a:lnTo>
                  <a:pt x="14" y="35"/>
                </a:lnTo>
                <a:lnTo>
                  <a:pt x="9" y="35"/>
                </a:lnTo>
                <a:lnTo>
                  <a:pt x="0" y="44"/>
                </a:lnTo>
                <a:lnTo>
                  <a:pt x="0" y="49"/>
                </a:lnTo>
                <a:lnTo>
                  <a:pt x="5" y="53"/>
                </a:lnTo>
                <a:lnTo>
                  <a:pt x="5" y="49"/>
                </a:lnTo>
                <a:lnTo>
                  <a:pt x="14" y="49"/>
                </a:lnTo>
                <a:lnTo>
                  <a:pt x="14" y="53"/>
                </a:lnTo>
                <a:lnTo>
                  <a:pt x="19" y="58"/>
                </a:lnTo>
                <a:lnTo>
                  <a:pt x="19" y="62"/>
                </a:lnTo>
                <a:lnTo>
                  <a:pt x="23" y="62"/>
                </a:lnTo>
                <a:lnTo>
                  <a:pt x="28" y="58"/>
                </a:lnTo>
                <a:lnTo>
                  <a:pt x="37" y="69"/>
                </a:lnTo>
                <a:lnTo>
                  <a:pt x="41" y="69"/>
                </a:lnTo>
                <a:lnTo>
                  <a:pt x="46" y="74"/>
                </a:lnTo>
                <a:lnTo>
                  <a:pt x="50" y="79"/>
                </a:lnTo>
                <a:lnTo>
                  <a:pt x="60" y="88"/>
                </a:lnTo>
                <a:lnTo>
                  <a:pt x="60" y="93"/>
                </a:lnTo>
                <a:lnTo>
                  <a:pt x="55" y="93"/>
                </a:lnTo>
                <a:lnTo>
                  <a:pt x="55" y="97"/>
                </a:lnTo>
                <a:lnTo>
                  <a:pt x="60" y="102"/>
                </a:lnTo>
                <a:lnTo>
                  <a:pt x="69" y="93"/>
                </a:lnTo>
                <a:lnTo>
                  <a:pt x="74" y="84"/>
                </a:lnTo>
                <a:lnTo>
                  <a:pt x="78" y="79"/>
                </a:lnTo>
                <a:lnTo>
                  <a:pt x="87" y="71"/>
                </a:lnTo>
                <a:lnTo>
                  <a:pt x="101" y="58"/>
                </a:lnTo>
              </a:path>
            </a:pathLst>
          </a:custGeom>
          <a:solidFill>
            <a:srgbClr val="DE716B"/>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32" name="Freeform 124">
            <a:extLst>
              <a:ext uri="{FF2B5EF4-FFF2-40B4-BE49-F238E27FC236}">
                <a16:creationId xmlns:a16="http://schemas.microsoft.com/office/drawing/2014/main" id="{D6DAC1BD-B828-4C05-FC66-C49A87809765}"/>
              </a:ext>
            </a:extLst>
          </p:cNvPr>
          <p:cNvSpPr>
            <a:spLocks/>
          </p:cNvSpPr>
          <p:nvPr/>
        </p:nvSpPr>
        <p:spPr bwMode="auto">
          <a:xfrm>
            <a:off x="5487622" y="4324793"/>
            <a:ext cx="956120" cy="618160"/>
          </a:xfrm>
          <a:custGeom>
            <a:avLst/>
            <a:gdLst>
              <a:gd name="T0" fmla="*/ 33019313 w 136"/>
              <a:gd name="T1" fmla="*/ 25900233 h 88"/>
              <a:gd name="T2" fmla="*/ 27405986 w 136"/>
              <a:gd name="T3" fmla="*/ 30792773 h 88"/>
              <a:gd name="T4" fmla="*/ 25616450 w 136"/>
              <a:gd name="T5" fmla="*/ 29022093 h 88"/>
              <a:gd name="T6" fmla="*/ 24189628 w 136"/>
              <a:gd name="T7" fmla="*/ 30792773 h 88"/>
              <a:gd name="T8" fmla="*/ 24189628 w 136"/>
              <a:gd name="T9" fmla="*/ 29022093 h 88"/>
              <a:gd name="T10" fmla="*/ 21058467 w 136"/>
              <a:gd name="T11" fmla="*/ 27326653 h 88"/>
              <a:gd name="T12" fmla="*/ 19286717 w 136"/>
              <a:gd name="T13" fmla="*/ 27326653 h 88"/>
              <a:gd name="T14" fmla="*/ 21058467 w 136"/>
              <a:gd name="T15" fmla="*/ 25900233 h 88"/>
              <a:gd name="T16" fmla="*/ 19646432 w 136"/>
              <a:gd name="T17" fmla="*/ 24476260 h 88"/>
              <a:gd name="T18" fmla="*/ 17582467 w 136"/>
              <a:gd name="T19" fmla="*/ 20304303 h 88"/>
              <a:gd name="T20" fmla="*/ 16155655 w 136"/>
              <a:gd name="T21" fmla="*/ 18518275 h 88"/>
              <a:gd name="T22" fmla="*/ 13024464 w 136"/>
              <a:gd name="T23" fmla="*/ 18518275 h 88"/>
              <a:gd name="T24" fmla="*/ 9463797 w 136"/>
              <a:gd name="T25" fmla="*/ 17167589 h 88"/>
              <a:gd name="T26" fmla="*/ 4558008 w 136"/>
              <a:gd name="T27" fmla="*/ 17167589 h 88"/>
              <a:gd name="T28" fmla="*/ 1774745 w 136"/>
              <a:gd name="T29" fmla="*/ 15396446 h 88"/>
              <a:gd name="T30" fmla="*/ 0 w 136"/>
              <a:gd name="T31" fmla="*/ 15396446 h 88"/>
              <a:gd name="T32" fmla="*/ 2768487 w 136"/>
              <a:gd name="T33" fmla="*/ 13625766 h 88"/>
              <a:gd name="T34" fmla="*/ 4558008 w 136"/>
              <a:gd name="T35" fmla="*/ 10503817 h 88"/>
              <a:gd name="T36" fmla="*/ 6332755 w 136"/>
              <a:gd name="T37" fmla="*/ 8735547 h 88"/>
              <a:gd name="T38" fmla="*/ 6332755 w 136"/>
              <a:gd name="T39" fmla="*/ 6316515 h 88"/>
              <a:gd name="T40" fmla="*/ 10890123 w 136"/>
              <a:gd name="T41" fmla="*/ 1771263 h 88"/>
              <a:gd name="T42" fmla="*/ 14380910 w 136"/>
              <a:gd name="T43" fmla="*/ 0 h 88"/>
              <a:gd name="T44" fmla="*/ 16155655 w 136"/>
              <a:gd name="T45" fmla="*/ 1771263 h 88"/>
              <a:gd name="T46" fmla="*/ 19286717 w 136"/>
              <a:gd name="T47" fmla="*/ 1771263 h 88"/>
              <a:gd name="T48" fmla="*/ 21058467 w 136"/>
              <a:gd name="T49" fmla="*/ 1771263 h 88"/>
              <a:gd name="T50" fmla="*/ 22847984 w 136"/>
              <a:gd name="T51" fmla="*/ 3121861 h 88"/>
              <a:gd name="T52" fmla="*/ 24189628 w 136"/>
              <a:gd name="T53" fmla="*/ 1771263 h 88"/>
              <a:gd name="T54" fmla="*/ 27405986 w 136"/>
              <a:gd name="T55" fmla="*/ 1771263 h 88"/>
              <a:gd name="T56" fmla="*/ 29180109 w 136"/>
              <a:gd name="T57" fmla="*/ 1771263 h 88"/>
              <a:gd name="T58" fmla="*/ 30881982 w 136"/>
              <a:gd name="T59" fmla="*/ 1771263 h 88"/>
              <a:gd name="T60" fmla="*/ 32311783 w 136"/>
              <a:gd name="T61" fmla="*/ 3121861 h 88"/>
              <a:gd name="T62" fmla="*/ 32311783 w 136"/>
              <a:gd name="T63" fmla="*/ 9438350 h 88"/>
              <a:gd name="T64" fmla="*/ 33019313 w 136"/>
              <a:gd name="T65" fmla="*/ 10865349 h 88"/>
              <a:gd name="T66" fmla="*/ 34445641 w 136"/>
              <a:gd name="T67" fmla="*/ 10865349 h 88"/>
              <a:gd name="T68" fmla="*/ 33019313 w 136"/>
              <a:gd name="T69" fmla="*/ 13987209 h 88"/>
              <a:gd name="T70" fmla="*/ 36147494 w 136"/>
              <a:gd name="T71" fmla="*/ 17167589 h 88"/>
              <a:gd name="T72" fmla="*/ 36147494 w 136"/>
              <a:gd name="T73" fmla="*/ 18880330 h 88"/>
              <a:gd name="T74" fmla="*/ 37936419 w 136"/>
              <a:gd name="T75" fmla="*/ 18880330 h 88"/>
              <a:gd name="T76" fmla="*/ 39711154 w 136"/>
              <a:gd name="T77" fmla="*/ 17167589 h 88"/>
              <a:gd name="T78" fmla="*/ 42839325 w 136"/>
              <a:gd name="T79" fmla="*/ 17167589 h 88"/>
              <a:gd name="T80" fmla="*/ 44628841 w 136"/>
              <a:gd name="T81" fmla="*/ 15396446 h 88"/>
              <a:gd name="T82" fmla="*/ 44628841 w 136"/>
              <a:gd name="T83" fmla="*/ 17167589 h 88"/>
              <a:gd name="T84" fmla="*/ 47759923 w 136"/>
              <a:gd name="T85" fmla="*/ 17167589 h 88"/>
              <a:gd name="T86" fmla="*/ 45970406 w 136"/>
              <a:gd name="T87" fmla="*/ 18518275 h 88"/>
              <a:gd name="T88" fmla="*/ 44628841 w 136"/>
              <a:gd name="T89" fmla="*/ 18518275 h 88"/>
              <a:gd name="T90" fmla="*/ 39711154 w 136"/>
              <a:gd name="T91" fmla="*/ 24476260 h 88"/>
              <a:gd name="T92" fmla="*/ 38281352 w 136"/>
              <a:gd name="T93" fmla="*/ 24476260 h 88"/>
              <a:gd name="T94" fmla="*/ 33019313 w 136"/>
              <a:gd name="T95" fmla="*/ 25900233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
              <a:gd name="T145" fmla="*/ 0 h 88"/>
              <a:gd name="T146" fmla="*/ 136 w 136"/>
              <a:gd name="T147" fmla="*/ 88 h 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 h="88">
                <a:moveTo>
                  <a:pt x="94" y="74"/>
                </a:moveTo>
                <a:lnTo>
                  <a:pt x="78" y="88"/>
                </a:lnTo>
                <a:lnTo>
                  <a:pt x="73" y="83"/>
                </a:lnTo>
                <a:lnTo>
                  <a:pt x="69" y="88"/>
                </a:lnTo>
                <a:lnTo>
                  <a:pt x="69" y="83"/>
                </a:lnTo>
                <a:lnTo>
                  <a:pt x="60" y="78"/>
                </a:lnTo>
                <a:lnTo>
                  <a:pt x="55" y="78"/>
                </a:lnTo>
                <a:lnTo>
                  <a:pt x="60" y="74"/>
                </a:lnTo>
                <a:lnTo>
                  <a:pt x="56" y="70"/>
                </a:lnTo>
                <a:lnTo>
                  <a:pt x="50" y="58"/>
                </a:lnTo>
                <a:lnTo>
                  <a:pt x="46" y="53"/>
                </a:lnTo>
                <a:lnTo>
                  <a:pt x="37" y="53"/>
                </a:lnTo>
                <a:lnTo>
                  <a:pt x="27" y="49"/>
                </a:lnTo>
                <a:lnTo>
                  <a:pt x="13" y="49"/>
                </a:lnTo>
                <a:lnTo>
                  <a:pt x="5" y="44"/>
                </a:lnTo>
                <a:lnTo>
                  <a:pt x="0" y="44"/>
                </a:lnTo>
                <a:lnTo>
                  <a:pt x="8" y="39"/>
                </a:lnTo>
                <a:lnTo>
                  <a:pt x="13" y="30"/>
                </a:lnTo>
                <a:lnTo>
                  <a:pt x="18" y="25"/>
                </a:lnTo>
                <a:lnTo>
                  <a:pt x="18" y="18"/>
                </a:lnTo>
                <a:lnTo>
                  <a:pt x="31" y="5"/>
                </a:lnTo>
                <a:lnTo>
                  <a:pt x="41" y="0"/>
                </a:lnTo>
                <a:lnTo>
                  <a:pt x="46" y="5"/>
                </a:lnTo>
                <a:lnTo>
                  <a:pt x="55" y="5"/>
                </a:lnTo>
                <a:lnTo>
                  <a:pt x="60" y="5"/>
                </a:lnTo>
                <a:lnTo>
                  <a:pt x="65" y="9"/>
                </a:lnTo>
                <a:lnTo>
                  <a:pt x="69" y="5"/>
                </a:lnTo>
                <a:lnTo>
                  <a:pt x="78" y="5"/>
                </a:lnTo>
                <a:lnTo>
                  <a:pt x="83" y="5"/>
                </a:lnTo>
                <a:lnTo>
                  <a:pt x="88" y="5"/>
                </a:lnTo>
                <a:lnTo>
                  <a:pt x="92" y="9"/>
                </a:lnTo>
                <a:lnTo>
                  <a:pt x="92" y="27"/>
                </a:lnTo>
                <a:lnTo>
                  <a:pt x="94" y="31"/>
                </a:lnTo>
                <a:lnTo>
                  <a:pt x="98" y="31"/>
                </a:lnTo>
                <a:lnTo>
                  <a:pt x="94" y="40"/>
                </a:lnTo>
                <a:lnTo>
                  <a:pt x="103" y="49"/>
                </a:lnTo>
                <a:lnTo>
                  <a:pt x="103" y="54"/>
                </a:lnTo>
                <a:lnTo>
                  <a:pt x="108" y="54"/>
                </a:lnTo>
                <a:lnTo>
                  <a:pt x="113" y="49"/>
                </a:lnTo>
                <a:lnTo>
                  <a:pt x="122" y="49"/>
                </a:lnTo>
                <a:lnTo>
                  <a:pt x="127" y="44"/>
                </a:lnTo>
                <a:lnTo>
                  <a:pt x="127" y="49"/>
                </a:lnTo>
                <a:lnTo>
                  <a:pt x="136" y="49"/>
                </a:lnTo>
                <a:lnTo>
                  <a:pt x="131" y="53"/>
                </a:lnTo>
                <a:lnTo>
                  <a:pt x="127" y="53"/>
                </a:lnTo>
                <a:lnTo>
                  <a:pt x="113" y="70"/>
                </a:lnTo>
                <a:lnTo>
                  <a:pt x="109" y="70"/>
                </a:lnTo>
                <a:lnTo>
                  <a:pt x="94" y="74"/>
                </a:lnTo>
              </a:path>
            </a:pathLst>
          </a:custGeom>
          <a:solidFill>
            <a:srgbClr val="C2130B"/>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33" name="Freeform 127">
            <a:extLst>
              <a:ext uri="{FF2B5EF4-FFF2-40B4-BE49-F238E27FC236}">
                <a16:creationId xmlns:a16="http://schemas.microsoft.com/office/drawing/2014/main" id="{D89E3CA8-5FC7-A815-F6DC-B06AD354FAE0}"/>
              </a:ext>
            </a:extLst>
          </p:cNvPr>
          <p:cNvSpPr>
            <a:spLocks/>
          </p:cNvSpPr>
          <p:nvPr/>
        </p:nvSpPr>
        <p:spPr bwMode="auto">
          <a:xfrm>
            <a:off x="5705634" y="3709481"/>
            <a:ext cx="1261053" cy="992759"/>
          </a:xfrm>
          <a:custGeom>
            <a:avLst/>
            <a:gdLst>
              <a:gd name="T0" fmla="*/ 0 w 179"/>
              <a:gd name="T1" fmla="*/ 32813589 h 141"/>
              <a:gd name="T2" fmla="*/ 1811165 w 179"/>
              <a:gd name="T3" fmla="*/ 27840313 h 141"/>
              <a:gd name="T4" fmla="*/ 8588316 w 179"/>
              <a:gd name="T5" fmla="*/ 24599176 h 141"/>
              <a:gd name="T6" fmla="*/ 11772528 w 179"/>
              <a:gd name="T7" fmla="*/ 22426870 h 141"/>
              <a:gd name="T8" fmla="*/ 18198486 w 179"/>
              <a:gd name="T9" fmla="*/ 24599176 h 141"/>
              <a:gd name="T10" fmla="*/ 21808716 w 179"/>
              <a:gd name="T11" fmla="*/ 18896695 h 141"/>
              <a:gd name="T12" fmla="*/ 20009522 w 179"/>
              <a:gd name="T13" fmla="*/ 17450554 h 141"/>
              <a:gd name="T14" fmla="*/ 21808716 w 179"/>
              <a:gd name="T15" fmla="*/ 10679286 h 141"/>
              <a:gd name="T16" fmla="*/ 24260413 w 179"/>
              <a:gd name="T17" fmla="*/ 6420126 h 141"/>
              <a:gd name="T18" fmla="*/ 24260413 w 179"/>
              <a:gd name="T19" fmla="*/ 3182037 h 141"/>
              <a:gd name="T20" fmla="*/ 25708134 w 179"/>
              <a:gd name="T21" fmla="*/ 1809229 h 141"/>
              <a:gd name="T22" fmla="*/ 29241389 w 179"/>
              <a:gd name="T23" fmla="*/ 3182037 h 141"/>
              <a:gd name="T24" fmla="*/ 30689248 w 179"/>
              <a:gd name="T25" fmla="*/ 3182037 h 141"/>
              <a:gd name="T26" fmla="*/ 40721803 w 179"/>
              <a:gd name="T27" fmla="*/ 0 h 141"/>
              <a:gd name="T28" fmla="*/ 42461771 w 179"/>
              <a:gd name="T29" fmla="*/ 3182037 h 141"/>
              <a:gd name="T30" fmla="*/ 43906605 w 179"/>
              <a:gd name="T31" fmla="*/ 1809229 h 141"/>
              <a:gd name="T32" fmla="*/ 50698142 w 179"/>
              <a:gd name="T33" fmla="*/ 4976307 h 141"/>
              <a:gd name="T34" fmla="*/ 55679138 w 179"/>
              <a:gd name="T35" fmla="*/ 7863355 h 141"/>
              <a:gd name="T36" fmla="*/ 62104968 w 179"/>
              <a:gd name="T37" fmla="*/ 12110548 h 141"/>
              <a:gd name="T38" fmla="*/ 63918554 w 179"/>
              <a:gd name="T39" fmla="*/ 13919801 h 141"/>
              <a:gd name="T40" fmla="*/ 58923161 w 179"/>
              <a:gd name="T41" fmla="*/ 17101837 h 141"/>
              <a:gd name="T42" fmla="*/ 60734296 w 179"/>
              <a:gd name="T43" fmla="*/ 20339919 h 141"/>
              <a:gd name="T44" fmla="*/ 55679138 w 179"/>
              <a:gd name="T45" fmla="*/ 22426870 h 141"/>
              <a:gd name="T46" fmla="*/ 53942165 w 179"/>
              <a:gd name="T47" fmla="*/ 34552391 h 141"/>
              <a:gd name="T48" fmla="*/ 50698142 w 179"/>
              <a:gd name="T49" fmla="*/ 36346656 h 141"/>
              <a:gd name="T50" fmla="*/ 48520786 w 179"/>
              <a:gd name="T51" fmla="*/ 40679957 h 141"/>
              <a:gd name="T52" fmla="*/ 42461771 w 179"/>
              <a:gd name="T53" fmla="*/ 45290289 h 141"/>
              <a:gd name="T54" fmla="*/ 34295993 w 179"/>
              <a:gd name="T55" fmla="*/ 46733958 h 141"/>
              <a:gd name="T56" fmla="*/ 29241389 w 179"/>
              <a:gd name="T57" fmla="*/ 48472167 h 141"/>
              <a:gd name="T58" fmla="*/ 25708134 w 179"/>
              <a:gd name="T59" fmla="*/ 50267163 h 141"/>
              <a:gd name="T60" fmla="*/ 24260413 w 179"/>
              <a:gd name="T61" fmla="*/ 47100076 h 141"/>
              <a:gd name="T62" fmla="*/ 23911990 w 179"/>
              <a:gd name="T63" fmla="*/ 42049646 h 141"/>
              <a:gd name="T64" fmla="*/ 21442376 w 179"/>
              <a:gd name="T65" fmla="*/ 40679957 h 141"/>
              <a:gd name="T66" fmla="*/ 20360842 w 179"/>
              <a:gd name="T67" fmla="*/ 32813589 h 141"/>
              <a:gd name="T68" fmla="*/ 12138849 w 179"/>
              <a:gd name="T69" fmla="*/ 34259849 h 141"/>
              <a:gd name="T70" fmla="*/ 5347299 w 179"/>
              <a:gd name="T71" fmla="*/ 32813589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9"/>
              <a:gd name="T109" fmla="*/ 0 h 141"/>
              <a:gd name="T110" fmla="*/ 179 w 179"/>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9" h="141">
                <a:moveTo>
                  <a:pt x="10" y="87"/>
                </a:moveTo>
                <a:lnTo>
                  <a:pt x="0" y="92"/>
                </a:lnTo>
                <a:lnTo>
                  <a:pt x="1" y="83"/>
                </a:lnTo>
                <a:lnTo>
                  <a:pt x="5" y="78"/>
                </a:lnTo>
                <a:lnTo>
                  <a:pt x="10" y="69"/>
                </a:lnTo>
                <a:lnTo>
                  <a:pt x="24" y="69"/>
                </a:lnTo>
                <a:lnTo>
                  <a:pt x="28" y="69"/>
                </a:lnTo>
                <a:lnTo>
                  <a:pt x="33" y="63"/>
                </a:lnTo>
                <a:lnTo>
                  <a:pt x="43" y="69"/>
                </a:lnTo>
                <a:lnTo>
                  <a:pt x="51" y="69"/>
                </a:lnTo>
                <a:lnTo>
                  <a:pt x="61" y="58"/>
                </a:lnTo>
                <a:lnTo>
                  <a:pt x="61" y="53"/>
                </a:lnTo>
                <a:lnTo>
                  <a:pt x="56" y="53"/>
                </a:lnTo>
                <a:lnTo>
                  <a:pt x="56" y="49"/>
                </a:lnTo>
                <a:lnTo>
                  <a:pt x="61" y="44"/>
                </a:lnTo>
                <a:cubicBezTo>
                  <a:pt x="61" y="40"/>
                  <a:pt x="61" y="35"/>
                  <a:pt x="61" y="30"/>
                </a:cubicBezTo>
                <a:lnTo>
                  <a:pt x="68" y="23"/>
                </a:lnTo>
                <a:lnTo>
                  <a:pt x="68" y="18"/>
                </a:lnTo>
                <a:lnTo>
                  <a:pt x="63" y="14"/>
                </a:lnTo>
                <a:lnTo>
                  <a:pt x="68" y="9"/>
                </a:lnTo>
                <a:lnTo>
                  <a:pt x="72" y="9"/>
                </a:lnTo>
                <a:lnTo>
                  <a:pt x="72" y="5"/>
                </a:lnTo>
                <a:lnTo>
                  <a:pt x="77" y="9"/>
                </a:lnTo>
                <a:lnTo>
                  <a:pt x="82" y="9"/>
                </a:lnTo>
                <a:lnTo>
                  <a:pt x="84" y="9"/>
                </a:lnTo>
                <a:lnTo>
                  <a:pt x="86" y="9"/>
                </a:lnTo>
                <a:lnTo>
                  <a:pt x="105" y="0"/>
                </a:lnTo>
                <a:lnTo>
                  <a:pt x="114" y="0"/>
                </a:lnTo>
                <a:lnTo>
                  <a:pt x="114" y="5"/>
                </a:lnTo>
                <a:lnTo>
                  <a:pt x="119" y="9"/>
                </a:lnTo>
                <a:lnTo>
                  <a:pt x="123" y="9"/>
                </a:lnTo>
                <a:lnTo>
                  <a:pt x="123" y="5"/>
                </a:lnTo>
                <a:lnTo>
                  <a:pt x="133" y="9"/>
                </a:lnTo>
                <a:lnTo>
                  <a:pt x="142" y="14"/>
                </a:lnTo>
                <a:lnTo>
                  <a:pt x="151" y="14"/>
                </a:lnTo>
                <a:lnTo>
                  <a:pt x="156" y="22"/>
                </a:lnTo>
                <a:lnTo>
                  <a:pt x="170" y="29"/>
                </a:lnTo>
                <a:lnTo>
                  <a:pt x="174" y="34"/>
                </a:lnTo>
                <a:lnTo>
                  <a:pt x="179" y="34"/>
                </a:lnTo>
                <a:lnTo>
                  <a:pt x="179" y="39"/>
                </a:lnTo>
                <a:lnTo>
                  <a:pt x="175" y="38"/>
                </a:lnTo>
                <a:lnTo>
                  <a:pt x="165" y="48"/>
                </a:lnTo>
                <a:lnTo>
                  <a:pt x="165" y="52"/>
                </a:lnTo>
                <a:lnTo>
                  <a:pt x="170" y="57"/>
                </a:lnTo>
                <a:lnTo>
                  <a:pt x="170" y="62"/>
                </a:lnTo>
                <a:lnTo>
                  <a:pt x="156" y="63"/>
                </a:lnTo>
                <a:lnTo>
                  <a:pt x="155" y="89"/>
                </a:lnTo>
                <a:lnTo>
                  <a:pt x="151" y="97"/>
                </a:lnTo>
                <a:lnTo>
                  <a:pt x="147" y="97"/>
                </a:lnTo>
                <a:lnTo>
                  <a:pt x="142" y="102"/>
                </a:lnTo>
                <a:lnTo>
                  <a:pt x="141" y="108"/>
                </a:lnTo>
                <a:lnTo>
                  <a:pt x="136" y="114"/>
                </a:lnTo>
                <a:lnTo>
                  <a:pt x="132" y="122"/>
                </a:lnTo>
                <a:lnTo>
                  <a:pt x="119" y="127"/>
                </a:lnTo>
                <a:lnTo>
                  <a:pt x="109" y="127"/>
                </a:lnTo>
                <a:lnTo>
                  <a:pt x="96" y="131"/>
                </a:lnTo>
                <a:lnTo>
                  <a:pt x="91" y="136"/>
                </a:lnTo>
                <a:lnTo>
                  <a:pt x="82" y="136"/>
                </a:lnTo>
                <a:lnTo>
                  <a:pt x="77" y="141"/>
                </a:lnTo>
                <a:lnTo>
                  <a:pt x="72" y="141"/>
                </a:lnTo>
                <a:lnTo>
                  <a:pt x="72" y="136"/>
                </a:lnTo>
                <a:lnTo>
                  <a:pt x="68" y="132"/>
                </a:lnTo>
                <a:lnTo>
                  <a:pt x="63" y="127"/>
                </a:lnTo>
                <a:lnTo>
                  <a:pt x="67" y="118"/>
                </a:lnTo>
                <a:lnTo>
                  <a:pt x="63" y="118"/>
                </a:lnTo>
                <a:lnTo>
                  <a:pt x="60" y="114"/>
                </a:lnTo>
                <a:lnTo>
                  <a:pt x="61" y="96"/>
                </a:lnTo>
                <a:lnTo>
                  <a:pt x="57" y="92"/>
                </a:lnTo>
                <a:lnTo>
                  <a:pt x="38" y="92"/>
                </a:lnTo>
                <a:lnTo>
                  <a:pt x="34" y="96"/>
                </a:lnTo>
                <a:lnTo>
                  <a:pt x="29" y="92"/>
                </a:lnTo>
                <a:lnTo>
                  <a:pt x="15" y="92"/>
                </a:lnTo>
                <a:lnTo>
                  <a:pt x="10" y="87"/>
                </a:lnTo>
              </a:path>
            </a:pathLst>
          </a:custGeom>
          <a:solidFill>
            <a:srgbClr val="D34B44"/>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8A373454-3299-3D12-B899-C71F6CA133D0}"/>
              </a:ext>
            </a:extLst>
          </p:cNvPr>
          <p:cNvGrpSpPr/>
          <p:nvPr/>
        </p:nvGrpSpPr>
        <p:grpSpPr>
          <a:xfrm>
            <a:off x="4522951" y="2393399"/>
            <a:ext cx="2788567" cy="3033825"/>
            <a:chOff x="6568448" y="2546154"/>
            <a:chExt cx="2626398" cy="2858571"/>
          </a:xfrm>
          <a:solidFill>
            <a:schemeClr val="accent2"/>
          </a:solidFill>
        </p:grpSpPr>
        <p:sp>
          <p:nvSpPr>
            <p:cNvPr id="240" name="Freeform 117">
              <a:extLst>
                <a:ext uri="{FF2B5EF4-FFF2-40B4-BE49-F238E27FC236}">
                  <a16:creationId xmlns:a16="http://schemas.microsoft.com/office/drawing/2014/main" id="{2491334F-F9F7-00AF-152F-C747B369C83C}"/>
                </a:ext>
              </a:extLst>
            </p:cNvPr>
            <p:cNvSpPr>
              <a:spLocks/>
            </p:cNvSpPr>
            <p:nvPr/>
          </p:nvSpPr>
          <p:spPr bwMode="auto">
            <a:xfrm>
              <a:off x="7326708" y="4655860"/>
              <a:ext cx="641501" cy="463008"/>
            </a:xfrm>
            <a:custGeom>
              <a:avLst/>
              <a:gdLst>
                <a:gd name="T0" fmla="*/ 32319226 w 97"/>
                <a:gd name="T1" fmla="*/ 18431208 h 70"/>
                <a:gd name="T2" fmla="*/ 31961899 w 97"/>
                <a:gd name="T3" fmla="*/ 20208440 h 70"/>
                <a:gd name="T4" fmla="*/ 29213311 w 97"/>
                <a:gd name="T5" fmla="*/ 20208440 h 70"/>
                <a:gd name="T6" fmla="*/ 25760595 w 97"/>
                <a:gd name="T7" fmla="*/ 22601620 h 70"/>
                <a:gd name="T8" fmla="*/ 25760595 w 97"/>
                <a:gd name="T9" fmla="*/ 20208440 h 70"/>
                <a:gd name="T10" fmla="*/ 24342443 w 97"/>
                <a:gd name="T11" fmla="*/ 20208440 h 70"/>
                <a:gd name="T12" fmla="*/ 22581689 w 97"/>
                <a:gd name="T13" fmla="*/ 20208440 h 70"/>
                <a:gd name="T14" fmla="*/ 20893334 w 97"/>
                <a:gd name="T15" fmla="*/ 20208440 h 70"/>
                <a:gd name="T16" fmla="*/ 19475168 w 97"/>
                <a:gd name="T17" fmla="*/ 22601620 h 70"/>
                <a:gd name="T18" fmla="*/ 17714295 w 97"/>
                <a:gd name="T19" fmla="*/ 22601620 h 70"/>
                <a:gd name="T20" fmla="*/ 17714295 w 97"/>
                <a:gd name="T21" fmla="*/ 24366994 h 70"/>
                <a:gd name="T22" fmla="*/ 16023063 w 97"/>
                <a:gd name="T23" fmla="*/ 24366994 h 70"/>
                <a:gd name="T24" fmla="*/ 12844038 w 97"/>
                <a:gd name="T25" fmla="*/ 22601620 h 70"/>
                <a:gd name="T26" fmla="*/ 9737535 w 97"/>
                <a:gd name="T27" fmla="*/ 22601620 h 70"/>
                <a:gd name="T28" fmla="*/ 6631137 w 97"/>
                <a:gd name="T29" fmla="*/ 22601620 h 70"/>
                <a:gd name="T30" fmla="*/ 4867277 w 97"/>
                <a:gd name="T31" fmla="*/ 22601620 h 70"/>
                <a:gd name="T32" fmla="*/ 3106522 w 97"/>
                <a:gd name="T33" fmla="*/ 18431208 h 70"/>
                <a:gd name="T34" fmla="*/ 0 w 97"/>
                <a:gd name="T35" fmla="*/ 18431208 h 70"/>
                <a:gd name="T36" fmla="*/ 0 w 97"/>
                <a:gd name="T37" fmla="*/ 13557454 h 70"/>
                <a:gd name="T38" fmla="*/ 1760873 w 97"/>
                <a:gd name="T39" fmla="*/ 12225705 h 70"/>
                <a:gd name="T40" fmla="*/ 1760873 w 97"/>
                <a:gd name="T41" fmla="*/ 9044174 h 70"/>
                <a:gd name="T42" fmla="*/ 3106522 w 97"/>
                <a:gd name="T43" fmla="*/ 9044174 h 70"/>
                <a:gd name="T44" fmla="*/ 3106522 w 97"/>
                <a:gd name="T45" fmla="*/ 4873755 h 70"/>
                <a:gd name="T46" fmla="*/ 4867277 w 97"/>
                <a:gd name="T47" fmla="*/ 3454736 h 70"/>
                <a:gd name="T48" fmla="*/ 7976785 w 97"/>
                <a:gd name="T49" fmla="*/ 0 h 70"/>
                <a:gd name="T50" fmla="*/ 9737535 w 97"/>
                <a:gd name="T51" fmla="*/ 0 h 70"/>
                <a:gd name="T52" fmla="*/ 12844038 w 97"/>
                <a:gd name="T53" fmla="*/ 1762491 h 70"/>
                <a:gd name="T54" fmla="*/ 14604911 w 97"/>
                <a:gd name="T55" fmla="*/ 1762491 h 70"/>
                <a:gd name="T56" fmla="*/ 17714295 w 97"/>
                <a:gd name="T57" fmla="*/ 1762491 h 70"/>
                <a:gd name="T58" fmla="*/ 20893334 w 97"/>
                <a:gd name="T59" fmla="*/ 3454736 h 70"/>
                <a:gd name="T60" fmla="*/ 24342443 w 97"/>
                <a:gd name="T61" fmla="*/ 3454736 h 70"/>
                <a:gd name="T62" fmla="*/ 25760595 w 97"/>
                <a:gd name="T63" fmla="*/ 4873755 h 70"/>
                <a:gd name="T64" fmla="*/ 27451945 w 97"/>
                <a:gd name="T65" fmla="*/ 9044174 h 70"/>
                <a:gd name="T66" fmla="*/ 28855392 w 97"/>
                <a:gd name="T67" fmla="*/ 10448473 h 70"/>
                <a:gd name="T68" fmla="*/ 27091642 w 97"/>
                <a:gd name="T69" fmla="*/ 12225705 h 70"/>
                <a:gd name="T70" fmla="*/ 28855392 w 97"/>
                <a:gd name="T71" fmla="*/ 11867487 h 70"/>
                <a:gd name="T72" fmla="*/ 31961899 w 97"/>
                <a:gd name="T73" fmla="*/ 13557454 h 70"/>
                <a:gd name="T74" fmla="*/ 31961899 w 97"/>
                <a:gd name="T75" fmla="*/ 15322838 h 70"/>
                <a:gd name="T76" fmla="*/ 33737377 w 97"/>
                <a:gd name="T77" fmla="*/ 13557454 h 70"/>
                <a:gd name="T78" fmla="*/ 33737377 w 97"/>
                <a:gd name="T79" fmla="*/ 17026911 h 70"/>
                <a:gd name="T80" fmla="*/ 30974065 w 97"/>
                <a:gd name="T81" fmla="*/ 17026911 h 70"/>
                <a:gd name="T82" fmla="*/ 32319226 w 97"/>
                <a:gd name="T83" fmla="*/ 18431208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70"/>
                <a:gd name="T128" fmla="*/ 97 w 97"/>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70">
                  <a:moveTo>
                    <a:pt x="93" y="53"/>
                  </a:moveTo>
                  <a:lnTo>
                    <a:pt x="92" y="58"/>
                  </a:lnTo>
                  <a:lnTo>
                    <a:pt x="84" y="58"/>
                  </a:lnTo>
                  <a:lnTo>
                    <a:pt x="74" y="65"/>
                  </a:lnTo>
                  <a:lnTo>
                    <a:pt x="74" y="58"/>
                  </a:lnTo>
                  <a:lnTo>
                    <a:pt x="70" y="58"/>
                  </a:lnTo>
                  <a:lnTo>
                    <a:pt x="65" y="58"/>
                  </a:lnTo>
                  <a:lnTo>
                    <a:pt x="60" y="58"/>
                  </a:lnTo>
                  <a:lnTo>
                    <a:pt x="56" y="65"/>
                  </a:lnTo>
                  <a:lnTo>
                    <a:pt x="51" y="65"/>
                  </a:lnTo>
                  <a:lnTo>
                    <a:pt x="51" y="70"/>
                  </a:lnTo>
                  <a:lnTo>
                    <a:pt x="46" y="70"/>
                  </a:lnTo>
                  <a:lnTo>
                    <a:pt x="37" y="65"/>
                  </a:lnTo>
                  <a:lnTo>
                    <a:pt x="28" y="65"/>
                  </a:lnTo>
                  <a:lnTo>
                    <a:pt x="19" y="65"/>
                  </a:lnTo>
                  <a:lnTo>
                    <a:pt x="14" y="65"/>
                  </a:lnTo>
                  <a:lnTo>
                    <a:pt x="9" y="53"/>
                  </a:lnTo>
                  <a:lnTo>
                    <a:pt x="0" y="53"/>
                  </a:lnTo>
                  <a:lnTo>
                    <a:pt x="0" y="39"/>
                  </a:lnTo>
                  <a:lnTo>
                    <a:pt x="5" y="35"/>
                  </a:lnTo>
                  <a:lnTo>
                    <a:pt x="5" y="26"/>
                  </a:lnTo>
                  <a:lnTo>
                    <a:pt x="9" y="26"/>
                  </a:lnTo>
                  <a:lnTo>
                    <a:pt x="9" y="14"/>
                  </a:lnTo>
                  <a:lnTo>
                    <a:pt x="14" y="10"/>
                  </a:lnTo>
                  <a:lnTo>
                    <a:pt x="23" y="0"/>
                  </a:lnTo>
                  <a:lnTo>
                    <a:pt x="28" y="0"/>
                  </a:lnTo>
                  <a:lnTo>
                    <a:pt x="37" y="5"/>
                  </a:lnTo>
                  <a:lnTo>
                    <a:pt x="42" y="5"/>
                  </a:lnTo>
                  <a:lnTo>
                    <a:pt x="51" y="5"/>
                  </a:lnTo>
                  <a:lnTo>
                    <a:pt x="60" y="10"/>
                  </a:lnTo>
                  <a:lnTo>
                    <a:pt x="70" y="10"/>
                  </a:lnTo>
                  <a:lnTo>
                    <a:pt x="74" y="14"/>
                  </a:lnTo>
                  <a:lnTo>
                    <a:pt x="79" y="26"/>
                  </a:lnTo>
                  <a:lnTo>
                    <a:pt x="83" y="30"/>
                  </a:lnTo>
                  <a:lnTo>
                    <a:pt x="78" y="35"/>
                  </a:lnTo>
                  <a:lnTo>
                    <a:pt x="83" y="34"/>
                  </a:lnTo>
                  <a:lnTo>
                    <a:pt x="92" y="39"/>
                  </a:lnTo>
                  <a:lnTo>
                    <a:pt x="92" y="44"/>
                  </a:lnTo>
                  <a:lnTo>
                    <a:pt x="97" y="39"/>
                  </a:lnTo>
                  <a:lnTo>
                    <a:pt x="97" y="49"/>
                  </a:lnTo>
                  <a:lnTo>
                    <a:pt x="89" y="49"/>
                  </a:lnTo>
                  <a:lnTo>
                    <a:pt x="93" y="53"/>
                  </a:lnTo>
                </a:path>
              </a:pathLst>
            </a:custGeom>
            <a:solidFill>
              <a:srgbClr val="EA9793"/>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41" name="Freeform 118">
              <a:extLst>
                <a:ext uri="{FF2B5EF4-FFF2-40B4-BE49-F238E27FC236}">
                  <a16:creationId xmlns:a16="http://schemas.microsoft.com/office/drawing/2014/main" id="{F0EE78D7-C312-110B-B121-CB985FAA3AE8}"/>
                </a:ext>
              </a:extLst>
            </p:cNvPr>
            <p:cNvSpPr>
              <a:spLocks/>
            </p:cNvSpPr>
            <p:nvPr/>
          </p:nvSpPr>
          <p:spPr bwMode="auto">
            <a:xfrm>
              <a:off x="7377706" y="5041029"/>
              <a:ext cx="556952" cy="363696"/>
            </a:xfrm>
            <a:custGeom>
              <a:avLst/>
              <a:gdLst>
                <a:gd name="T0" fmla="*/ 0 w 84"/>
                <a:gd name="T1" fmla="*/ 6984641 h 55"/>
                <a:gd name="T2" fmla="*/ 2151301 w 84"/>
                <a:gd name="T3" fmla="*/ 5221718 h 55"/>
                <a:gd name="T4" fmla="*/ 2151301 w 84"/>
                <a:gd name="T5" fmla="*/ 2404810 h 55"/>
                <a:gd name="T6" fmla="*/ 10628448 w 84"/>
                <a:gd name="T7" fmla="*/ 2404810 h 55"/>
                <a:gd name="T8" fmla="*/ 13510137 w 84"/>
                <a:gd name="T9" fmla="*/ 4164846 h 55"/>
                <a:gd name="T10" fmla="*/ 15225994 w 84"/>
                <a:gd name="T11" fmla="*/ 3807644 h 55"/>
                <a:gd name="T12" fmla="*/ 15225994 w 84"/>
                <a:gd name="T13" fmla="*/ 2404810 h 55"/>
                <a:gd name="T14" fmla="*/ 17027597 w 84"/>
                <a:gd name="T15" fmla="*/ 2404810 h 55"/>
                <a:gd name="T16" fmla="*/ 18466955 w 84"/>
                <a:gd name="T17" fmla="*/ 0 h 55"/>
                <a:gd name="T18" fmla="*/ 23426040 w 84"/>
                <a:gd name="T19" fmla="*/ 0 h 55"/>
                <a:gd name="T20" fmla="*/ 23426040 w 84"/>
                <a:gd name="T21" fmla="*/ 2404810 h 55"/>
                <a:gd name="T22" fmla="*/ 26946503 w 84"/>
                <a:gd name="T23" fmla="*/ 0 h 55"/>
                <a:gd name="T24" fmla="*/ 29810338 w 84"/>
                <a:gd name="T25" fmla="*/ 0 h 55"/>
                <a:gd name="T26" fmla="*/ 28020582 w 84"/>
                <a:gd name="T27" fmla="*/ 2404810 h 55"/>
                <a:gd name="T28" fmla="*/ 28020582 w 84"/>
                <a:gd name="T29" fmla="*/ 13536698 h 55"/>
                <a:gd name="T30" fmla="*/ 26655154 w 84"/>
                <a:gd name="T31" fmla="*/ 13536698 h 55"/>
                <a:gd name="T32" fmla="*/ 26655154 w 84"/>
                <a:gd name="T33" fmla="*/ 15999289 h 55"/>
                <a:gd name="T34" fmla="*/ 23064496 w 84"/>
                <a:gd name="T35" fmla="*/ 19104366 h 55"/>
                <a:gd name="T36" fmla="*/ 19908704 w 84"/>
                <a:gd name="T37" fmla="*/ 19104366 h 55"/>
                <a:gd name="T38" fmla="*/ 23064496 w 84"/>
                <a:gd name="T39" fmla="*/ 15999289 h 55"/>
                <a:gd name="T40" fmla="*/ 21259899 w 84"/>
                <a:gd name="T41" fmla="*/ 13536698 h 55"/>
                <a:gd name="T42" fmla="*/ 18104690 w 84"/>
                <a:gd name="T43" fmla="*/ 13536698 h 55"/>
                <a:gd name="T44" fmla="*/ 11705540 w 84"/>
                <a:gd name="T45" fmla="*/ 6984641 h 55"/>
                <a:gd name="T46" fmla="*/ 0 w 84"/>
                <a:gd name="T47" fmla="*/ 698464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55"/>
                <a:gd name="T74" fmla="*/ 84 w 8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55">
                  <a:moveTo>
                    <a:pt x="0" y="20"/>
                  </a:moveTo>
                  <a:lnTo>
                    <a:pt x="6" y="15"/>
                  </a:lnTo>
                  <a:lnTo>
                    <a:pt x="6" y="7"/>
                  </a:lnTo>
                  <a:lnTo>
                    <a:pt x="30" y="7"/>
                  </a:lnTo>
                  <a:lnTo>
                    <a:pt x="38" y="12"/>
                  </a:lnTo>
                  <a:lnTo>
                    <a:pt x="43" y="11"/>
                  </a:lnTo>
                  <a:lnTo>
                    <a:pt x="43" y="7"/>
                  </a:lnTo>
                  <a:lnTo>
                    <a:pt x="48" y="7"/>
                  </a:lnTo>
                  <a:lnTo>
                    <a:pt x="52" y="0"/>
                  </a:lnTo>
                  <a:lnTo>
                    <a:pt x="66" y="0"/>
                  </a:lnTo>
                  <a:lnTo>
                    <a:pt x="66" y="7"/>
                  </a:lnTo>
                  <a:lnTo>
                    <a:pt x="76" y="0"/>
                  </a:lnTo>
                  <a:lnTo>
                    <a:pt x="84" y="0"/>
                  </a:lnTo>
                  <a:lnTo>
                    <a:pt x="79" y="7"/>
                  </a:lnTo>
                  <a:cubicBezTo>
                    <a:pt x="79" y="17"/>
                    <a:pt x="79" y="28"/>
                    <a:pt x="79" y="39"/>
                  </a:cubicBezTo>
                  <a:lnTo>
                    <a:pt x="75" y="39"/>
                  </a:lnTo>
                  <a:lnTo>
                    <a:pt x="75" y="46"/>
                  </a:lnTo>
                  <a:lnTo>
                    <a:pt x="65" y="55"/>
                  </a:lnTo>
                  <a:lnTo>
                    <a:pt x="56" y="55"/>
                  </a:lnTo>
                  <a:lnTo>
                    <a:pt x="65" y="46"/>
                  </a:lnTo>
                  <a:lnTo>
                    <a:pt x="60" y="39"/>
                  </a:lnTo>
                  <a:lnTo>
                    <a:pt x="51" y="39"/>
                  </a:lnTo>
                  <a:lnTo>
                    <a:pt x="33" y="20"/>
                  </a:lnTo>
                  <a:lnTo>
                    <a:pt x="0" y="20"/>
                  </a:lnTo>
                </a:path>
              </a:pathLst>
            </a:custGeom>
            <a:solidFill>
              <a:srgbClr val="F0ABA8"/>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grpSp>
          <p:nvGrpSpPr>
            <p:cNvPr id="242" name="Group 241">
              <a:extLst>
                <a:ext uri="{FF2B5EF4-FFF2-40B4-BE49-F238E27FC236}">
                  <a16:creationId xmlns:a16="http://schemas.microsoft.com/office/drawing/2014/main" id="{62FCF9F7-A30D-F768-6E42-A4C437FCD158}"/>
                </a:ext>
              </a:extLst>
            </p:cNvPr>
            <p:cNvGrpSpPr/>
            <p:nvPr/>
          </p:nvGrpSpPr>
          <p:grpSpPr>
            <a:xfrm>
              <a:off x="6568448" y="2546154"/>
              <a:ext cx="2626398" cy="2217070"/>
              <a:chOff x="6568448" y="2546154"/>
              <a:chExt cx="2626398" cy="2217070"/>
            </a:xfrm>
            <a:grpFill/>
          </p:grpSpPr>
          <p:sp>
            <p:nvSpPr>
              <p:cNvPr id="243" name="Freeform 115">
                <a:extLst>
                  <a:ext uri="{FF2B5EF4-FFF2-40B4-BE49-F238E27FC236}">
                    <a16:creationId xmlns:a16="http://schemas.microsoft.com/office/drawing/2014/main" id="{526AC7EA-083E-E653-680F-9F5CE09E52DC}"/>
                  </a:ext>
                </a:extLst>
              </p:cNvPr>
              <p:cNvSpPr>
                <a:spLocks/>
              </p:cNvSpPr>
              <p:nvPr/>
            </p:nvSpPr>
            <p:spPr bwMode="auto">
              <a:xfrm>
                <a:off x="8743916" y="2546154"/>
                <a:ext cx="450930" cy="552926"/>
              </a:xfrm>
              <a:custGeom>
                <a:avLst/>
                <a:gdLst>
                  <a:gd name="T0" fmla="*/ 24158854 w 68"/>
                  <a:gd name="T1" fmla="*/ 12551685 h 83"/>
                  <a:gd name="T2" fmla="*/ 22005668 w 68"/>
                  <a:gd name="T3" fmla="*/ 12551685 h 83"/>
                  <a:gd name="T4" fmla="*/ 19922958 w 68"/>
                  <a:gd name="T5" fmla="*/ 9574333 h 83"/>
                  <a:gd name="T6" fmla="*/ 11717031 w 68"/>
                  <a:gd name="T7" fmla="*/ 4083515 h 83"/>
                  <a:gd name="T8" fmla="*/ 6753911 w 68"/>
                  <a:gd name="T9" fmla="*/ 0 h 83"/>
                  <a:gd name="T10" fmla="*/ 1440205 w 68"/>
                  <a:gd name="T11" fmla="*/ 2229932 h 83"/>
                  <a:gd name="T12" fmla="*/ 0 w 68"/>
                  <a:gd name="T13" fmla="*/ 3710124 h 83"/>
                  <a:gd name="T14" fmla="*/ 1805629 w 68"/>
                  <a:gd name="T15" fmla="*/ 9574333 h 83"/>
                  <a:gd name="T16" fmla="*/ 1805629 w 68"/>
                  <a:gd name="T17" fmla="*/ 11069061 h 83"/>
                  <a:gd name="T18" fmla="*/ 1805629 w 68"/>
                  <a:gd name="T19" fmla="*/ 12551685 h 83"/>
                  <a:gd name="T20" fmla="*/ 1805629 w 68"/>
                  <a:gd name="T21" fmla="*/ 16186466 h 83"/>
                  <a:gd name="T22" fmla="*/ 3157501 w 68"/>
                  <a:gd name="T23" fmla="*/ 22126606 h 83"/>
                  <a:gd name="T24" fmla="*/ 4963124 w 68"/>
                  <a:gd name="T25" fmla="*/ 25474209 h 83"/>
                  <a:gd name="T26" fmla="*/ 4963124 w 68"/>
                  <a:gd name="T27" fmla="*/ 27255498 h 83"/>
                  <a:gd name="T28" fmla="*/ 11717031 w 68"/>
                  <a:gd name="T29" fmla="*/ 28738121 h 83"/>
                  <a:gd name="T30" fmla="*/ 13519631 w 68"/>
                  <a:gd name="T31" fmla="*/ 30591704 h 83"/>
                  <a:gd name="T32" fmla="*/ 16680154 w 68"/>
                  <a:gd name="T33" fmla="*/ 30591704 h 83"/>
                  <a:gd name="T34" fmla="*/ 16680154 w 68"/>
                  <a:gd name="T35" fmla="*/ 28738121 h 83"/>
                  <a:gd name="T36" fmla="*/ 16680154 w 68"/>
                  <a:gd name="T37" fmla="*/ 25474209 h 83"/>
                  <a:gd name="T38" fmla="*/ 16680154 w 68"/>
                  <a:gd name="T39" fmla="*/ 23979473 h 83"/>
                  <a:gd name="T40" fmla="*/ 18120358 w 68"/>
                  <a:gd name="T41" fmla="*/ 20269971 h 83"/>
                  <a:gd name="T42" fmla="*/ 24158854 w 68"/>
                  <a:gd name="T43" fmla="*/ 12551685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83"/>
                  <a:gd name="T68" fmla="*/ 68 w 68"/>
                  <a:gd name="T69" fmla="*/ 83 h 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83">
                    <a:moveTo>
                      <a:pt x="68" y="34"/>
                    </a:moveTo>
                    <a:lnTo>
                      <a:pt x="62" y="34"/>
                    </a:lnTo>
                    <a:lnTo>
                      <a:pt x="56" y="26"/>
                    </a:lnTo>
                    <a:lnTo>
                      <a:pt x="33" y="11"/>
                    </a:lnTo>
                    <a:lnTo>
                      <a:pt x="19" y="0"/>
                    </a:lnTo>
                    <a:lnTo>
                      <a:pt x="4" y="6"/>
                    </a:lnTo>
                    <a:lnTo>
                      <a:pt x="0" y="10"/>
                    </a:lnTo>
                    <a:lnTo>
                      <a:pt x="5" y="26"/>
                    </a:lnTo>
                    <a:lnTo>
                      <a:pt x="5" y="30"/>
                    </a:lnTo>
                    <a:lnTo>
                      <a:pt x="5" y="34"/>
                    </a:lnTo>
                    <a:lnTo>
                      <a:pt x="5" y="44"/>
                    </a:lnTo>
                    <a:lnTo>
                      <a:pt x="9" y="60"/>
                    </a:lnTo>
                    <a:lnTo>
                      <a:pt x="14" y="69"/>
                    </a:lnTo>
                    <a:lnTo>
                      <a:pt x="14" y="74"/>
                    </a:lnTo>
                    <a:lnTo>
                      <a:pt x="33" y="78"/>
                    </a:lnTo>
                    <a:lnTo>
                      <a:pt x="38" y="83"/>
                    </a:lnTo>
                    <a:lnTo>
                      <a:pt x="47" y="83"/>
                    </a:lnTo>
                    <a:lnTo>
                      <a:pt x="47" y="78"/>
                    </a:lnTo>
                    <a:lnTo>
                      <a:pt x="47" y="69"/>
                    </a:lnTo>
                    <a:lnTo>
                      <a:pt x="47" y="65"/>
                    </a:lnTo>
                    <a:lnTo>
                      <a:pt x="51" y="55"/>
                    </a:lnTo>
                    <a:lnTo>
                      <a:pt x="68" y="34"/>
                    </a:lnTo>
                  </a:path>
                </a:pathLst>
              </a:custGeom>
              <a:solidFill>
                <a:srgbClr val="EDA29F"/>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44" name="Freeform 120">
                <a:extLst>
                  <a:ext uri="{FF2B5EF4-FFF2-40B4-BE49-F238E27FC236}">
                    <a16:creationId xmlns:a16="http://schemas.microsoft.com/office/drawing/2014/main" id="{7109B62F-B179-2C7E-EB7F-245934D631C2}"/>
                  </a:ext>
                </a:extLst>
              </p:cNvPr>
              <p:cNvSpPr>
                <a:spLocks/>
              </p:cNvSpPr>
              <p:nvPr/>
            </p:nvSpPr>
            <p:spPr bwMode="auto">
              <a:xfrm>
                <a:off x="7471650" y="3588929"/>
                <a:ext cx="755576" cy="747523"/>
              </a:xfrm>
              <a:custGeom>
                <a:avLst/>
                <a:gdLst>
                  <a:gd name="T0" fmla="*/ 38910865 w 114"/>
                  <a:gd name="T1" fmla="*/ 1763433 h 113"/>
                  <a:gd name="T2" fmla="*/ 37186367 w 114"/>
                  <a:gd name="T3" fmla="*/ 1763433 h 113"/>
                  <a:gd name="T4" fmla="*/ 33963460 w 114"/>
                  <a:gd name="T5" fmla="*/ 1763433 h 113"/>
                  <a:gd name="T6" fmla="*/ 31528199 w 114"/>
                  <a:gd name="T7" fmla="*/ 1763433 h 113"/>
                  <a:gd name="T8" fmla="*/ 29741771 w 114"/>
                  <a:gd name="T9" fmla="*/ 0 h 113"/>
                  <a:gd name="T10" fmla="*/ 26157753 w 114"/>
                  <a:gd name="T11" fmla="*/ 0 h 113"/>
                  <a:gd name="T12" fmla="*/ 24433235 w 114"/>
                  <a:gd name="T13" fmla="*/ 1763433 h 113"/>
                  <a:gd name="T14" fmla="*/ 21574954 w 114"/>
                  <a:gd name="T15" fmla="*/ 1763433 h 113"/>
                  <a:gd name="T16" fmla="*/ 20209161 w 114"/>
                  <a:gd name="T17" fmla="*/ 0 h 113"/>
                  <a:gd name="T18" fmla="*/ 16263421 w 114"/>
                  <a:gd name="T19" fmla="*/ 0 h 113"/>
                  <a:gd name="T20" fmla="*/ 16263421 w 114"/>
                  <a:gd name="T21" fmla="*/ 1419823 h 113"/>
                  <a:gd name="T22" fmla="*/ 14480015 w 114"/>
                  <a:gd name="T23" fmla="*/ 1763433 h 113"/>
                  <a:gd name="T24" fmla="*/ 13114237 w 114"/>
                  <a:gd name="T25" fmla="*/ 5578188 h 113"/>
                  <a:gd name="T26" fmla="*/ 11316006 w 114"/>
                  <a:gd name="T27" fmla="*/ 10469739 h 113"/>
                  <a:gd name="T28" fmla="*/ 9533215 w 114"/>
                  <a:gd name="T29" fmla="*/ 13569152 h 113"/>
                  <a:gd name="T30" fmla="*/ 8166829 w 114"/>
                  <a:gd name="T31" fmla="*/ 13569152 h 113"/>
                  <a:gd name="T32" fmla="*/ 6733229 w 114"/>
                  <a:gd name="T33" fmla="*/ 18460705 h 113"/>
                  <a:gd name="T34" fmla="*/ 4947407 w 114"/>
                  <a:gd name="T35" fmla="*/ 18460705 h 113"/>
                  <a:gd name="T36" fmla="*/ 3510903 w 114"/>
                  <a:gd name="T37" fmla="*/ 22619074 h 113"/>
                  <a:gd name="T38" fmla="*/ 361115 w 114"/>
                  <a:gd name="T39" fmla="*/ 24038881 h 113"/>
                  <a:gd name="T40" fmla="*/ 361115 w 114"/>
                  <a:gd name="T41" fmla="*/ 27496026 h 113"/>
                  <a:gd name="T42" fmla="*/ 0 w 114"/>
                  <a:gd name="T43" fmla="*/ 30336134 h 113"/>
                  <a:gd name="T44" fmla="*/ 0 w 114"/>
                  <a:gd name="T45" fmla="*/ 32029867 h 113"/>
                  <a:gd name="T46" fmla="*/ 1783401 w 114"/>
                  <a:gd name="T47" fmla="*/ 32029867 h 113"/>
                  <a:gd name="T48" fmla="*/ 0 w 114"/>
                  <a:gd name="T49" fmla="*/ 34150903 h 113"/>
                  <a:gd name="T50" fmla="*/ 1783401 w 114"/>
                  <a:gd name="T51" fmla="*/ 34497505 h 113"/>
                  <a:gd name="T52" fmla="*/ 7094927 w 114"/>
                  <a:gd name="T53" fmla="*/ 36275054 h 113"/>
                  <a:gd name="T54" fmla="*/ 9894330 w 114"/>
                  <a:gd name="T55" fmla="*/ 37608028 h 113"/>
                  <a:gd name="T56" fmla="*/ 11680612 w 114"/>
                  <a:gd name="T57" fmla="*/ 39389048 h 113"/>
                  <a:gd name="T58" fmla="*/ 13464018 w 114"/>
                  <a:gd name="T59" fmla="*/ 37608028 h 113"/>
                  <a:gd name="T60" fmla="*/ 14826932 w 114"/>
                  <a:gd name="T61" fmla="*/ 34497505 h 113"/>
                  <a:gd name="T62" fmla="*/ 21574954 w 114"/>
                  <a:gd name="T63" fmla="*/ 34497505 h 113"/>
                  <a:gd name="T64" fmla="*/ 22996638 w 114"/>
                  <a:gd name="T65" fmla="*/ 32387589 h 113"/>
                  <a:gd name="T66" fmla="*/ 26507544 w 114"/>
                  <a:gd name="T67" fmla="*/ 34497505 h 113"/>
                  <a:gd name="T68" fmla="*/ 29741771 w 114"/>
                  <a:gd name="T69" fmla="*/ 34497505 h 113"/>
                  <a:gd name="T70" fmla="*/ 32891587 w 114"/>
                  <a:gd name="T71" fmla="*/ 30682618 h 113"/>
                  <a:gd name="T72" fmla="*/ 32891587 w 114"/>
                  <a:gd name="T73" fmla="*/ 28916327 h 113"/>
                  <a:gd name="T74" fmla="*/ 31528199 w 114"/>
                  <a:gd name="T75" fmla="*/ 28916327 h 113"/>
                  <a:gd name="T76" fmla="*/ 31528199 w 114"/>
                  <a:gd name="T77" fmla="*/ 27496026 h 113"/>
                  <a:gd name="T78" fmla="*/ 32891587 w 114"/>
                  <a:gd name="T79" fmla="*/ 25805192 h 113"/>
                  <a:gd name="T80" fmla="*/ 32891587 w 114"/>
                  <a:gd name="T81" fmla="*/ 20928357 h 113"/>
                  <a:gd name="T82" fmla="*/ 35400077 w 114"/>
                  <a:gd name="T83" fmla="*/ 18460705 h 113"/>
                  <a:gd name="T84" fmla="*/ 35400077 w 114"/>
                  <a:gd name="T85" fmla="*/ 17113603 h 113"/>
                  <a:gd name="T86" fmla="*/ 33602350 w 114"/>
                  <a:gd name="T87" fmla="*/ 15347303 h 113"/>
                  <a:gd name="T88" fmla="*/ 35400077 w 114"/>
                  <a:gd name="T89" fmla="*/ 13569152 h 113"/>
                  <a:gd name="T90" fmla="*/ 37186367 w 114"/>
                  <a:gd name="T91" fmla="*/ 13569152 h 113"/>
                  <a:gd name="T92" fmla="*/ 37186367 w 114"/>
                  <a:gd name="T93" fmla="*/ 12236158 h 113"/>
                  <a:gd name="T94" fmla="*/ 38910865 w 114"/>
                  <a:gd name="T95" fmla="*/ 13569152 h 113"/>
                  <a:gd name="T96" fmla="*/ 40332667 w 114"/>
                  <a:gd name="T97" fmla="*/ 13569152 h 113"/>
                  <a:gd name="T98" fmla="*/ 40332667 w 114"/>
                  <a:gd name="T99" fmla="*/ 10469739 h 113"/>
                  <a:gd name="T100" fmla="*/ 38910865 w 114"/>
                  <a:gd name="T101" fmla="*/ 7359213 h 113"/>
                  <a:gd name="T102" fmla="*/ 38910865 w 114"/>
                  <a:gd name="T103" fmla="*/ 5578188 h 113"/>
                  <a:gd name="T104" fmla="*/ 40332667 w 114"/>
                  <a:gd name="T105" fmla="*/ 5578188 h 113"/>
                  <a:gd name="T106" fmla="*/ 38910865 w 114"/>
                  <a:gd name="T107" fmla="*/ 3113547 h 113"/>
                  <a:gd name="T108" fmla="*/ 38910865 w 114"/>
                  <a:gd name="T109" fmla="*/ 1763433 h 11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
                  <a:gd name="T166" fmla="*/ 0 h 113"/>
                  <a:gd name="T167" fmla="*/ 114 w 114"/>
                  <a:gd name="T168" fmla="*/ 113 h 11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 h="113">
                    <a:moveTo>
                      <a:pt x="110" y="5"/>
                    </a:moveTo>
                    <a:lnTo>
                      <a:pt x="105" y="5"/>
                    </a:lnTo>
                    <a:lnTo>
                      <a:pt x="96" y="5"/>
                    </a:lnTo>
                    <a:lnTo>
                      <a:pt x="89" y="5"/>
                    </a:lnTo>
                    <a:lnTo>
                      <a:pt x="84" y="0"/>
                    </a:lnTo>
                    <a:lnTo>
                      <a:pt x="74" y="0"/>
                    </a:lnTo>
                    <a:lnTo>
                      <a:pt x="69" y="5"/>
                    </a:lnTo>
                    <a:lnTo>
                      <a:pt x="61" y="5"/>
                    </a:lnTo>
                    <a:lnTo>
                      <a:pt x="57" y="0"/>
                    </a:lnTo>
                    <a:lnTo>
                      <a:pt x="46" y="0"/>
                    </a:lnTo>
                    <a:lnTo>
                      <a:pt x="46" y="4"/>
                    </a:lnTo>
                    <a:lnTo>
                      <a:pt x="41" y="5"/>
                    </a:lnTo>
                    <a:lnTo>
                      <a:pt x="37" y="16"/>
                    </a:lnTo>
                    <a:lnTo>
                      <a:pt x="32" y="30"/>
                    </a:lnTo>
                    <a:lnTo>
                      <a:pt x="27" y="39"/>
                    </a:lnTo>
                    <a:lnTo>
                      <a:pt x="23" y="39"/>
                    </a:lnTo>
                    <a:lnTo>
                      <a:pt x="19" y="53"/>
                    </a:lnTo>
                    <a:lnTo>
                      <a:pt x="14" y="53"/>
                    </a:lnTo>
                    <a:lnTo>
                      <a:pt x="10" y="65"/>
                    </a:lnTo>
                    <a:lnTo>
                      <a:pt x="1" y="69"/>
                    </a:lnTo>
                    <a:lnTo>
                      <a:pt x="1" y="79"/>
                    </a:lnTo>
                    <a:lnTo>
                      <a:pt x="0" y="87"/>
                    </a:lnTo>
                    <a:lnTo>
                      <a:pt x="0" y="92"/>
                    </a:lnTo>
                    <a:lnTo>
                      <a:pt x="5" y="92"/>
                    </a:lnTo>
                    <a:lnTo>
                      <a:pt x="0" y="98"/>
                    </a:lnTo>
                    <a:lnTo>
                      <a:pt x="5" y="99"/>
                    </a:lnTo>
                    <a:lnTo>
                      <a:pt x="20" y="104"/>
                    </a:lnTo>
                    <a:lnTo>
                      <a:pt x="28" y="108"/>
                    </a:lnTo>
                    <a:lnTo>
                      <a:pt x="33" y="113"/>
                    </a:lnTo>
                    <a:lnTo>
                      <a:pt x="38" y="108"/>
                    </a:lnTo>
                    <a:lnTo>
                      <a:pt x="42" y="99"/>
                    </a:lnTo>
                    <a:lnTo>
                      <a:pt x="61" y="99"/>
                    </a:lnTo>
                    <a:lnTo>
                      <a:pt x="65" y="93"/>
                    </a:lnTo>
                    <a:lnTo>
                      <a:pt x="75" y="99"/>
                    </a:lnTo>
                    <a:lnTo>
                      <a:pt x="84" y="99"/>
                    </a:lnTo>
                    <a:lnTo>
                      <a:pt x="93" y="88"/>
                    </a:lnTo>
                    <a:lnTo>
                      <a:pt x="93" y="83"/>
                    </a:lnTo>
                    <a:lnTo>
                      <a:pt x="89" y="83"/>
                    </a:lnTo>
                    <a:lnTo>
                      <a:pt x="89" y="79"/>
                    </a:lnTo>
                    <a:lnTo>
                      <a:pt x="93" y="74"/>
                    </a:lnTo>
                    <a:cubicBezTo>
                      <a:pt x="93" y="70"/>
                      <a:pt x="93" y="65"/>
                      <a:pt x="93" y="60"/>
                    </a:cubicBezTo>
                    <a:lnTo>
                      <a:pt x="100" y="53"/>
                    </a:lnTo>
                    <a:lnTo>
                      <a:pt x="100" y="49"/>
                    </a:lnTo>
                    <a:lnTo>
                      <a:pt x="95" y="44"/>
                    </a:lnTo>
                    <a:lnTo>
                      <a:pt x="100" y="39"/>
                    </a:lnTo>
                    <a:lnTo>
                      <a:pt x="105" y="39"/>
                    </a:lnTo>
                    <a:lnTo>
                      <a:pt x="105" y="35"/>
                    </a:lnTo>
                    <a:lnTo>
                      <a:pt x="110" y="39"/>
                    </a:lnTo>
                    <a:lnTo>
                      <a:pt x="114" y="39"/>
                    </a:lnTo>
                    <a:lnTo>
                      <a:pt x="114" y="30"/>
                    </a:lnTo>
                    <a:lnTo>
                      <a:pt x="110" y="21"/>
                    </a:lnTo>
                    <a:lnTo>
                      <a:pt x="110" y="16"/>
                    </a:lnTo>
                    <a:lnTo>
                      <a:pt x="114" y="16"/>
                    </a:lnTo>
                    <a:lnTo>
                      <a:pt x="110" y="9"/>
                    </a:lnTo>
                    <a:lnTo>
                      <a:pt x="110" y="5"/>
                    </a:lnTo>
                  </a:path>
                </a:pathLst>
              </a:custGeom>
              <a:solidFill>
                <a:srgbClr val="EDA29F"/>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45" name="Freeform 123">
                <a:extLst>
                  <a:ext uri="{FF2B5EF4-FFF2-40B4-BE49-F238E27FC236}">
                    <a16:creationId xmlns:a16="http://schemas.microsoft.com/office/drawing/2014/main" id="{5CC17361-F600-7A70-9820-908392378397}"/>
                  </a:ext>
                </a:extLst>
              </p:cNvPr>
              <p:cNvSpPr>
                <a:spLocks/>
              </p:cNvSpPr>
              <p:nvPr/>
            </p:nvSpPr>
            <p:spPr bwMode="auto">
              <a:xfrm>
                <a:off x="6568448" y="3033319"/>
                <a:ext cx="1207847" cy="1166244"/>
              </a:xfrm>
              <a:custGeom>
                <a:avLst/>
                <a:gdLst>
                  <a:gd name="T0" fmla="*/ 0 w 182"/>
                  <a:gd name="T1" fmla="*/ 9158667 h 176"/>
                  <a:gd name="T2" fmla="*/ 17854328 w 182"/>
                  <a:gd name="T3" fmla="*/ 7433253 h 176"/>
                  <a:gd name="T4" fmla="*/ 17854328 w 182"/>
                  <a:gd name="T5" fmla="*/ 1434699 h 176"/>
                  <a:gd name="T6" fmla="*/ 19667491 w 182"/>
                  <a:gd name="T7" fmla="*/ 0 h 176"/>
                  <a:gd name="T8" fmla="*/ 22854662 w 182"/>
                  <a:gd name="T9" fmla="*/ 3142882 h 176"/>
                  <a:gd name="T10" fmla="*/ 22854662 w 182"/>
                  <a:gd name="T11" fmla="*/ 7433253 h 176"/>
                  <a:gd name="T12" fmla="*/ 24652802 w 182"/>
                  <a:gd name="T13" fmla="*/ 8794887 h 176"/>
                  <a:gd name="T14" fmla="*/ 25385856 w 182"/>
                  <a:gd name="T15" fmla="*/ 10590336 h 176"/>
                  <a:gd name="T16" fmla="*/ 27183996 w 182"/>
                  <a:gd name="T17" fmla="*/ 12374610 h 176"/>
                  <a:gd name="T18" fmla="*/ 65084438 w 182"/>
                  <a:gd name="T19" fmla="*/ 13806899 h 176"/>
                  <a:gd name="T20" fmla="*/ 61825410 w 182"/>
                  <a:gd name="T21" fmla="*/ 21530248 h 176"/>
                  <a:gd name="T22" fmla="*/ 61825410 w 182"/>
                  <a:gd name="T23" fmla="*/ 29324266 h 176"/>
                  <a:gd name="T24" fmla="*/ 63271304 w 182"/>
                  <a:gd name="T25" fmla="*/ 31123333 h 176"/>
                  <a:gd name="T26" fmla="*/ 61825410 w 182"/>
                  <a:gd name="T27" fmla="*/ 35340134 h 176"/>
                  <a:gd name="T28" fmla="*/ 60450567 w 182"/>
                  <a:gd name="T29" fmla="*/ 40278956 h 176"/>
                  <a:gd name="T30" fmla="*/ 58637591 w 182"/>
                  <a:gd name="T31" fmla="*/ 43424725 h 176"/>
                  <a:gd name="T32" fmla="*/ 56837117 w 182"/>
                  <a:gd name="T33" fmla="*/ 43424725 h 176"/>
                  <a:gd name="T34" fmla="*/ 55098120 w 182"/>
                  <a:gd name="T35" fmla="*/ 48363645 h 176"/>
                  <a:gd name="T36" fmla="*/ 53649219 w 182"/>
                  <a:gd name="T37" fmla="*/ 48363645 h 176"/>
                  <a:gd name="T38" fmla="*/ 52203325 w 182"/>
                  <a:gd name="T39" fmla="*/ 52289786 h 176"/>
                  <a:gd name="T40" fmla="*/ 48664012 w 182"/>
                  <a:gd name="T41" fmla="*/ 54015777 h 176"/>
                  <a:gd name="T42" fmla="*/ 48664012 w 182"/>
                  <a:gd name="T43" fmla="*/ 57231629 h 176"/>
                  <a:gd name="T44" fmla="*/ 48664012 w 182"/>
                  <a:gd name="T45" fmla="*/ 60377526 h 176"/>
                  <a:gd name="T46" fmla="*/ 45053332 w 182"/>
                  <a:gd name="T47" fmla="*/ 58667058 h 176"/>
                  <a:gd name="T48" fmla="*/ 45053332 w 182"/>
                  <a:gd name="T49" fmla="*/ 57231629 h 176"/>
                  <a:gd name="T50" fmla="*/ 40065089 w 182"/>
                  <a:gd name="T51" fmla="*/ 57231629 h 176"/>
                  <a:gd name="T52" fmla="*/ 38618601 w 182"/>
                  <a:gd name="T53" fmla="*/ 59012881 h 176"/>
                  <a:gd name="T54" fmla="*/ 30371815 w 182"/>
                  <a:gd name="T55" fmla="*/ 55796910 h 176"/>
                  <a:gd name="T56" fmla="*/ 30371815 w 182"/>
                  <a:gd name="T57" fmla="*/ 57231629 h 176"/>
                  <a:gd name="T58" fmla="*/ 27183996 w 182"/>
                  <a:gd name="T59" fmla="*/ 57595384 h 176"/>
                  <a:gd name="T60" fmla="*/ 25385856 w 182"/>
                  <a:gd name="T61" fmla="*/ 59012881 h 176"/>
                  <a:gd name="T62" fmla="*/ 24652802 w 182"/>
                  <a:gd name="T63" fmla="*/ 60377526 h 176"/>
                  <a:gd name="T64" fmla="*/ 22854662 w 182"/>
                  <a:gd name="T65" fmla="*/ 62173551 h 176"/>
                  <a:gd name="T66" fmla="*/ 21479877 w 182"/>
                  <a:gd name="T67" fmla="*/ 59012881 h 176"/>
                  <a:gd name="T68" fmla="*/ 17854328 w 182"/>
                  <a:gd name="T69" fmla="*/ 55796910 h 176"/>
                  <a:gd name="T70" fmla="*/ 19667491 w 182"/>
                  <a:gd name="T71" fmla="*/ 54015777 h 176"/>
                  <a:gd name="T72" fmla="*/ 19667491 w 182"/>
                  <a:gd name="T73" fmla="*/ 52289786 h 176"/>
                  <a:gd name="T74" fmla="*/ 8247283 w 182"/>
                  <a:gd name="T75" fmla="*/ 52289786 h 176"/>
                  <a:gd name="T76" fmla="*/ 8247283 w 182"/>
                  <a:gd name="T77" fmla="*/ 46641248 h 176"/>
                  <a:gd name="T78" fmla="*/ 6434249 w 182"/>
                  <a:gd name="T79" fmla="*/ 44857152 h 176"/>
                  <a:gd name="T80" fmla="*/ 6434249 w 182"/>
                  <a:gd name="T81" fmla="*/ 43424725 h 176"/>
                  <a:gd name="T82" fmla="*/ 8247283 w 182"/>
                  <a:gd name="T83" fmla="*/ 41714257 h 176"/>
                  <a:gd name="T84" fmla="*/ 6434249 w 182"/>
                  <a:gd name="T85" fmla="*/ 40278956 h 176"/>
                  <a:gd name="T86" fmla="*/ 6434249 w 182"/>
                  <a:gd name="T87" fmla="*/ 38482911 h 176"/>
                  <a:gd name="T88" fmla="*/ 4621722 w 182"/>
                  <a:gd name="T89" fmla="*/ 37063025 h 176"/>
                  <a:gd name="T90" fmla="*/ 6798363 w 182"/>
                  <a:gd name="T91" fmla="*/ 35340134 h 176"/>
                  <a:gd name="T92" fmla="*/ 8247283 w 182"/>
                  <a:gd name="T93" fmla="*/ 31123333 h 176"/>
                  <a:gd name="T94" fmla="*/ 9974318 w 182"/>
                  <a:gd name="T95" fmla="*/ 29324266 h 176"/>
                  <a:gd name="T96" fmla="*/ 9974318 w 182"/>
                  <a:gd name="T97" fmla="*/ 27907382 h 176"/>
                  <a:gd name="T98" fmla="*/ 8247283 w 182"/>
                  <a:gd name="T99" fmla="*/ 24400257 h 176"/>
                  <a:gd name="T100" fmla="*/ 8247283 w 182"/>
                  <a:gd name="T101" fmla="*/ 21530248 h 176"/>
                  <a:gd name="T102" fmla="*/ 3261323 w 182"/>
                  <a:gd name="T103" fmla="*/ 21530248 h 176"/>
                  <a:gd name="T104" fmla="*/ 0 w 182"/>
                  <a:gd name="T105" fmla="*/ 17313412 h 176"/>
                  <a:gd name="T106" fmla="*/ 0 w 182"/>
                  <a:gd name="T107" fmla="*/ 9158667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2"/>
                  <a:gd name="T163" fmla="*/ 0 h 176"/>
                  <a:gd name="T164" fmla="*/ 182 w 182"/>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2" h="176">
                    <a:moveTo>
                      <a:pt x="0" y="26"/>
                    </a:moveTo>
                    <a:lnTo>
                      <a:pt x="50" y="21"/>
                    </a:lnTo>
                    <a:cubicBezTo>
                      <a:pt x="50" y="16"/>
                      <a:pt x="50" y="9"/>
                      <a:pt x="50" y="4"/>
                    </a:cubicBezTo>
                    <a:lnTo>
                      <a:pt x="55" y="0"/>
                    </a:lnTo>
                    <a:lnTo>
                      <a:pt x="64" y="9"/>
                    </a:lnTo>
                    <a:lnTo>
                      <a:pt x="64" y="21"/>
                    </a:lnTo>
                    <a:lnTo>
                      <a:pt x="69" y="25"/>
                    </a:lnTo>
                    <a:lnTo>
                      <a:pt x="71" y="30"/>
                    </a:lnTo>
                    <a:lnTo>
                      <a:pt x="76" y="35"/>
                    </a:lnTo>
                    <a:lnTo>
                      <a:pt x="182" y="39"/>
                    </a:lnTo>
                    <a:lnTo>
                      <a:pt x="173" y="61"/>
                    </a:lnTo>
                    <a:lnTo>
                      <a:pt x="173" y="83"/>
                    </a:lnTo>
                    <a:lnTo>
                      <a:pt x="177" y="88"/>
                    </a:lnTo>
                    <a:lnTo>
                      <a:pt x="173" y="100"/>
                    </a:lnTo>
                    <a:lnTo>
                      <a:pt x="169" y="114"/>
                    </a:lnTo>
                    <a:lnTo>
                      <a:pt x="164" y="123"/>
                    </a:lnTo>
                    <a:lnTo>
                      <a:pt x="159" y="123"/>
                    </a:lnTo>
                    <a:lnTo>
                      <a:pt x="154" y="137"/>
                    </a:lnTo>
                    <a:lnTo>
                      <a:pt x="150" y="137"/>
                    </a:lnTo>
                    <a:lnTo>
                      <a:pt x="146" y="148"/>
                    </a:lnTo>
                    <a:lnTo>
                      <a:pt x="136" y="153"/>
                    </a:lnTo>
                    <a:lnTo>
                      <a:pt x="136" y="162"/>
                    </a:lnTo>
                    <a:lnTo>
                      <a:pt x="136" y="171"/>
                    </a:lnTo>
                    <a:lnTo>
                      <a:pt x="126" y="166"/>
                    </a:lnTo>
                    <a:lnTo>
                      <a:pt x="126" y="162"/>
                    </a:lnTo>
                    <a:cubicBezTo>
                      <a:pt x="122" y="162"/>
                      <a:pt x="117" y="162"/>
                      <a:pt x="112" y="162"/>
                    </a:cubicBezTo>
                    <a:lnTo>
                      <a:pt x="108" y="167"/>
                    </a:lnTo>
                    <a:lnTo>
                      <a:pt x="85" y="158"/>
                    </a:lnTo>
                    <a:lnTo>
                      <a:pt x="85" y="162"/>
                    </a:lnTo>
                    <a:lnTo>
                      <a:pt x="76" y="163"/>
                    </a:lnTo>
                    <a:lnTo>
                      <a:pt x="71" y="167"/>
                    </a:lnTo>
                    <a:lnTo>
                      <a:pt x="69" y="171"/>
                    </a:lnTo>
                    <a:lnTo>
                      <a:pt x="64" y="176"/>
                    </a:lnTo>
                    <a:lnTo>
                      <a:pt x="60" y="167"/>
                    </a:lnTo>
                    <a:lnTo>
                      <a:pt x="50" y="158"/>
                    </a:lnTo>
                    <a:lnTo>
                      <a:pt x="55" y="153"/>
                    </a:lnTo>
                    <a:lnTo>
                      <a:pt x="55" y="148"/>
                    </a:lnTo>
                    <a:lnTo>
                      <a:pt x="23" y="148"/>
                    </a:lnTo>
                    <a:lnTo>
                      <a:pt x="23" y="132"/>
                    </a:lnTo>
                    <a:lnTo>
                      <a:pt x="18" y="127"/>
                    </a:lnTo>
                    <a:lnTo>
                      <a:pt x="18" y="123"/>
                    </a:lnTo>
                    <a:lnTo>
                      <a:pt x="23" y="118"/>
                    </a:lnTo>
                    <a:lnTo>
                      <a:pt x="18" y="114"/>
                    </a:lnTo>
                    <a:lnTo>
                      <a:pt x="18" y="109"/>
                    </a:lnTo>
                    <a:lnTo>
                      <a:pt x="13" y="105"/>
                    </a:lnTo>
                    <a:lnTo>
                      <a:pt x="19" y="100"/>
                    </a:lnTo>
                    <a:lnTo>
                      <a:pt x="23" y="88"/>
                    </a:lnTo>
                    <a:lnTo>
                      <a:pt x="28" y="83"/>
                    </a:lnTo>
                    <a:lnTo>
                      <a:pt x="28" y="79"/>
                    </a:lnTo>
                    <a:lnTo>
                      <a:pt x="23" y="69"/>
                    </a:lnTo>
                    <a:lnTo>
                      <a:pt x="23" y="61"/>
                    </a:lnTo>
                    <a:lnTo>
                      <a:pt x="9" y="61"/>
                    </a:lnTo>
                    <a:lnTo>
                      <a:pt x="0" y="49"/>
                    </a:lnTo>
                    <a:lnTo>
                      <a:pt x="0" y="26"/>
                    </a:lnTo>
                  </a:path>
                </a:pathLst>
              </a:custGeom>
              <a:solidFill>
                <a:srgbClr val="F1AEAB"/>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46" name="Freeform 125">
                <a:extLst>
                  <a:ext uri="{FF2B5EF4-FFF2-40B4-BE49-F238E27FC236}">
                    <a16:creationId xmlns:a16="http://schemas.microsoft.com/office/drawing/2014/main" id="{03F6883C-48AE-CF67-FFCB-C89779E04619}"/>
                  </a:ext>
                </a:extLst>
              </p:cNvPr>
              <p:cNvSpPr>
                <a:spLocks/>
              </p:cNvSpPr>
              <p:nvPr/>
            </p:nvSpPr>
            <p:spPr bwMode="auto">
              <a:xfrm>
                <a:off x="8278224" y="4504208"/>
                <a:ext cx="433483" cy="259016"/>
              </a:xfrm>
              <a:custGeom>
                <a:avLst/>
                <a:gdLst>
                  <a:gd name="T0" fmla="*/ 7032912 w 65"/>
                  <a:gd name="T1" fmla="*/ 6829349 h 39"/>
                  <a:gd name="T2" fmla="*/ 2242097 w 65"/>
                  <a:gd name="T3" fmla="*/ 8283802 h 39"/>
                  <a:gd name="T4" fmla="*/ 2242097 w 65"/>
                  <a:gd name="T5" fmla="*/ 10105815 h 39"/>
                  <a:gd name="T6" fmla="*/ 5617740 w 65"/>
                  <a:gd name="T7" fmla="*/ 10105815 h 39"/>
                  <a:gd name="T8" fmla="*/ 4111650 w 65"/>
                  <a:gd name="T9" fmla="*/ 11486450 h 39"/>
                  <a:gd name="T10" fmla="*/ 2242097 w 65"/>
                  <a:gd name="T11" fmla="*/ 11486450 h 39"/>
                  <a:gd name="T12" fmla="*/ 0 w 65"/>
                  <a:gd name="T13" fmla="*/ 14027002 h 39"/>
                  <a:gd name="T14" fmla="*/ 1866488 w 65"/>
                  <a:gd name="T15" fmla="*/ 14027002 h 39"/>
                  <a:gd name="T16" fmla="*/ 3372582 w 65"/>
                  <a:gd name="T17" fmla="*/ 12572574 h 39"/>
                  <a:gd name="T18" fmla="*/ 5239070 w 65"/>
                  <a:gd name="T19" fmla="*/ 14027002 h 39"/>
                  <a:gd name="T20" fmla="*/ 6653645 w 65"/>
                  <a:gd name="T21" fmla="*/ 12204271 h 39"/>
                  <a:gd name="T22" fmla="*/ 8523193 w 65"/>
                  <a:gd name="T23" fmla="*/ 14027002 h 39"/>
                  <a:gd name="T24" fmla="*/ 8523193 w 65"/>
                  <a:gd name="T25" fmla="*/ 12204271 h 39"/>
                  <a:gd name="T26" fmla="*/ 10404896 w 65"/>
                  <a:gd name="T27" fmla="*/ 12204271 h 39"/>
                  <a:gd name="T28" fmla="*/ 10404896 w 65"/>
                  <a:gd name="T29" fmla="*/ 14027002 h 39"/>
                  <a:gd name="T30" fmla="*/ 11895771 w 65"/>
                  <a:gd name="T31" fmla="*/ 14027002 h 39"/>
                  <a:gd name="T32" fmla="*/ 17134720 w 65"/>
                  <a:gd name="T33" fmla="*/ 12204271 h 39"/>
                  <a:gd name="T34" fmla="*/ 17134720 w 65"/>
                  <a:gd name="T35" fmla="*/ 10749942 h 39"/>
                  <a:gd name="T36" fmla="*/ 22298210 w 65"/>
                  <a:gd name="T37" fmla="*/ 9019671 h 39"/>
                  <a:gd name="T38" fmla="*/ 22298210 w 65"/>
                  <a:gd name="T39" fmla="*/ 7197653 h 39"/>
                  <a:gd name="T40" fmla="*/ 24167654 w 65"/>
                  <a:gd name="T41" fmla="*/ 3555921 h 39"/>
                  <a:gd name="T42" fmla="*/ 18925620 w 65"/>
                  <a:gd name="T43" fmla="*/ 2172269 h 39"/>
                  <a:gd name="T44" fmla="*/ 18925620 w 65"/>
                  <a:gd name="T45" fmla="*/ 0 h 39"/>
                  <a:gd name="T46" fmla="*/ 17134720 w 65"/>
                  <a:gd name="T47" fmla="*/ 2172269 h 39"/>
                  <a:gd name="T48" fmla="*/ 15643961 w 65"/>
                  <a:gd name="T49" fmla="*/ 5009755 h 39"/>
                  <a:gd name="T50" fmla="*/ 10781124 w 65"/>
                  <a:gd name="T51" fmla="*/ 6829349 h 39"/>
                  <a:gd name="T52" fmla="*/ 7032912 w 65"/>
                  <a:gd name="T53" fmla="*/ 6829349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39"/>
                  <a:gd name="T83" fmla="*/ 65 w 65"/>
                  <a:gd name="T84" fmla="*/ 39 h 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39">
                    <a:moveTo>
                      <a:pt x="19" y="19"/>
                    </a:moveTo>
                    <a:lnTo>
                      <a:pt x="6" y="23"/>
                    </a:lnTo>
                    <a:lnTo>
                      <a:pt x="6" y="28"/>
                    </a:lnTo>
                    <a:lnTo>
                      <a:pt x="15" y="28"/>
                    </a:lnTo>
                    <a:lnTo>
                      <a:pt x="11" y="32"/>
                    </a:lnTo>
                    <a:lnTo>
                      <a:pt x="6" y="32"/>
                    </a:lnTo>
                    <a:lnTo>
                      <a:pt x="0" y="39"/>
                    </a:lnTo>
                    <a:lnTo>
                      <a:pt x="5" y="39"/>
                    </a:lnTo>
                    <a:lnTo>
                      <a:pt x="9" y="35"/>
                    </a:lnTo>
                    <a:lnTo>
                      <a:pt x="14" y="39"/>
                    </a:lnTo>
                    <a:lnTo>
                      <a:pt x="18" y="34"/>
                    </a:lnTo>
                    <a:lnTo>
                      <a:pt x="23" y="39"/>
                    </a:lnTo>
                    <a:lnTo>
                      <a:pt x="23" y="34"/>
                    </a:lnTo>
                    <a:lnTo>
                      <a:pt x="28" y="34"/>
                    </a:lnTo>
                    <a:lnTo>
                      <a:pt x="28" y="39"/>
                    </a:lnTo>
                    <a:lnTo>
                      <a:pt x="32" y="39"/>
                    </a:lnTo>
                    <a:lnTo>
                      <a:pt x="46" y="34"/>
                    </a:lnTo>
                    <a:lnTo>
                      <a:pt x="46" y="30"/>
                    </a:lnTo>
                    <a:lnTo>
                      <a:pt x="60" y="25"/>
                    </a:lnTo>
                    <a:lnTo>
                      <a:pt x="60" y="20"/>
                    </a:lnTo>
                    <a:lnTo>
                      <a:pt x="65" y="10"/>
                    </a:lnTo>
                    <a:lnTo>
                      <a:pt x="51" y="6"/>
                    </a:lnTo>
                    <a:lnTo>
                      <a:pt x="51" y="0"/>
                    </a:lnTo>
                    <a:lnTo>
                      <a:pt x="46" y="6"/>
                    </a:lnTo>
                    <a:lnTo>
                      <a:pt x="42" y="14"/>
                    </a:lnTo>
                    <a:lnTo>
                      <a:pt x="29" y="19"/>
                    </a:lnTo>
                    <a:lnTo>
                      <a:pt x="19" y="19"/>
                    </a:lnTo>
                  </a:path>
                </a:pathLst>
              </a:custGeom>
              <a:solidFill>
                <a:srgbClr val="E27C78"/>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47" name="Freeform 128">
                <a:extLst>
                  <a:ext uri="{FF2B5EF4-FFF2-40B4-BE49-F238E27FC236}">
                    <a16:creationId xmlns:a16="http://schemas.microsoft.com/office/drawing/2014/main" id="{61F08140-65C0-6D1E-C29C-D83BC487296E}"/>
                  </a:ext>
                </a:extLst>
              </p:cNvPr>
              <p:cNvSpPr>
                <a:spLocks/>
              </p:cNvSpPr>
              <p:nvPr/>
            </p:nvSpPr>
            <p:spPr bwMode="auto">
              <a:xfrm>
                <a:off x="8160123" y="3178261"/>
                <a:ext cx="987751" cy="1061564"/>
              </a:xfrm>
              <a:custGeom>
                <a:avLst/>
                <a:gdLst>
                  <a:gd name="T0" fmla="*/ 1787857 w 149"/>
                  <a:gd name="T1" fmla="*/ 11402107 h 160"/>
                  <a:gd name="T2" fmla="*/ 0 w 149"/>
                  <a:gd name="T3" fmla="*/ 15373855 h 160"/>
                  <a:gd name="T4" fmla="*/ 1787857 w 149"/>
                  <a:gd name="T5" fmla="*/ 17110416 h 160"/>
                  <a:gd name="T6" fmla="*/ 1787857 w 149"/>
                  <a:gd name="T7" fmla="*/ 20352714 h 160"/>
                  <a:gd name="T8" fmla="*/ 3514252 w 149"/>
                  <a:gd name="T9" fmla="*/ 21797114 h 160"/>
                  <a:gd name="T10" fmla="*/ 2149801 w 149"/>
                  <a:gd name="T11" fmla="*/ 24250993 h 160"/>
                  <a:gd name="T12" fmla="*/ 3514252 w 149"/>
                  <a:gd name="T13" fmla="*/ 27505403 h 160"/>
                  <a:gd name="T14" fmla="*/ 2149801 w 149"/>
                  <a:gd name="T15" fmla="*/ 29226974 h 160"/>
                  <a:gd name="T16" fmla="*/ 3514252 w 149"/>
                  <a:gd name="T17" fmla="*/ 34279900 h 160"/>
                  <a:gd name="T18" fmla="*/ 4225697 w 149"/>
                  <a:gd name="T19" fmla="*/ 36382555 h 160"/>
                  <a:gd name="T20" fmla="*/ 11692541 w 149"/>
                  <a:gd name="T21" fmla="*/ 32833082 h 160"/>
                  <a:gd name="T22" fmla="*/ 14844852 w 149"/>
                  <a:gd name="T23" fmla="*/ 34645994 h 160"/>
                  <a:gd name="T24" fmla="*/ 18432372 w 149"/>
                  <a:gd name="T25" fmla="*/ 36016303 h 160"/>
                  <a:gd name="T26" fmla="*/ 24825705 w 149"/>
                  <a:gd name="T27" fmla="*/ 37826327 h 160"/>
                  <a:gd name="T28" fmla="*/ 29777807 w 149"/>
                  <a:gd name="T29" fmla="*/ 41069367 h 160"/>
                  <a:gd name="T30" fmla="*/ 36518240 w 149"/>
                  <a:gd name="T31" fmla="*/ 44967047 h 160"/>
                  <a:gd name="T32" fmla="*/ 38247039 w 149"/>
                  <a:gd name="T33" fmla="*/ 46777527 h 160"/>
                  <a:gd name="T34" fmla="*/ 34733406 w 149"/>
                  <a:gd name="T35" fmla="*/ 48135871 h 160"/>
                  <a:gd name="T36" fmla="*/ 32930711 w 149"/>
                  <a:gd name="T37" fmla="*/ 51390281 h 160"/>
                  <a:gd name="T38" fmla="*/ 34733406 w 149"/>
                  <a:gd name="T39" fmla="*/ 54922293 h 160"/>
                  <a:gd name="T40" fmla="*/ 41108903 w 149"/>
                  <a:gd name="T41" fmla="*/ 54922293 h 160"/>
                  <a:gd name="T42" fmla="*/ 42911588 w 149"/>
                  <a:gd name="T43" fmla="*/ 44967047 h 160"/>
                  <a:gd name="T44" fmla="*/ 44622624 w 149"/>
                  <a:gd name="T45" fmla="*/ 27505403 h 160"/>
                  <a:gd name="T46" fmla="*/ 46425340 w 149"/>
                  <a:gd name="T47" fmla="*/ 24980453 h 160"/>
                  <a:gd name="T48" fmla="*/ 51015962 w 149"/>
                  <a:gd name="T49" fmla="*/ 21797114 h 160"/>
                  <a:gd name="T50" fmla="*/ 51015962 w 149"/>
                  <a:gd name="T51" fmla="*/ 18557688 h 160"/>
                  <a:gd name="T52" fmla="*/ 49651409 w 149"/>
                  <a:gd name="T53" fmla="*/ 13563959 h 160"/>
                  <a:gd name="T54" fmla="*/ 51015962 w 149"/>
                  <a:gd name="T55" fmla="*/ 6789469 h 160"/>
                  <a:gd name="T56" fmla="*/ 45713880 w 149"/>
                  <a:gd name="T57" fmla="*/ 3183226 h 160"/>
                  <a:gd name="T58" fmla="*/ 42546611 w 149"/>
                  <a:gd name="T59" fmla="*/ 0 h 160"/>
                  <a:gd name="T60" fmla="*/ 37594657 w 149"/>
                  <a:gd name="T61" fmla="*/ 3183226 h 160"/>
                  <a:gd name="T62" fmla="*/ 34368469 w 149"/>
                  <a:gd name="T63" fmla="*/ 4978855 h 160"/>
                  <a:gd name="T64" fmla="*/ 32930711 w 149"/>
                  <a:gd name="T65" fmla="*/ 1080570 h 160"/>
                  <a:gd name="T66" fmla="*/ 27978016 w 149"/>
                  <a:gd name="T67" fmla="*/ 4264404 h 160"/>
                  <a:gd name="T68" fmla="*/ 16647538 w 149"/>
                  <a:gd name="T69" fmla="*/ 7870039 h 160"/>
                  <a:gd name="T70" fmla="*/ 11692541 w 149"/>
                  <a:gd name="T71" fmla="*/ 11035983 h 160"/>
                  <a:gd name="T72" fmla="*/ 8540232 w 149"/>
                  <a:gd name="T73" fmla="*/ 13563959 h 160"/>
                  <a:gd name="T74" fmla="*/ 4952099 w 149"/>
                  <a:gd name="T75" fmla="*/ 9606476 h 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9"/>
                  <a:gd name="T115" fmla="*/ 0 h 160"/>
                  <a:gd name="T116" fmla="*/ 149 w 149"/>
                  <a:gd name="T117" fmla="*/ 160 h 1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9" h="160">
                    <a:moveTo>
                      <a:pt x="14" y="27"/>
                    </a:moveTo>
                    <a:lnTo>
                      <a:pt x="5" y="32"/>
                    </a:lnTo>
                    <a:lnTo>
                      <a:pt x="5" y="38"/>
                    </a:lnTo>
                    <a:lnTo>
                      <a:pt x="0" y="43"/>
                    </a:lnTo>
                    <a:lnTo>
                      <a:pt x="9" y="47"/>
                    </a:lnTo>
                    <a:lnTo>
                      <a:pt x="5" y="48"/>
                    </a:lnTo>
                    <a:lnTo>
                      <a:pt x="5" y="52"/>
                    </a:lnTo>
                    <a:lnTo>
                      <a:pt x="5" y="57"/>
                    </a:lnTo>
                    <a:lnTo>
                      <a:pt x="5" y="61"/>
                    </a:lnTo>
                    <a:lnTo>
                      <a:pt x="10" y="61"/>
                    </a:lnTo>
                    <a:lnTo>
                      <a:pt x="6" y="66"/>
                    </a:lnTo>
                    <a:lnTo>
                      <a:pt x="6" y="68"/>
                    </a:lnTo>
                    <a:lnTo>
                      <a:pt x="6" y="70"/>
                    </a:lnTo>
                    <a:lnTo>
                      <a:pt x="10" y="77"/>
                    </a:lnTo>
                    <a:lnTo>
                      <a:pt x="6" y="77"/>
                    </a:lnTo>
                    <a:lnTo>
                      <a:pt x="6" y="82"/>
                    </a:lnTo>
                    <a:lnTo>
                      <a:pt x="10" y="92"/>
                    </a:lnTo>
                    <a:lnTo>
                      <a:pt x="10" y="96"/>
                    </a:lnTo>
                    <a:lnTo>
                      <a:pt x="10" y="101"/>
                    </a:lnTo>
                    <a:lnTo>
                      <a:pt x="12" y="102"/>
                    </a:lnTo>
                    <a:lnTo>
                      <a:pt x="14" y="101"/>
                    </a:lnTo>
                    <a:lnTo>
                      <a:pt x="33" y="92"/>
                    </a:lnTo>
                    <a:lnTo>
                      <a:pt x="42" y="92"/>
                    </a:lnTo>
                    <a:lnTo>
                      <a:pt x="42" y="97"/>
                    </a:lnTo>
                    <a:lnTo>
                      <a:pt x="47" y="101"/>
                    </a:lnTo>
                    <a:lnTo>
                      <a:pt x="52" y="101"/>
                    </a:lnTo>
                    <a:lnTo>
                      <a:pt x="52" y="97"/>
                    </a:lnTo>
                    <a:lnTo>
                      <a:pt x="70" y="106"/>
                    </a:lnTo>
                    <a:lnTo>
                      <a:pt x="79" y="105"/>
                    </a:lnTo>
                    <a:lnTo>
                      <a:pt x="84" y="115"/>
                    </a:lnTo>
                    <a:lnTo>
                      <a:pt x="98" y="121"/>
                    </a:lnTo>
                    <a:lnTo>
                      <a:pt x="103" y="126"/>
                    </a:lnTo>
                    <a:lnTo>
                      <a:pt x="108" y="126"/>
                    </a:lnTo>
                    <a:lnTo>
                      <a:pt x="108" y="131"/>
                    </a:lnTo>
                    <a:lnTo>
                      <a:pt x="103" y="131"/>
                    </a:lnTo>
                    <a:lnTo>
                      <a:pt x="98" y="135"/>
                    </a:lnTo>
                    <a:lnTo>
                      <a:pt x="93" y="140"/>
                    </a:lnTo>
                    <a:lnTo>
                      <a:pt x="93" y="144"/>
                    </a:lnTo>
                    <a:lnTo>
                      <a:pt x="98" y="149"/>
                    </a:lnTo>
                    <a:lnTo>
                      <a:pt x="98" y="154"/>
                    </a:lnTo>
                    <a:lnTo>
                      <a:pt x="108" y="160"/>
                    </a:lnTo>
                    <a:lnTo>
                      <a:pt x="116" y="154"/>
                    </a:lnTo>
                    <a:lnTo>
                      <a:pt x="116" y="144"/>
                    </a:lnTo>
                    <a:lnTo>
                      <a:pt x="121" y="126"/>
                    </a:lnTo>
                    <a:cubicBezTo>
                      <a:pt x="121" y="112"/>
                      <a:pt x="121" y="96"/>
                      <a:pt x="121" y="82"/>
                    </a:cubicBezTo>
                    <a:lnTo>
                      <a:pt x="126" y="77"/>
                    </a:lnTo>
                    <a:lnTo>
                      <a:pt x="126" y="70"/>
                    </a:lnTo>
                    <a:lnTo>
                      <a:pt x="131" y="70"/>
                    </a:lnTo>
                    <a:lnTo>
                      <a:pt x="135" y="70"/>
                    </a:lnTo>
                    <a:lnTo>
                      <a:pt x="144" y="61"/>
                    </a:lnTo>
                    <a:lnTo>
                      <a:pt x="149" y="52"/>
                    </a:lnTo>
                    <a:lnTo>
                      <a:pt x="144" y="52"/>
                    </a:lnTo>
                    <a:lnTo>
                      <a:pt x="144" y="47"/>
                    </a:lnTo>
                    <a:lnTo>
                      <a:pt x="140" y="38"/>
                    </a:lnTo>
                    <a:lnTo>
                      <a:pt x="144" y="38"/>
                    </a:lnTo>
                    <a:cubicBezTo>
                      <a:pt x="144" y="32"/>
                      <a:pt x="144" y="25"/>
                      <a:pt x="144" y="19"/>
                    </a:cubicBezTo>
                    <a:lnTo>
                      <a:pt x="134" y="9"/>
                    </a:lnTo>
                    <a:lnTo>
                      <a:pt x="129" y="9"/>
                    </a:lnTo>
                    <a:lnTo>
                      <a:pt x="125" y="5"/>
                    </a:lnTo>
                    <a:lnTo>
                      <a:pt x="120" y="0"/>
                    </a:lnTo>
                    <a:lnTo>
                      <a:pt x="111" y="9"/>
                    </a:lnTo>
                    <a:lnTo>
                      <a:pt x="106" y="9"/>
                    </a:lnTo>
                    <a:lnTo>
                      <a:pt x="101" y="13"/>
                    </a:lnTo>
                    <a:lnTo>
                      <a:pt x="97" y="14"/>
                    </a:lnTo>
                    <a:lnTo>
                      <a:pt x="92" y="9"/>
                    </a:lnTo>
                    <a:lnTo>
                      <a:pt x="93" y="3"/>
                    </a:lnTo>
                    <a:lnTo>
                      <a:pt x="89" y="3"/>
                    </a:lnTo>
                    <a:lnTo>
                      <a:pt x="79" y="12"/>
                    </a:lnTo>
                    <a:cubicBezTo>
                      <a:pt x="69" y="12"/>
                      <a:pt x="57" y="12"/>
                      <a:pt x="47" y="12"/>
                    </a:cubicBezTo>
                    <a:lnTo>
                      <a:pt x="47" y="22"/>
                    </a:lnTo>
                    <a:lnTo>
                      <a:pt x="42" y="31"/>
                    </a:lnTo>
                    <a:lnTo>
                      <a:pt x="33" y="31"/>
                    </a:lnTo>
                    <a:lnTo>
                      <a:pt x="33" y="38"/>
                    </a:lnTo>
                    <a:lnTo>
                      <a:pt x="24" y="38"/>
                    </a:lnTo>
                    <a:lnTo>
                      <a:pt x="20" y="27"/>
                    </a:lnTo>
                    <a:lnTo>
                      <a:pt x="14" y="27"/>
                    </a:lnTo>
                  </a:path>
                </a:pathLst>
              </a:custGeom>
              <a:solidFill>
                <a:srgbClr val="EFA8A5"/>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grpSp>
      </p:grpSp>
      <p:grpSp>
        <p:nvGrpSpPr>
          <p:cNvPr id="35" name="Group 34">
            <a:extLst>
              <a:ext uri="{FF2B5EF4-FFF2-40B4-BE49-F238E27FC236}">
                <a16:creationId xmlns:a16="http://schemas.microsoft.com/office/drawing/2014/main" id="{A2D5E44E-27FD-2E83-134F-AD336A6D50F4}"/>
              </a:ext>
            </a:extLst>
          </p:cNvPr>
          <p:cNvGrpSpPr/>
          <p:nvPr/>
        </p:nvGrpSpPr>
        <p:grpSpPr>
          <a:xfrm>
            <a:off x="3108008" y="1770966"/>
            <a:ext cx="3690538" cy="1448545"/>
            <a:chOff x="5235790" y="1959677"/>
            <a:chExt cx="3475916" cy="1364868"/>
          </a:xfrm>
          <a:solidFill>
            <a:srgbClr val="F18B1B"/>
          </a:solidFill>
        </p:grpSpPr>
        <p:sp>
          <p:nvSpPr>
            <p:cNvPr id="236" name="Freeform 132">
              <a:extLst>
                <a:ext uri="{FF2B5EF4-FFF2-40B4-BE49-F238E27FC236}">
                  <a16:creationId xmlns:a16="http://schemas.microsoft.com/office/drawing/2014/main" id="{7B2D9781-F871-A73F-5189-EE0E35434C59}"/>
                </a:ext>
              </a:extLst>
            </p:cNvPr>
            <p:cNvSpPr>
              <a:spLocks/>
            </p:cNvSpPr>
            <p:nvPr/>
          </p:nvSpPr>
          <p:spPr bwMode="auto">
            <a:xfrm>
              <a:off x="6846253" y="1959677"/>
              <a:ext cx="1380972" cy="1331316"/>
            </a:xfrm>
            <a:custGeom>
              <a:avLst/>
              <a:gdLst>
                <a:gd name="T0" fmla="*/ 0 w 208"/>
                <a:gd name="T1" fmla="*/ 7065454 h 201"/>
                <a:gd name="T2" fmla="*/ 4999075 w 208"/>
                <a:gd name="T3" fmla="*/ 5636259 h 201"/>
                <a:gd name="T4" fmla="*/ 8267031 w 208"/>
                <a:gd name="T5" fmla="*/ 4204649 h 201"/>
                <a:gd name="T6" fmla="*/ 15802759 w 208"/>
                <a:gd name="T7" fmla="*/ 1431609 h 201"/>
                <a:gd name="T8" fmla="*/ 23996065 w 208"/>
                <a:gd name="T9" fmla="*/ 0 h 201"/>
                <a:gd name="T10" fmla="*/ 25815218 w 208"/>
                <a:gd name="T11" fmla="*/ 4204649 h 201"/>
                <a:gd name="T12" fmla="*/ 30535695 w 208"/>
                <a:gd name="T13" fmla="*/ 5636259 h 201"/>
                <a:gd name="T14" fmla="*/ 34082855 w 208"/>
                <a:gd name="T15" fmla="*/ 13700044 h 201"/>
                <a:gd name="T16" fmla="*/ 37350819 w 208"/>
                <a:gd name="T17" fmla="*/ 19322106 h 201"/>
                <a:gd name="T18" fmla="*/ 40533753 w 208"/>
                <a:gd name="T19" fmla="*/ 22891316 h 201"/>
                <a:gd name="T20" fmla="*/ 38729144 w 208"/>
                <a:gd name="T21" fmla="*/ 24320506 h 201"/>
                <a:gd name="T22" fmla="*/ 45547227 w 208"/>
                <a:gd name="T23" fmla="*/ 21114343 h 201"/>
                <a:gd name="T24" fmla="*/ 47348966 w 208"/>
                <a:gd name="T25" fmla="*/ 22891316 h 201"/>
                <a:gd name="T26" fmla="*/ 45547227 w 208"/>
                <a:gd name="T27" fmla="*/ 24320506 h 201"/>
                <a:gd name="T28" fmla="*/ 48800766 w 208"/>
                <a:gd name="T29" fmla="*/ 24320506 h 201"/>
                <a:gd name="T30" fmla="*/ 50617504 w 208"/>
                <a:gd name="T31" fmla="*/ 26027417 h 201"/>
                <a:gd name="T32" fmla="*/ 52362371 w 208"/>
                <a:gd name="T33" fmla="*/ 26027417 h 201"/>
                <a:gd name="T34" fmla="*/ 55615989 w 208"/>
                <a:gd name="T35" fmla="*/ 24320506 h 201"/>
                <a:gd name="T36" fmla="*/ 53814883 w 208"/>
                <a:gd name="T37" fmla="*/ 29233461 h 201"/>
                <a:gd name="T38" fmla="*/ 57435656 w 208"/>
                <a:gd name="T39" fmla="*/ 26027417 h 201"/>
                <a:gd name="T40" fmla="*/ 62434695 w 208"/>
                <a:gd name="T41" fmla="*/ 22891316 h 201"/>
                <a:gd name="T42" fmla="*/ 67080866 w 208"/>
                <a:gd name="T43" fmla="*/ 16906819 h 201"/>
                <a:gd name="T44" fmla="*/ 67812881 w 208"/>
                <a:gd name="T45" fmla="*/ 16906819 h 201"/>
                <a:gd name="T46" fmla="*/ 73179035 w 208"/>
                <a:gd name="T47" fmla="*/ 21114343 h 201"/>
                <a:gd name="T48" fmla="*/ 74630993 w 208"/>
                <a:gd name="T49" fmla="*/ 26027417 h 201"/>
                <a:gd name="T50" fmla="*/ 71362336 w 208"/>
                <a:gd name="T51" fmla="*/ 33092745 h 201"/>
                <a:gd name="T52" fmla="*/ 67080866 w 208"/>
                <a:gd name="T53" fmla="*/ 39798011 h 201"/>
                <a:gd name="T54" fmla="*/ 63533746 w 208"/>
                <a:gd name="T55" fmla="*/ 45071235 h 201"/>
                <a:gd name="T56" fmla="*/ 58813249 w 208"/>
                <a:gd name="T57" fmla="*/ 52066560 h 201"/>
                <a:gd name="T58" fmla="*/ 57435656 w 208"/>
                <a:gd name="T59" fmla="*/ 55275585 h 201"/>
                <a:gd name="T60" fmla="*/ 57435656 w 208"/>
                <a:gd name="T61" fmla="*/ 58411726 h 201"/>
                <a:gd name="T62" fmla="*/ 53814883 w 208"/>
                <a:gd name="T63" fmla="*/ 65822408 h 201"/>
                <a:gd name="T64" fmla="*/ 12181887 w 208"/>
                <a:gd name="T65" fmla="*/ 69321630 h 201"/>
                <a:gd name="T66" fmla="*/ 9719582 w 208"/>
                <a:gd name="T67" fmla="*/ 65822408 h 201"/>
                <a:gd name="T68" fmla="*/ 7899925 w 208"/>
                <a:gd name="T69" fmla="*/ 60189152 h 201"/>
                <a:gd name="T70" fmla="*/ 2903883 w 208"/>
                <a:gd name="T71" fmla="*/ 53844026 h 201"/>
                <a:gd name="T72" fmla="*/ 13633825 w 208"/>
                <a:gd name="T73" fmla="*/ 27816747 h 201"/>
                <a:gd name="T74" fmla="*/ 10086668 w 208"/>
                <a:gd name="T75" fmla="*/ 24609973 h 201"/>
                <a:gd name="T76" fmla="*/ 4999075 w 208"/>
                <a:gd name="T77" fmla="*/ 22891316 h 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201"/>
                <a:gd name="T119" fmla="*/ 208 w 208"/>
                <a:gd name="T120" fmla="*/ 201 h 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201">
                  <a:moveTo>
                    <a:pt x="0" y="48"/>
                  </a:moveTo>
                  <a:lnTo>
                    <a:pt x="0" y="20"/>
                  </a:lnTo>
                  <a:lnTo>
                    <a:pt x="9" y="16"/>
                  </a:lnTo>
                  <a:lnTo>
                    <a:pt x="14" y="16"/>
                  </a:lnTo>
                  <a:lnTo>
                    <a:pt x="18" y="16"/>
                  </a:lnTo>
                  <a:lnTo>
                    <a:pt x="23" y="12"/>
                  </a:lnTo>
                  <a:cubicBezTo>
                    <a:pt x="31" y="12"/>
                    <a:pt x="40" y="12"/>
                    <a:pt x="49" y="12"/>
                  </a:cubicBezTo>
                  <a:lnTo>
                    <a:pt x="44" y="4"/>
                  </a:lnTo>
                  <a:lnTo>
                    <a:pt x="44" y="0"/>
                  </a:lnTo>
                  <a:lnTo>
                    <a:pt x="67" y="0"/>
                  </a:lnTo>
                  <a:lnTo>
                    <a:pt x="67" y="11"/>
                  </a:lnTo>
                  <a:lnTo>
                    <a:pt x="72" y="12"/>
                  </a:lnTo>
                  <a:lnTo>
                    <a:pt x="76" y="16"/>
                  </a:lnTo>
                  <a:lnTo>
                    <a:pt x="85" y="16"/>
                  </a:lnTo>
                  <a:lnTo>
                    <a:pt x="95" y="25"/>
                  </a:lnTo>
                  <a:lnTo>
                    <a:pt x="95" y="39"/>
                  </a:lnTo>
                  <a:lnTo>
                    <a:pt x="100" y="44"/>
                  </a:lnTo>
                  <a:lnTo>
                    <a:pt x="104" y="55"/>
                  </a:lnTo>
                  <a:lnTo>
                    <a:pt x="113" y="60"/>
                  </a:lnTo>
                  <a:lnTo>
                    <a:pt x="113" y="65"/>
                  </a:lnTo>
                  <a:lnTo>
                    <a:pt x="100" y="65"/>
                  </a:lnTo>
                  <a:lnTo>
                    <a:pt x="108" y="69"/>
                  </a:lnTo>
                  <a:lnTo>
                    <a:pt x="122" y="60"/>
                  </a:lnTo>
                  <a:lnTo>
                    <a:pt x="127" y="60"/>
                  </a:lnTo>
                  <a:lnTo>
                    <a:pt x="132" y="60"/>
                  </a:lnTo>
                  <a:lnTo>
                    <a:pt x="132" y="65"/>
                  </a:lnTo>
                  <a:lnTo>
                    <a:pt x="132" y="69"/>
                  </a:lnTo>
                  <a:lnTo>
                    <a:pt x="127" y="69"/>
                  </a:lnTo>
                  <a:lnTo>
                    <a:pt x="132" y="74"/>
                  </a:lnTo>
                  <a:lnTo>
                    <a:pt x="136" y="69"/>
                  </a:lnTo>
                  <a:lnTo>
                    <a:pt x="136" y="74"/>
                  </a:lnTo>
                  <a:lnTo>
                    <a:pt x="141" y="74"/>
                  </a:lnTo>
                  <a:lnTo>
                    <a:pt x="146" y="69"/>
                  </a:lnTo>
                  <a:lnTo>
                    <a:pt x="146" y="74"/>
                  </a:lnTo>
                  <a:lnTo>
                    <a:pt x="150" y="74"/>
                  </a:lnTo>
                  <a:lnTo>
                    <a:pt x="155" y="69"/>
                  </a:lnTo>
                  <a:lnTo>
                    <a:pt x="155" y="74"/>
                  </a:lnTo>
                  <a:lnTo>
                    <a:pt x="150" y="83"/>
                  </a:lnTo>
                  <a:lnTo>
                    <a:pt x="155" y="83"/>
                  </a:lnTo>
                  <a:lnTo>
                    <a:pt x="160" y="74"/>
                  </a:lnTo>
                  <a:lnTo>
                    <a:pt x="169" y="65"/>
                  </a:lnTo>
                  <a:lnTo>
                    <a:pt x="174" y="65"/>
                  </a:lnTo>
                  <a:lnTo>
                    <a:pt x="178" y="55"/>
                  </a:lnTo>
                  <a:lnTo>
                    <a:pt x="187" y="48"/>
                  </a:lnTo>
                  <a:lnTo>
                    <a:pt x="187" y="55"/>
                  </a:lnTo>
                  <a:lnTo>
                    <a:pt x="189" y="48"/>
                  </a:lnTo>
                  <a:lnTo>
                    <a:pt x="199" y="55"/>
                  </a:lnTo>
                  <a:lnTo>
                    <a:pt x="204" y="60"/>
                  </a:lnTo>
                  <a:lnTo>
                    <a:pt x="208" y="60"/>
                  </a:lnTo>
                  <a:lnTo>
                    <a:pt x="208" y="74"/>
                  </a:lnTo>
                  <a:lnTo>
                    <a:pt x="199" y="83"/>
                  </a:lnTo>
                  <a:lnTo>
                    <a:pt x="199" y="94"/>
                  </a:lnTo>
                  <a:lnTo>
                    <a:pt x="194" y="99"/>
                  </a:lnTo>
                  <a:lnTo>
                    <a:pt x="187" y="113"/>
                  </a:lnTo>
                  <a:lnTo>
                    <a:pt x="172" y="123"/>
                  </a:lnTo>
                  <a:lnTo>
                    <a:pt x="177" y="128"/>
                  </a:lnTo>
                  <a:lnTo>
                    <a:pt x="173" y="143"/>
                  </a:lnTo>
                  <a:lnTo>
                    <a:pt x="164" y="148"/>
                  </a:lnTo>
                  <a:lnTo>
                    <a:pt x="160" y="153"/>
                  </a:lnTo>
                  <a:lnTo>
                    <a:pt x="160" y="157"/>
                  </a:lnTo>
                  <a:lnTo>
                    <a:pt x="155" y="162"/>
                  </a:lnTo>
                  <a:lnTo>
                    <a:pt x="160" y="166"/>
                  </a:lnTo>
                  <a:lnTo>
                    <a:pt x="155" y="178"/>
                  </a:lnTo>
                  <a:lnTo>
                    <a:pt x="150" y="187"/>
                  </a:lnTo>
                  <a:lnTo>
                    <a:pt x="141" y="201"/>
                  </a:lnTo>
                  <a:lnTo>
                    <a:pt x="34" y="197"/>
                  </a:lnTo>
                  <a:lnTo>
                    <a:pt x="29" y="192"/>
                  </a:lnTo>
                  <a:lnTo>
                    <a:pt x="27" y="187"/>
                  </a:lnTo>
                  <a:lnTo>
                    <a:pt x="22" y="183"/>
                  </a:lnTo>
                  <a:lnTo>
                    <a:pt x="22" y="171"/>
                  </a:lnTo>
                  <a:lnTo>
                    <a:pt x="14" y="162"/>
                  </a:lnTo>
                  <a:lnTo>
                    <a:pt x="8" y="153"/>
                  </a:lnTo>
                  <a:lnTo>
                    <a:pt x="21" y="122"/>
                  </a:lnTo>
                  <a:lnTo>
                    <a:pt x="38" y="79"/>
                  </a:lnTo>
                  <a:lnTo>
                    <a:pt x="34" y="74"/>
                  </a:lnTo>
                  <a:lnTo>
                    <a:pt x="28" y="70"/>
                  </a:lnTo>
                  <a:lnTo>
                    <a:pt x="23" y="71"/>
                  </a:lnTo>
                  <a:lnTo>
                    <a:pt x="14" y="65"/>
                  </a:lnTo>
                  <a:lnTo>
                    <a:pt x="0" y="48"/>
                  </a:lnTo>
                </a:path>
              </a:pathLst>
            </a:custGeom>
            <a:solidFill>
              <a:srgbClr val="F4BAB7"/>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7" name="Freeform 134">
              <a:extLst>
                <a:ext uri="{FF2B5EF4-FFF2-40B4-BE49-F238E27FC236}">
                  <a16:creationId xmlns:a16="http://schemas.microsoft.com/office/drawing/2014/main" id="{75B67DDE-E8B9-065A-6F3F-2338DD99FD28}"/>
                </a:ext>
              </a:extLst>
            </p:cNvPr>
            <p:cNvSpPr>
              <a:spLocks/>
            </p:cNvSpPr>
            <p:nvPr/>
          </p:nvSpPr>
          <p:spPr bwMode="auto">
            <a:xfrm>
              <a:off x="5235790" y="1991886"/>
              <a:ext cx="1862769" cy="1332658"/>
            </a:xfrm>
            <a:custGeom>
              <a:avLst/>
              <a:gdLst>
                <a:gd name="T0" fmla="*/ 1437642 w 281"/>
                <a:gd name="T1" fmla="*/ 55740166 h 201"/>
                <a:gd name="T2" fmla="*/ 2875896 w 281"/>
                <a:gd name="T3" fmla="*/ 52497315 h 201"/>
                <a:gd name="T4" fmla="*/ 4225462 w 281"/>
                <a:gd name="T5" fmla="*/ 47903353 h 201"/>
                <a:gd name="T6" fmla="*/ 14205492 w 281"/>
                <a:gd name="T7" fmla="*/ 41870973 h 201"/>
                <a:gd name="T8" fmla="*/ 20871668 w 281"/>
                <a:gd name="T9" fmla="*/ 40081509 h 201"/>
                <a:gd name="T10" fmla="*/ 24458851 w 281"/>
                <a:gd name="T11" fmla="*/ 23056969 h 201"/>
                <a:gd name="T12" fmla="*/ 22309319 w 281"/>
                <a:gd name="T13" fmla="*/ 19887991 h 201"/>
                <a:gd name="T14" fmla="*/ 19521500 w 281"/>
                <a:gd name="T15" fmla="*/ 12065524 h 201"/>
                <a:gd name="T16" fmla="*/ 24823169 w 281"/>
                <a:gd name="T17" fmla="*/ 12065524 h 201"/>
                <a:gd name="T18" fmla="*/ 21235986 w 281"/>
                <a:gd name="T19" fmla="*/ 9187749 h 201"/>
                <a:gd name="T20" fmla="*/ 30851216 w 281"/>
                <a:gd name="T21" fmla="*/ 5670910 h 201"/>
                <a:gd name="T22" fmla="*/ 31213123 w 281"/>
                <a:gd name="T23" fmla="*/ 4593924 h 201"/>
                <a:gd name="T24" fmla="*/ 35802768 w 281"/>
                <a:gd name="T25" fmla="*/ 2516168 h 201"/>
                <a:gd name="T26" fmla="*/ 37588120 w 281"/>
                <a:gd name="T27" fmla="*/ 7471604 h 201"/>
                <a:gd name="T28" fmla="*/ 41466487 w 281"/>
                <a:gd name="T29" fmla="*/ 10626347 h 201"/>
                <a:gd name="T30" fmla="*/ 44982936 w 281"/>
                <a:gd name="T31" fmla="*/ 8910782 h 201"/>
                <a:gd name="T32" fmla="*/ 46056151 w 281"/>
                <a:gd name="T33" fmla="*/ 10991435 h 201"/>
                <a:gd name="T34" fmla="*/ 48570752 w 281"/>
                <a:gd name="T35" fmla="*/ 7471604 h 201"/>
                <a:gd name="T36" fmla="*/ 58112047 w 281"/>
                <a:gd name="T37" fmla="*/ 0 h 201"/>
                <a:gd name="T38" fmla="*/ 64502021 w 281"/>
                <a:gd name="T39" fmla="*/ 13854870 h 201"/>
                <a:gd name="T40" fmla="*/ 63428727 w 281"/>
                <a:gd name="T41" fmla="*/ 18463140 h 201"/>
                <a:gd name="T42" fmla="*/ 69441758 w 281"/>
                <a:gd name="T43" fmla="*/ 21256270 h 201"/>
                <a:gd name="T44" fmla="*/ 72679620 w 281"/>
                <a:gd name="T45" fmla="*/ 15585367 h 201"/>
                <a:gd name="T46" fmla="*/ 77981244 w 281"/>
                <a:gd name="T47" fmla="*/ 13854870 h 201"/>
                <a:gd name="T48" fmla="*/ 79345060 w 281"/>
                <a:gd name="T49" fmla="*/ 12065524 h 201"/>
                <a:gd name="T50" fmla="*/ 86085007 w 281"/>
                <a:gd name="T51" fmla="*/ 10626347 h 201"/>
                <a:gd name="T52" fmla="*/ 91039681 w 281"/>
                <a:gd name="T53" fmla="*/ 21256270 h 201"/>
                <a:gd name="T54" fmla="*/ 96426422 w 281"/>
                <a:gd name="T55" fmla="*/ 23422175 h 201"/>
                <a:gd name="T56" fmla="*/ 99578534 w 281"/>
                <a:gd name="T57" fmla="*/ 26650126 h 201"/>
                <a:gd name="T58" fmla="*/ 90748527 w 281"/>
                <a:gd name="T59" fmla="*/ 55740166 h 201"/>
                <a:gd name="T60" fmla="*/ 88960823 w 281"/>
                <a:gd name="T61" fmla="*/ 62776216 h 201"/>
                <a:gd name="T62" fmla="*/ 65925348 w 281"/>
                <a:gd name="T63" fmla="*/ 63141442 h 201"/>
                <a:gd name="T64" fmla="*/ 57747749 w 281"/>
                <a:gd name="T65" fmla="*/ 59260029 h 201"/>
                <a:gd name="T66" fmla="*/ 56674455 w 281"/>
                <a:gd name="T67" fmla="*/ 62414744 h 201"/>
                <a:gd name="T68" fmla="*/ 54233710 w 281"/>
                <a:gd name="T69" fmla="*/ 64927893 h 201"/>
                <a:gd name="T70" fmla="*/ 47132488 w 281"/>
                <a:gd name="T71" fmla="*/ 68809385 h 201"/>
                <a:gd name="T72" fmla="*/ 43269049 w 281"/>
                <a:gd name="T73" fmla="*/ 68447163 h 201"/>
                <a:gd name="T74" fmla="*/ 19868589 w 281"/>
                <a:gd name="T75" fmla="*/ 63141442 h 2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201"/>
                <a:gd name="T116" fmla="*/ 281 w 281"/>
                <a:gd name="T117" fmla="*/ 201 h 2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201">
                  <a:moveTo>
                    <a:pt x="0" y="161"/>
                  </a:moveTo>
                  <a:lnTo>
                    <a:pt x="4" y="157"/>
                  </a:lnTo>
                  <a:lnTo>
                    <a:pt x="9" y="154"/>
                  </a:lnTo>
                  <a:lnTo>
                    <a:pt x="8" y="148"/>
                  </a:lnTo>
                  <a:lnTo>
                    <a:pt x="12" y="140"/>
                  </a:lnTo>
                  <a:lnTo>
                    <a:pt x="12" y="135"/>
                  </a:lnTo>
                  <a:lnTo>
                    <a:pt x="25" y="117"/>
                  </a:lnTo>
                  <a:lnTo>
                    <a:pt x="40" y="118"/>
                  </a:lnTo>
                  <a:lnTo>
                    <a:pt x="45" y="114"/>
                  </a:lnTo>
                  <a:lnTo>
                    <a:pt x="59" y="113"/>
                  </a:lnTo>
                  <a:lnTo>
                    <a:pt x="59" y="110"/>
                  </a:lnTo>
                  <a:lnTo>
                    <a:pt x="69" y="65"/>
                  </a:lnTo>
                  <a:lnTo>
                    <a:pt x="64" y="61"/>
                  </a:lnTo>
                  <a:lnTo>
                    <a:pt x="63" y="56"/>
                  </a:lnTo>
                  <a:lnTo>
                    <a:pt x="55" y="45"/>
                  </a:lnTo>
                  <a:lnTo>
                    <a:pt x="55" y="34"/>
                  </a:lnTo>
                  <a:lnTo>
                    <a:pt x="65" y="30"/>
                  </a:lnTo>
                  <a:lnTo>
                    <a:pt x="70" y="34"/>
                  </a:lnTo>
                  <a:lnTo>
                    <a:pt x="69" y="26"/>
                  </a:lnTo>
                  <a:lnTo>
                    <a:pt x="60" y="26"/>
                  </a:lnTo>
                  <a:lnTo>
                    <a:pt x="59" y="16"/>
                  </a:lnTo>
                  <a:lnTo>
                    <a:pt x="87" y="16"/>
                  </a:lnTo>
                  <a:lnTo>
                    <a:pt x="85" y="12"/>
                  </a:lnTo>
                  <a:lnTo>
                    <a:pt x="88" y="13"/>
                  </a:lnTo>
                  <a:lnTo>
                    <a:pt x="92" y="15"/>
                  </a:lnTo>
                  <a:lnTo>
                    <a:pt x="101" y="7"/>
                  </a:lnTo>
                  <a:lnTo>
                    <a:pt x="102" y="14"/>
                  </a:lnTo>
                  <a:lnTo>
                    <a:pt x="106" y="21"/>
                  </a:lnTo>
                  <a:lnTo>
                    <a:pt x="111" y="22"/>
                  </a:lnTo>
                  <a:lnTo>
                    <a:pt x="117" y="30"/>
                  </a:lnTo>
                  <a:lnTo>
                    <a:pt x="122" y="27"/>
                  </a:lnTo>
                  <a:lnTo>
                    <a:pt x="127" y="25"/>
                  </a:lnTo>
                  <a:lnTo>
                    <a:pt x="128" y="29"/>
                  </a:lnTo>
                  <a:lnTo>
                    <a:pt x="130" y="31"/>
                  </a:lnTo>
                  <a:lnTo>
                    <a:pt x="135" y="26"/>
                  </a:lnTo>
                  <a:lnTo>
                    <a:pt x="137" y="21"/>
                  </a:lnTo>
                  <a:lnTo>
                    <a:pt x="145" y="21"/>
                  </a:lnTo>
                  <a:lnTo>
                    <a:pt x="164" y="0"/>
                  </a:lnTo>
                  <a:lnTo>
                    <a:pt x="173" y="7"/>
                  </a:lnTo>
                  <a:lnTo>
                    <a:pt x="182" y="39"/>
                  </a:lnTo>
                  <a:lnTo>
                    <a:pt x="182" y="51"/>
                  </a:lnTo>
                  <a:lnTo>
                    <a:pt x="179" y="52"/>
                  </a:lnTo>
                  <a:lnTo>
                    <a:pt x="192" y="60"/>
                  </a:lnTo>
                  <a:lnTo>
                    <a:pt x="196" y="60"/>
                  </a:lnTo>
                  <a:lnTo>
                    <a:pt x="196" y="51"/>
                  </a:lnTo>
                  <a:lnTo>
                    <a:pt x="205" y="44"/>
                  </a:lnTo>
                  <a:lnTo>
                    <a:pt x="210" y="51"/>
                  </a:lnTo>
                  <a:lnTo>
                    <a:pt x="220" y="39"/>
                  </a:lnTo>
                  <a:lnTo>
                    <a:pt x="224" y="39"/>
                  </a:lnTo>
                  <a:lnTo>
                    <a:pt x="224" y="34"/>
                  </a:lnTo>
                  <a:lnTo>
                    <a:pt x="229" y="30"/>
                  </a:lnTo>
                  <a:lnTo>
                    <a:pt x="243" y="30"/>
                  </a:lnTo>
                  <a:lnTo>
                    <a:pt x="243" y="43"/>
                  </a:lnTo>
                  <a:lnTo>
                    <a:pt x="257" y="60"/>
                  </a:lnTo>
                  <a:lnTo>
                    <a:pt x="266" y="66"/>
                  </a:lnTo>
                  <a:lnTo>
                    <a:pt x="272" y="66"/>
                  </a:lnTo>
                  <a:lnTo>
                    <a:pt x="279" y="70"/>
                  </a:lnTo>
                  <a:lnTo>
                    <a:pt x="281" y="75"/>
                  </a:lnTo>
                  <a:lnTo>
                    <a:pt x="251" y="148"/>
                  </a:lnTo>
                  <a:lnTo>
                    <a:pt x="256" y="157"/>
                  </a:lnTo>
                  <a:lnTo>
                    <a:pt x="251" y="161"/>
                  </a:lnTo>
                  <a:lnTo>
                    <a:pt x="251" y="177"/>
                  </a:lnTo>
                  <a:lnTo>
                    <a:pt x="201" y="183"/>
                  </a:lnTo>
                  <a:lnTo>
                    <a:pt x="186" y="178"/>
                  </a:lnTo>
                  <a:lnTo>
                    <a:pt x="178" y="167"/>
                  </a:lnTo>
                  <a:lnTo>
                    <a:pt x="163" y="167"/>
                  </a:lnTo>
                  <a:lnTo>
                    <a:pt x="164" y="173"/>
                  </a:lnTo>
                  <a:lnTo>
                    <a:pt x="160" y="176"/>
                  </a:lnTo>
                  <a:lnTo>
                    <a:pt x="159" y="183"/>
                  </a:lnTo>
                  <a:lnTo>
                    <a:pt x="153" y="183"/>
                  </a:lnTo>
                  <a:lnTo>
                    <a:pt x="140" y="191"/>
                  </a:lnTo>
                  <a:lnTo>
                    <a:pt x="133" y="194"/>
                  </a:lnTo>
                  <a:lnTo>
                    <a:pt x="127" y="193"/>
                  </a:lnTo>
                  <a:lnTo>
                    <a:pt x="122" y="193"/>
                  </a:lnTo>
                  <a:lnTo>
                    <a:pt x="115" y="201"/>
                  </a:lnTo>
                  <a:lnTo>
                    <a:pt x="56" y="178"/>
                  </a:lnTo>
                  <a:lnTo>
                    <a:pt x="0" y="161"/>
                  </a:lnTo>
                </a:path>
              </a:pathLst>
            </a:custGeom>
            <a:solidFill>
              <a:srgbClr val="F7C2C0"/>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8" name="Freeform 137">
              <a:extLst>
                <a:ext uri="{FF2B5EF4-FFF2-40B4-BE49-F238E27FC236}">
                  <a16:creationId xmlns:a16="http://schemas.microsoft.com/office/drawing/2014/main" id="{74C8C60C-DDCF-7155-6252-584240CC1519}"/>
                </a:ext>
              </a:extLst>
            </p:cNvPr>
            <p:cNvSpPr>
              <a:spLocks/>
            </p:cNvSpPr>
            <p:nvPr/>
          </p:nvSpPr>
          <p:spPr bwMode="auto">
            <a:xfrm>
              <a:off x="7986998" y="2358267"/>
              <a:ext cx="724708" cy="966278"/>
            </a:xfrm>
            <a:custGeom>
              <a:avLst/>
              <a:gdLst>
                <a:gd name="T0" fmla="*/ 13041497 w 109"/>
                <a:gd name="T1" fmla="*/ 0 h 146"/>
                <a:gd name="T2" fmla="*/ 14503499 w 109"/>
                <a:gd name="T3" fmla="*/ 1423608 h 146"/>
                <a:gd name="T4" fmla="*/ 17800827 w 109"/>
                <a:gd name="T5" fmla="*/ 1423608 h 146"/>
                <a:gd name="T6" fmla="*/ 17800827 w 109"/>
                <a:gd name="T7" fmla="*/ 2762068 h 146"/>
                <a:gd name="T8" fmla="*/ 19633310 w 109"/>
                <a:gd name="T9" fmla="*/ 1423608 h 146"/>
                <a:gd name="T10" fmla="*/ 22856569 w 109"/>
                <a:gd name="T11" fmla="*/ 4891359 h 146"/>
                <a:gd name="T12" fmla="*/ 21394071 w 109"/>
                <a:gd name="T13" fmla="*/ 6314967 h 146"/>
                <a:gd name="T14" fmla="*/ 22856569 w 109"/>
                <a:gd name="T15" fmla="*/ 6673320 h 146"/>
                <a:gd name="T16" fmla="*/ 22856569 w 109"/>
                <a:gd name="T17" fmla="*/ 7665149 h 146"/>
                <a:gd name="T18" fmla="*/ 21394071 w 109"/>
                <a:gd name="T19" fmla="*/ 9077009 h 146"/>
                <a:gd name="T20" fmla="*/ 22856569 w 109"/>
                <a:gd name="T21" fmla="*/ 9435357 h 146"/>
                <a:gd name="T22" fmla="*/ 21394071 w 109"/>
                <a:gd name="T23" fmla="*/ 11908869 h 146"/>
                <a:gd name="T24" fmla="*/ 22856569 w 109"/>
                <a:gd name="T25" fmla="*/ 11908869 h 146"/>
                <a:gd name="T26" fmla="*/ 24689080 w 109"/>
                <a:gd name="T27" fmla="*/ 9435357 h 146"/>
                <a:gd name="T28" fmla="*/ 26153996 w 109"/>
                <a:gd name="T29" fmla="*/ 9435357 h 146"/>
                <a:gd name="T30" fmla="*/ 26509405 w 109"/>
                <a:gd name="T31" fmla="*/ 8012361 h 146"/>
                <a:gd name="T32" fmla="*/ 29732184 w 109"/>
                <a:gd name="T33" fmla="*/ 7665149 h 146"/>
                <a:gd name="T34" fmla="*/ 29376775 w 109"/>
                <a:gd name="T35" fmla="*/ 6314967 h 146"/>
                <a:gd name="T36" fmla="*/ 34861984 w 109"/>
                <a:gd name="T37" fmla="*/ 9435357 h 146"/>
                <a:gd name="T38" fmla="*/ 39547360 w 109"/>
                <a:gd name="T39" fmla="*/ 9435357 h 146"/>
                <a:gd name="T40" fmla="*/ 36252865 w 109"/>
                <a:gd name="T41" fmla="*/ 13262685 h 146"/>
                <a:gd name="T42" fmla="*/ 34492129 w 109"/>
                <a:gd name="T43" fmla="*/ 13262685 h 146"/>
                <a:gd name="T44" fmla="*/ 33029611 w 109"/>
                <a:gd name="T45" fmla="*/ 16456496 h 146"/>
                <a:gd name="T46" fmla="*/ 32674796 w 109"/>
                <a:gd name="T47" fmla="*/ 23403728 h 146"/>
                <a:gd name="T48" fmla="*/ 31564557 w 109"/>
                <a:gd name="T49" fmla="*/ 24827316 h 146"/>
                <a:gd name="T50" fmla="*/ 31194800 w 109"/>
                <a:gd name="T51" fmla="*/ 28654045 h 146"/>
                <a:gd name="T52" fmla="*/ 32674796 w 109"/>
                <a:gd name="T53" fmla="*/ 28654045 h 146"/>
                <a:gd name="T54" fmla="*/ 32674796 w 109"/>
                <a:gd name="T55" fmla="*/ 32206819 h 146"/>
                <a:gd name="T56" fmla="*/ 24321603 w 109"/>
                <a:gd name="T57" fmla="*/ 32565281 h 146"/>
                <a:gd name="T58" fmla="*/ 21394071 w 109"/>
                <a:gd name="T59" fmla="*/ 35327357 h 146"/>
                <a:gd name="T60" fmla="*/ 17800827 w 109"/>
                <a:gd name="T61" fmla="*/ 37095164 h 146"/>
                <a:gd name="T62" fmla="*/ 14503499 w 109"/>
                <a:gd name="T63" fmla="*/ 44042973 h 146"/>
                <a:gd name="T64" fmla="*/ 14503499 w 109"/>
                <a:gd name="T65" fmla="*/ 47236813 h 146"/>
                <a:gd name="T66" fmla="*/ 12671017 w 109"/>
                <a:gd name="T67" fmla="*/ 51078258 h 146"/>
                <a:gd name="T68" fmla="*/ 11280731 w 109"/>
                <a:gd name="T69" fmla="*/ 51078258 h 146"/>
                <a:gd name="T70" fmla="*/ 9448370 w 109"/>
                <a:gd name="T71" fmla="*/ 47957128 h 146"/>
                <a:gd name="T72" fmla="*/ 9448370 w 109"/>
                <a:gd name="T73" fmla="*/ 46172160 h 146"/>
                <a:gd name="T74" fmla="*/ 7612821 w 109"/>
                <a:gd name="T75" fmla="*/ 44763328 h 146"/>
                <a:gd name="T76" fmla="*/ 9448370 w 109"/>
                <a:gd name="T77" fmla="*/ 41642277 h 146"/>
                <a:gd name="T78" fmla="*/ 11280731 w 109"/>
                <a:gd name="T79" fmla="*/ 41642277 h 146"/>
                <a:gd name="T80" fmla="*/ 11280731 w 109"/>
                <a:gd name="T81" fmla="*/ 39154659 h 146"/>
                <a:gd name="T82" fmla="*/ 7612821 w 109"/>
                <a:gd name="T83" fmla="*/ 39154659 h 146"/>
                <a:gd name="T84" fmla="*/ 5055153 w 109"/>
                <a:gd name="T85" fmla="*/ 35686312 h 146"/>
                <a:gd name="T86" fmla="*/ 5055153 w 109"/>
                <a:gd name="T87" fmla="*/ 33904342 h 146"/>
                <a:gd name="T88" fmla="*/ 3667913 w 109"/>
                <a:gd name="T89" fmla="*/ 33904342 h 146"/>
                <a:gd name="T90" fmla="*/ 5055153 w 109"/>
                <a:gd name="T91" fmla="*/ 32565281 h 146"/>
                <a:gd name="T92" fmla="*/ 5425634 w 109"/>
                <a:gd name="T93" fmla="*/ 25186290 h 146"/>
                <a:gd name="T94" fmla="*/ 3667913 w 109"/>
                <a:gd name="T95" fmla="*/ 23762683 h 146"/>
                <a:gd name="T96" fmla="*/ 1832384 w 109"/>
                <a:gd name="T97" fmla="*/ 23762683 h 146"/>
                <a:gd name="T98" fmla="*/ 0 w 109"/>
                <a:gd name="T99" fmla="*/ 22065278 h 146"/>
                <a:gd name="T100" fmla="*/ 5425634 w 109"/>
                <a:gd name="T101" fmla="*/ 18871473 h 146"/>
                <a:gd name="T102" fmla="*/ 7982711 w 109"/>
                <a:gd name="T103" fmla="*/ 13621156 h 146"/>
                <a:gd name="T104" fmla="*/ 9818116 w 109"/>
                <a:gd name="T105" fmla="*/ 12270822 h 146"/>
                <a:gd name="T106" fmla="*/ 9818116 w 109"/>
                <a:gd name="T107" fmla="*/ 8012361 h 146"/>
                <a:gd name="T108" fmla="*/ 13041497 w 109"/>
                <a:gd name="T109" fmla="*/ 4891359 h 146"/>
                <a:gd name="T110" fmla="*/ 13041497 w 109"/>
                <a:gd name="T111" fmla="*/ 0 h 1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9"/>
                <a:gd name="T169" fmla="*/ 0 h 146"/>
                <a:gd name="T170" fmla="*/ 109 w 109"/>
                <a:gd name="T171" fmla="*/ 146 h 1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9" h="146">
                  <a:moveTo>
                    <a:pt x="36" y="0"/>
                  </a:moveTo>
                  <a:lnTo>
                    <a:pt x="40" y="4"/>
                  </a:lnTo>
                  <a:lnTo>
                    <a:pt x="49" y="4"/>
                  </a:lnTo>
                  <a:lnTo>
                    <a:pt x="49" y="8"/>
                  </a:lnTo>
                  <a:lnTo>
                    <a:pt x="54" y="4"/>
                  </a:lnTo>
                  <a:lnTo>
                    <a:pt x="63" y="14"/>
                  </a:lnTo>
                  <a:lnTo>
                    <a:pt x="59" y="18"/>
                  </a:lnTo>
                  <a:lnTo>
                    <a:pt x="63" y="19"/>
                  </a:lnTo>
                  <a:lnTo>
                    <a:pt x="63" y="22"/>
                  </a:lnTo>
                  <a:lnTo>
                    <a:pt x="59" y="26"/>
                  </a:lnTo>
                  <a:lnTo>
                    <a:pt x="63" y="27"/>
                  </a:lnTo>
                  <a:lnTo>
                    <a:pt x="59" y="34"/>
                  </a:lnTo>
                  <a:lnTo>
                    <a:pt x="63" y="34"/>
                  </a:lnTo>
                  <a:lnTo>
                    <a:pt x="68" y="27"/>
                  </a:lnTo>
                  <a:lnTo>
                    <a:pt x="72" y="27"/>
                  </a:lnTo>
                  <a:lnTo>
                    <a:pt x="73" y="23"/>
                  </a:lnTo>
                  <a:lnTo>
                    <a:pt x="82" y="22"/>
                  </a:lnTo>
                  <a:lnTo>
                    <a:pt x="81" y="18"/>
                  </a:lnTo>
                  <a:lnTo>
                    <a:pt x="96" y="27"/>
                  </a:lnTo>
                  <a:lnTo>
                    <a:pt x="109" y="27"/>
                  </a:lnTo>
                  <a:lnTo>
                    <a:pt x="100" y="38"/>
                  </a:lnTo>
                  <a:lnTo>
                    <a:pt x="95" y="38"/>
                  </a:lnTo>
                  <a:lnTo>
                    <a:pt x="91" y="47"/>
                  </a:lnTo>
                  <a:lnTo>
                    <a:pt x="90" y="67"/>
                  </a:lnTo>
                  <a:lnTo>
                    <a:pt x="87" y="71"/>
                  </a:lnTo>
                  <a:lnTo>
                    <a:pt x="86" y="82"/>
                  </a:lnTo>
                  <a:lnTo>
                    <a:pt x="90" y="82"/>
                  </a:lnTo>
                  <a:lnTo>
                    <a:pt x="90" y="92"/>
                  </a:lnTo>
                  <a:lnTo>
                    <a:pt x="67" y="93"/>
                  </a:lnTo>
                  <a:lnTo>
                    <a:pt x="59" y="101"/>
                  </a:lnTo>
                  <a:lnTo>
                    <a:pt x="49" y="106"/>
                  </a:lnTo>
                  <a:lnTo>
                    <a:pt x="40" y="126"/>
                  </a:lnTo>
                  <a:lnTo>
                    <a:pt x="40" y="135"/>
                  </a:lnTo>
                  <a:lnTo>
                    <a:pt x="35" y="146"/>
                  </a:lnTo>
                  <a:lnTo>
                    <a:pt x="31" y="146"/>
                  </a:lnTo>
                  <a:lnTo>
                    <a:pt x="26" y="137"/>
                  </a:lnTo>
                  <a:lnTo>
                    <a:pt x="26" y="132"/>
                  </a:lnTo>
                  <a:lnTo>
                    <a:pt x="21" y="128"/>
                  </a:lnTo>
                  <a:lnTo>
                    <a:pt x="26" y="119"/>
                  </a:lnTo>
                  <a:lnTo>
                    <a:pt x="31" y="119"/>
                  </a:lnTo>
                  <a:lnTo>
                    <a:pt x="31" y="112"/>
                  </a:lnTo>
                  <a:lnTo>
                    <a:pt x="21" y="112"/>
                  </a:lnTo>
                  <a:lnTo>
                    <a:pt x="14" y="102"/>
                  </a:lnTo>
                  <a:lnTo>
                    <a:pt x="14" y="97"/>
                  </a:lnTo>
                  <a:lnTo>
                    <a:pt x="10" y="97"/>
                  </a:lnTo>
                  <a:lnTo>
                    <a:pt x="14" y="93"/>
                  </a:lnTo>
                  <a:lnTo>
                    <a:pt x="15" y="72"/>
                  </a:lnTo>
                  <a:lnTo>
                    <a:pt x="10" y="68"/>
                  </a:lnTo>
                  <a:lnTo>
                    <a:pt x="5" y="68"/>
                  </a:lnTo>
                  <a:lnTo>
                    <a:pt x="0" y="63"/>
                  </a:lnTo>
                  <a:lnTo>
                    <a:pt x="15" y="54"/>
                  </a:lnTo>
                  <a:lnTo>
                    <a:pt x="22" y="39"/>
                  </a:lnTo>
                  <a:lnTo>
                    <a:pt x="27" y="35"/>
                  </a:lnTo>
                  <a:lnTo>
                    <a:pt x="27" y="23"/>
                  </a:lnTo>
                  <a:lnTo>
                    <a:pt x="36" y="14"/>
                  </a:lnTo>
                  <a:lnTo>
                    <a:pt x="36" y="0"/>
                  </a:lnTo>
                </a:path>
              </a:pathLst>
            </a:custGeom>
            <a:solidFill>
              <a:srgbClr val="F7C2C0"/>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9" name="Freeform 139">
              <a:extLst>
                <a:ext uri="{FF2B5EF4-FFF2-40B4-BE49-F238E27FC236}">
                  <a16:creationId xmlns:a16="http://schemas.microsoft.com/office/drawing/2014/main" id="{85A3551E-80B3-D97E-9DE8-A6EB61C5349D}"/>
                </a:ext>
              </a:extLst>
            </p:cNvPr>
            <p:cNvSpPr>
              <a:spLocks/>
            </p:cNvSpPr>
            <p:nvPr/>
          </p:nvSpPr>
          <p:spPr bwMode="auto">
            <a:xfrm>
              <a:off x="7761533" y="2197220"/>
              <a:ext cx="241569" cy="174467"/>
            </a:xfrm>
            <a:custGeom>
              <a:avLst/>
              <a:gdLst>
                <a:gd name="T0" fmla="*/ 5313 w 81"/>
                <a:gd name="T1" fmla="*/ 25930 h 61"/>
                <a:gd name="T2" fmla="*/ 0 w 81"/>
                <a:gd name="T3" fmla="*/ 20791 h 61"/>
                <a:gd name="T4" fmla="*/ 0 w 81"/>
                <a:gd name="T5" fmla="*/ 7608 h 61"/>
                <a:gd name="T6" fmla="*/ 4829 w 81"/>
                <a:gd name="T7" fmla="*/ 7608 h 61"/>
                <a:gd name="T8" fmla="*/ 4829 w 81"/>
                <a:gd name="T9" fmla="*/ 3389 h 61"/>
                <a:gd name="T10" fmla="*/ 23847 w 81"/>
                <a:gd name="T11" fmla="*/ 386 h 61"/>
                <a:gd name="T12" fmla="*/ 48187 w 81"/>
                <a:gd name="T13" fmla="*/ 3389 h 61"/>
                <a:gd name="T14" fmla="*/ 42873 w 81"/>
                <a:gd name="T15" fmla="*/ 17985 h 61"/>
                <a:gd name="T16" fmla="*/ 38044 w 81"/>
                <a:gd name="T17" fmla="*/ 17985 h 61"/>
                <a:gd name="T18" fmla="*/ 38044 w 81"/>
                <a:gd name="T19" fmla="*/ 22196 h 61"/>
                <a:gd name="T20" fmla="*/ 26731 w 81"/>
                <a:gd name="T21" fmla="*/ 22196 h 61"/>
                <a:gd name="T22" fmla="*/ 21467 w 81"/>
                <a:gd name="T23" fmla="*/ 25930 h 61"/>
                <a:gd name="T24" fmla="*/ 5313 w 81"/>
                <a:gd name="T25" fmla="*/ 2593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61"/>
                <a:gd name="T41" fmla="*/ 81 w 81"/>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61">
                  <a:moveTo>
                    <a:pt x="9" y="61"/>
                  </a:moveTo>
                  <a:lnTo>
                    <a:pt x="0" y="49"/>
                  </a:lnTo>
                  <a:lnTo>
                    <a:pt x="0" y="18"/>
                  </a:lnTo>
                  <a:lnTo>
                    <a:pt x="8" y="18"/>
                  </a:lnTo>
                  <a:lnTo>
                    <a:pt x="8" y="8"/>
                  </a:lnTo>
                  <a:cubicBezTo>
                    <a:pt x="17" y="2"/>
                    <a:pt x="30" y="1"/>
                    <a:pt x="40" y="1"/>
                  </a:cubicBezTo>
                  <a:cubicBezTo>
                    <a:pt x="54" y="1"/>
                    <a:pt x="67" y="0"/>
                    <a:pt x="81" y="8"/>
                  </a:cubicBezTo>
                  <a:lnTo>
                    <a:pt x="72" y="42"/>
                  </a:lnTo>
                  <a:lnTo>
                    <a:pt x="64" y="42"/>
                  </a:lnTo>
                  <a:lnTo>
                    <a:pt x="64" y="52"/>
                  </a:lnTo>
                  <a:lnTo>
                    <a:pt x="45" y="52"/>
                  </a:lnTo>
                  <a:lnTo>
                    <a:pt x="36" y="61"/>
                  </a:lnTo>
                  <a:cubicBezTo>
                    <a:pt x="24" y="61"/>
                    <a:pt x="21" y="61"/>
                    <a:pt x="9" y="61"/>
                  </a:cubicBezTo>
                </a:path>
              </a:pathLst>
            </a:custGeom>
            <a:solidFill>
              <a:srgbClr val="FCD4D2"/>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grpSp>
      <p:sp>
        <p:nvSpPr>
          <p:cNvPr id="36" name="Rectangle 35">
            <a:extLst>
              <a:ext uri="{FF2B5EF4-FFF2-40B4-BE49-F238E27FC236}">
                <a16:creationId xmlns:a16="http://schemas.microsoft.com/office/drawing/2014/main" id="{DDFE928D-0046-86FC-F36C-D627906DFCF9}"/>
              </a:ext>
            </a:extLst>
          </p:cNvPr>
          <p:cNvSpPr/>
          <p:nvPr/>
        </p:nvSpPr>
        <p:spPr>
          <a:xfrm>
            <a:off x="6067564" y="3756653"/>
            <a:ext cx="75521" cy="54025"/>
          </a:xfrm>
          <a:prstGeom prst="rect">
            <a:avLst/>
          </a:prstGeom>
          <a:solidFill>
            <a:schemeClr val="accent6">
              <a:lumMod val="60000"/>
              <a:lumOff val="40000"/>
            </a:schemeClr>
          </a:solidFill>
          <a:ln w="9525">
            <a:solidFill>
              <a:schemeClr val="tx2">
                <a:lumMod val="40000"/>
                <a:lumOff val="60000"/>
              </a:schemeClr>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4F59BE02-2586-2A17-34BD-349ED4BE70B7}"/>
              </a:ext>
            </a:extLst>
          </p:cNvPr>
          <p:cNvGrpSpPr/>
          <p:nvPr/>
        </p:nvGrpSpPr>
        <p:grpSpPr>
          <a:xfrm>
            <a:off x="3072392" y="1460460"/>
            <a:ext cx="4499898" cy="3382787"/>
            <a:chOff x="5202239" y="1667108"/>
            <a:chExt cx="4238202" cy="3187375"/>
          </a:xfrm>
          <a:solidFill>
            <a:schemeClr val="accent2">
              <a:lumMod val="50000"/>
            </a:schemeClr>
          </a:solidFill>
        </p:grpSpPr>
        <p:sp>
          <p:nvSpPr>
            <p:cNvPr id="224" name="Freeform 113">
              <a:extLst>
                <a:ext uri="{FF2B5EF4-FFF2-40B4-BE49-F238E27FC236}">
                  <a16:creationId xmlns:a16="http://schemas.microsoft.com/office/drawing/2014/main" id="{A7D7C6AA-8377-B5BC-549F-ED59EA17EB85}"/>
                </a:ext>
              </a:extLst>
            </p:cNvPr>
            <p:cNvSpPr>
              <a:spLocks/>
            </p:cNvSpPr>
            <p:nvPr/>
          </p:nvSpPr>
          <p:spPr bwMode="auto">
            <a:xfrm>
              <a:off x="9082113" y="3237310"/>
              <a:ext cx="318066" cy="205334"/>
            </a:xfrm>
            <a:custGeom>
              <a:avLst/>
              <a:gdLst>
                <a:gd name="T0" fmla="*/ 16952679 w 48"/>
                <a:gd name="T1" fmla="*/ 1431750 h 31"/>
                <a:gd name="T2" fmla="*/ 12735956 w 48"/>
                <a:gd name="T3" fmla="*/ 1431750 h 31"/>
                <a:gd name="T4" fmla="*/ 10229606 w 48"/>
                <a:gd name="T5" fmla="*/ 1431750 h 31"/>
                <a:gd name="T6" fmla="*/ 5652130 w 48"/>
                <a:gd name="T7" fmla="*/ 3136515 h 31"/>
                <a:gd name="T8" fmla="*/ 3867884 w 48"/>
                <a:gd name="T9" fmla="*/ 1777747 h 31"/>
                <a:gd name="T10" fmla="*/ 3142882 w 48"/>
                <a:gd name="T11" fmla="*/ 0 h 31"/>
                <a:gd name="T12" fmla="*/ 0 w 48"/>
                <a:gd name="T13" fmla="*/ 1777747 h 31"/>
                <a:gd name="T14" fmla="*/ 1781243 w 48"/>
                <a:gd name="T15" fmla="*/ 3496712 h 31"/>
                <a:gd name="T16" fmla="*/ 7433253 w 48"/>
                <a:gd name="T17" fmla="*/ 6706183 h 31"/>
                <a:gd name="T18" fmla="*/ 9158667 w 48"/>
                <a:gd name="T19" fmla="*/ 10911952 h 31"/>
                <a:gd name="T20" fmla="*/ 16952679 w 48"/>
                <a:gd name="T21" fmla="*/ 143175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1"/>
                <a:gd name="T35" fmla="*/ 48 w 48"/>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1">
                  <a:moveTo>
                    <a:pt x="48" y="4"/>
                  </a:moveTo>
                  <a:lnTo>
                    <a:pt x="36" y="4"/>
                  </a:lnTo>
                  <a:lnTo>
                    <a:pt x="29" y="4"/>
                  </a:lnTo>
                  <a:lnTo>
                    <a:pt x="16" y="9"/>
                  </a:lnTo>
                  <a:lnTo>
                    <a:pt x="11" y="5"/>
                  </a:lnTo>
                  <a:lnTo>
                    <a:pt x="9" y="0"/>
                  </a:lnTo>
                  <a:lnTo>
                    <a:pt x="0" y="5"/>
                  </a:lnTo>
                  <a:lnTo>
                    <a:pt x="5" y="10"/>
                  </a:lnTo>
                  <a:lnTo>
                    <a:pt x="21" y="19"/>
                  </a:lnTo>
                  <a:lnTo>
                    <a:pt x="26" y="31"/>
                  </a:lnTo>
                  <a:lnTo>
                    <a:pt x="48" y="4"/>
                  </a:lnTo>
                </a:path>
              </a:pathLst>
            </a:custGeom>
            <a:solidFill>
              <a:srgbClr val="FACECC"/>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25" name="Freeform 116">
              <a:extLst>
                <a:ext uri="{FF2B5EF4-FFF2-40B4-BE49-F238E27FC236}">
                  <a16:creationId xmlns:a16="http://schemas.microsoft.com/office/drawing/2014/main" id="{A97D7401-2EAB-6CDB-8F67-15E768C529C9}"/>
                </a:ext>
              </a:extLst>
            </p:cNvPr>
            <p:cNvSpPr>
              <a:spLocks/>
            </p:cNvSpPr>
            <p:nvPr/>
          </p:nvSpPr>
          <p:spPr bwMode="auto">
            <a:xfrm>
              <a:off x="9055272" y="2774301"/>
              <a:ext cx="378459" cy="264384"/>
            </a:xfrm>
            <a:custGeom>
              <a:avLst/>
              <a:gdLst>
                <a:gd name="T0" fmla="*/ 3269296 w 57"/>
                <a:gd name="T1" fmla="*/ 10402359 h 40"/>
                <a:gd name="T2" fmla="*/ 0 w 57"/>
                <a:gd name="T3" fmla="*/ 10402359 h 40"/>
                <a:gd name="T4" fmla="*/ 1817010 w 57"/>
                <a:gd name="T5" fmla="*/ 7235381 h 40"/>
                <a:gd name="T6" fmla="*/ 7184381 w 57"/>
                <a:gd name="T7" fmla="*/ 0 h 40"/>
                <a:gd name="T8" fmla="*/ 8989418 w 57"/>
                <a:gd name="T9" fmla="*/ 1756156 h 40"/>
                <a:gd name="T10" fmla="*/ 12185083 w 57"/>
                <a:gd name="T11" fmla="*/ 3097564 h 40"/>
                <a:gd name="T12" fmla="*/ 17200071 w 57"/>
                <a:gd name="T13" fmla="*/ 3097564 h 40"/>
                <a:gd name="T14" fmla="*/ 19005108 w 57"/>
                <a:gd name="T15" fmla="*/ 5551505 h 40"/>
                <a:gd name="T16" fmla="*/ 20457398 w 57"/>
                <a:gd name="T17" fmla="*/ 10402359 h 40"/>
                <a:gd name="T18" fmla="*/ 12185083 w 57"/>
                <a:gd name="T19" fmla="*/ 10402359 h 40"/>
                <a:gd name="T20" fmla="*/ 10732190 w 57"/>
                <a:gd name="T21" fmla="*/ 12085527 h 40"/>
                <a:gd name="T22" fmla="*/ 10732190 w 57"/>
                <a:gd name="T23" fmla="*/ 13841712 h 40"/>
                <a:gd name="T24" fmla="*/ 8989418 w 57"/>
                <a:gd name="T25" fmla="*/ 12085527 h 40"/>
                <a:gd name="T26" fmla="*/ 5732116 w 57"/>
                <a:gd name="T27" fmla="*/ 12085527 h 40"/>
                <a:gd name="T28" fmla="*/ 5732116 w 57"/>
                <a:gd name="T29" fmla="*/ 10402359 h 40"/>
                <a:gd name="T30" fmla="*/ 7184381 w 57"/>
                <a:gd name="T31" fmla="*/ 8990951 h 40"/>
                <a:gd name="T32" fmla="*/ 7184381 w 57"/>
                <a:gd name="T33" fmla="*/ 7235381 h 40"/>
                <a:gd name="T34" fmla="*/ 5000097 w 57"/>
                <a:gd name="T35" fmla="*/ 8990951 h 40"/>
                <a:gd name="T36" fmla="*/ 3269296 w 57"/>
                <a:gd name="T37" fmla="*/ 10402359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0"/>
                <a:gd name="T59" fmla="*/ 57 w 57"/>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0">
                  <a:moveTo>
                    <a:pt x="9" y="30"/>
                  </a:moveTo>
                  <a:lnTo>
                    <a:pt x="0" y="30"/>
                  </a:lnTo>
                  <a:lnTo>
                    <a:pt x="5" y="21"/>
                  </a:lnTo>
                  <a:lnTo>
                    <a:pt x="20" y="0"/>
                  </a:lnTo>
                  <a:lnTo>
                    <a:pt x="25" y="5"/>
                  </a:lnTo>
                  <a:lnTo>
                    <a:pt x="34" y="9"/>
                  </a:lnTo>
                  <a:lnTo>
                    <a:pt x="48" y="9"/>
                  </a:lnTo>
                  <a:lnTo>
                    <a:pt x="53" y="16"/>
                  </a:lnTo>
                  <a:lnTo>
                    <a:pt x="57" y="30"/>
                  </a:lnTo>
                  <a:cubicBezTo>
                    <a:pt x="50" y="30"/>
                    <a:pt x="41" y="30"/>
                    <a:pt x="34" y="30"/>
                  </a:cubicBezTo>
                  <a:lnTo>
                    <a:pt x="30" y="35"/>
                  </a:lnTo>
                  <a:lnTo>
                    <a:pt x="30" y="40"/>
                  </a:lnTo>
                  <a:lnTo>
                    <a:pt x="25" y="35"/>
                  </a:lnTo>
                  <a:lnTo>
                    <a:pt x="16" y="35"/>
                  </a:lnTo>
                  <a:lnTo>
                    <a:pt x="16" y="30"/>
                  </a:lnTo>
                  <a:lnTo>
                    <a:pt x="20" y="26"/>
                  </a:lnTo>
                  <a:lnTo>
                    <a:pt x="20" y="21"/>
                  </a:lnTo>
                  <a:lnTo>
                    <a:pt x="14" y="26"/>
                  </a:lnTo>
                  <a:lnTo>
                    <a:pt x="9" y="30"/>
                  </a:lnTo>
                </a:path>
              </a:pathLst>
            </a:custGeom>
            <a:solidFill>
              <a:srgbClr val="F8C5C3"/>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26" name="Freeform 121">
              <a:extLst>
                <a:ext uri="{FF2B5EF4-FFF2-40B4-BE49-F238E27FC236}">
                  <a16:creationId xmlns:a16="http://schemas.microsoft.com/office/drawing/2014/main" id="{78274758-DA47-4791-78BA-87D988A2145C}"/>
                </a:ext>
              </a:extLst>
            </p:cNvPr>
            <p:cNvSpPr>
              <a:spLocks/>
            </p:cNvSpPr>
            <p:nvPr/>
          </p:nvSpPr>
          <p:spPr bwMode="auto">
            <a:xfrm>
              <a:off x="7715903" y="2774301"/>
              <a:ext cx="535479" cy="854888"/>
            </a:xfrm>
            <a:custGeom>
              <a:avLst/>
              <a:gdLst>
                <a:gd name="T0" fmla="*/ 1757521 w 81"/>
                <a:gd name="T1" fmla="*/ 45595293 h 129"/>
                <a:gd name="T2" fmla="*/ 3100526 w 81"/>
                <a:gd name="T3" fmla="*/ 44884776 h 129"/>
                <a:gd name="T4" fmla="*/ 3100526 w 81"/>
                <a:gd name="T5" fmla="*/ 43102915 h 129"/>
                <a:gd name="T6" fmla="*/ 6615543 w 81"/>
                <a:gd name="T7" fmla="*/ 43102915 h 129"/>
                <a:gd name="T8" fmla="*/ 7958547 w 81"/>
                <a:gd name="T9" fmla="*/ 44884776 h 129"/>
                <a:gd name="T10" fmla="*/ 11113786 w 81"/>
                <a:gd name="T11" fmla="*/ 44884776 h 129"/>
                <a:gd name="T12" fmla="*/ 12816570 w 81"/>
                <a:gd name="T13" fmla="*/ 43102915 h 129"/>
                <a:gd name="T14" fmla="*/ 15971831 w 81"/>
                <a:gd name="T15" fmla="*/ 43102915 h 129"/>
                <a:gd name="T16" fmla="*/ 17656921 w 81"/>
                <a:gd name="T17" fmla="*/ 44884776 h 129"/>
                <a:gd name="T18" fmla="*/ 20130848 w 81"/>
                <a:gd name="T19" fmla="*/ 44884776 h 129"/>
                <a:gd name="T20" fmla="*/ 23231377 w 81"/>
                <a:gd name="T21" fmla="*/ 44884776 h 129"/>
                <a:gd name="T22" fmla="*/ 26673968 w 81"/>
                <a:gd name="T23" fmla="*/ 44884776 h 129"/>
                <a:gd name="T24" fmla="*/ 25687738 w 81"/>
                <a:gd name="T25" fmla="*/ 44174260 h 129"/>
                <a:gd name="T26" fmla="*/ 26317173 w 81"/>
                <a:gd name="T27" fmla="*/ 43102915 h 129"/>
                <a:gd name="T28" fmla="*/ 24986011 w 81"/>
                <a:gd name="T29" fmla="*/ 43102915 h 129"/>
                <a:gd name="T30" fmla="*/ 24986011 w 81"/>
                <a:gd name="T31" fmla="*/ 41737228 h 129"/>
                <a:gd name="T32" fmla="*/ 24986011 w 81"/>
                <a:gd name="T33" fmla="*/ 40304907 h 129"/>
                <a:gd name="T34" fmla="*/ 24986011 w 81"/>
                <a:gd name="T35" fmla="*/ 38519392 h 129"/>
                <a:gd name="T36" fmla="*/ 26317173 w 81"/>
                <a:gd name="T37" fmla="*/ 38519392 h 129"/>
                <a:gd name="T38" fmla="*/ 23231377 w 81"/>
                <a:gd name="T39" fmla="*/ 36796391 h 129"/>
                <a:gd name="T40" fmla="*/ 24986011 w 81"/>
                <a:gd name="T41" fmla="*/ 35360525 h 129"/>
                <a:gd name="T42" fmla="*/ 24986011 w 81"/>
                <a:gd name="T43" fmla="*/ 32503665 h 129"/>
                <a:gd name="T44" fmla="*/ 28071708 w 81"/>
                <a:gd name="T45" fmla="*/ 31141493 h 129"/>
                <a:gd name="T46" fmla="*/ 26317173 w 81"/>
                <a:gd name="T47" fmla="*/ 29356610 h 129"/>
                <a:gd name="T48" fmla="*/ 24986011 w 81"/>
                <a:gd name="T49" fmla="*/ 29356610 h 129"/>
                <a:gd name="T50" fmla="*/ 23231377 w 81"/>
                <a:gd name="T51" fmla="*/ 26123950 h 129"/>
                <a:gd name="T52" fmla="*/ 23231377 w 81"/>
                <a:gd name="T53" fmla="*/ 24415132 h 129"/>
                <a:gd name="T54" fmla="*/ 21459148 w 81"/>
                <a:gd name="T55" fmla="*/ 22615415 h 129"/>
                <a:gd name="T56" fmla="*/ 23231377 w 81"/>
                <a:gd name="T57" fmla="*/ 19832225 h 129"/>
                <a:gd name="T58" fmla="*/ 24986011 w 81"/>
                <a:gd name="T59" fmla="*/ 19832225 h 129"/>
                <a:gd name="T60" fmla="*/ 24986011 w 81"/>
                <a:gd name="T61" fmla="*/ 17325024 h 129"/>
                <a:gd name="T62" fmla="*/ 21459148 w 81"/>
                <a:gd name="T63" fmla="*/ 17325024 h 129"/>
                <a:gd name="T64" fmla="*/ 19072208 w 81"/>
                <a:gd name="T65" fmla="*/ 13816499 h 129"/>
                <a:gd name="T66" fmla="*/ 19072208 w 81"/>
                <a:gd name="T67" fmla="*/ 12034588 h 129"/>
                <a:gd name="T68" fmla="*/ 17656921 w 81"/>
                <a:gd name="T69" fmla="*/ 12034588 h 129"/>
                <a:gd name="T70" fmla="*/ 19072208 w 81"/>
                <a:gd name="T71" fmla="*/ 10598761 h 129"/>
                <a:gd name="T72" fmla="*/ 19429120 w 81"/>
                <a:gd name="T73" fmla="*/ 3147664 h 129"/>
                <a:gd name="T74" fmla="*/ 17656921 w 81"/>
                <a:gd name="T75" fmla="*/ 1781886 h 129"/>
                <a:gd name="T76" fmla="*/ 15971831 w 81"/>
                <a:gd name="T77" fmla="*/ 1781886 h 129"/>
                <a:gd name="T78" fmla="*/ 14214311 w 81"/>
                <a:gd name="T79" fmla="*/ 0 h 129"/>
                <a:gd name="T80" fmla="*/ 15971831 w 81"/>
                <a:gd name="T81" fmla="*/ 1781886 h 129"/>
                <a:gd name="T82" fmla="*/ 14571095 w 81"/>
                <a:gd name="T83" fmla="*/ 7090120 h 129"/>
                <a:gd name="T84" fmla="*/ 11113786 w 81"/>
                <a:gd name="T85" fmla="*/ 8798924 h 129"/>
                <a:gd name="T86" fmla="*/ 9716063 w 81"/>
                <a:gd name="T87" fmla="*/ 10598761 h 129"/>
                <a:gd name="T88" fmla="*/ 10058148 w 81"/>
                <a:gd name="T89" fmla="*/ 12034588 h 129"/>
                <a:gd name="T90" fmla="*/ 8300628 w 81"/>
                <a:gd name="T91" fmla="*/ 13816499 h 129"/>
                <a:gd name="T92" fmla="*/ 10058148 w 81"/>
                <a:gd name="T93" fmla="*/ 15178651 h 129"/>
                <a:gd name="T94" fmla="*/ 8300628 w 81"/>
                <a:gd name="T95" fmla="*/ 19832225 h 129"/>
                <a:gd name="T96" fmla="*/ 6615543 w 81"/>
                <a:gd name="T97" fmla="*/ 22979878 h 129"/>
                <a:gd name="T98" fmla="*/ 3100526 w 81"/>
                <a:gd name="T99" fmla="*/ 27923647 h 129"/>
                <a:gd name="T100" fmla="*/ 0 w 81"/>
                <a:gd name="T101" fmla="*/ 35360525 h 129"/>
                <a:gd name="T102" fmla="*/ 0 w 81"/>
                <a:gd name="T103" fmla="*/ 43102915 h 129"/>
                <a:gd name="T104" fmla="*/ 1415435 w 81"/>
                <a:gd name="T105" fmla="*/ 44884776 h 129"/>
                <a:gd name="T106" fmla="*/ 1757521 w 81"/>
                <a:gd name="T107" fmla="*/ 4559529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1"/>
                <a:gd name="T163" fmla="*/ 0 h 129"/>
                <a:gd name="T164" fmla="*/ 81 w 81"/>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1" h="129">
                  <a:moveTo>
                    <a:pt x="5" y="129"/>
                  </a:moveTo>
                  <a:lnTo>
                    <a:pt x="9" y="127"/>
                  </a:lnTo>
                  <a:lnTo>
                    <a:pt x="9" y="122"/>
                  </a:lnTo>
                  <a:lnTo>
                    <a:pt x="19" y="122"/>
                  </a:lnTo>
                  <a:lnTo>
                    <a:pt x="23" y="127"/>
                  </a:lnTo>
                  <a:lnTo>
                    <a:pt x="32" y="127"/>
                  </a:lnTo>
                  <a:lnTo>
                    <a:pt x="37" y="122"/>
                  </a:lnTo>
                  <a:lnTo>
                    <a:pt x="46" y="122"/>
                  </a:lnTo>
                  <a:lnTo>
                    <a:pt x="51" y="127"/>
                  </a:lnTo>
                  <a:lnTo>
                    <a:pt x="58" y="127"/>
                  </a:lnTo>
                  <a:lnTo>
                    <a:pt x="67" y="127"/>
                  </a:lnTo>
                  <a:lnTo>
                    <a:pt x="77" y="127"/>
                  </a:lnTo>
                  <a:lnTo>
                    <a:pt x="74" y="125"/>
                  </a:lnTo>
                  <a:lnTo>
                    <a:pt x="76" y="122"/>
                  </a:lnTo>
                  <a:lnTo>
                    <a:pt x="72" y="122"/>
                  </a:lnTo>
                  <a:lnTo>
                    <a:pt x="72" y="118"/>
                  </a:lnTo>
                  <a:lnTo>
                    <a:pt x="72" y="114"/>
                  </a:lnTo>
                  <a:lnTo>
                    <a:pt x="72" y="109"/>
                  </a:lnTo>
                  <a:lnTo>
                    <a:pt x="76" y="109"/>
                  </a:lnTo>
                  <a:lnTo>
                    <a:pt x="67" y="104"/>
                  </a:lnTo>
                  <a:lnTo>
                    <a:pt x="72" y="100"/>
                  </a:lnTo>
                  <a:lnTo>
                    <a:pt x="72" y="92"/>
                  </a:lnTo>
                  <a:lnTo>
                    <a:pt x="81" y="88"/>
                  </a:lnTo>
                  <a:lnTo>
                    <a:pt x="76" y="83"/>
                  </a:lnTo>
                  <a:lnTo>
                    <a:pt x="72" y="83"/>
                  </a:lnTo>
                  <a:lnTo>
                    <a:pt x="67" y="74"/>
                  </a:lnTo>
                  <a:lnTo>
                    <a:pt x="67" y="69"/>
                  </a:lnTo>
                  <a:lnTo>
                    <a:pt x="62" y="64"/>
                  </a:lnTo>
                  <a:lnTo>
                    <a:pt x="67" y="56"/>
                  </a:lnTo>
                  <a:lnTo>
                    <a:pt x="72" y="56"/>
                  </a:lnTo>
                  <a:lnTo>
                    <a:pt x="72" y="49"/>
                  </a:lnTo>
                  <a:lnTo>
                    <a:pt x="62" y="49"/>
                  </a:lnTo>
                  <a:lnTo>
                    <a:pt x="55" y="39"/>
                  </a:lnTo>
                  <a:lnTo>
                    <a:pt x="55" y="34"/>
                  </a:lnTo>
                  <a:lnTo>
                    <a:pt x="51" y="34"/>
                  </a:lnTo>
                  <a:lnTo>
                    <a:pt x="55" y="30"/>
                  </a:lnTo>
                  <a:lnTo>
                    <a:pt x="56" y="9"/>
                  </a:lnTo>
                  <a:lnTo>
                    <a:pt x="51" y="5"/>
                  </a:lnTo>
                  <a:lnTo>
                    <a:pt x="46" y="5"/>
                  </a:lnTo>
                  <a:lnTo>
                    <a:pt x="41" y="0"/>
                  </a:lnTo>
                  <a:lnTo>
                    <a:pt x="46" y="5"/>
                  </a:lnTo>
                  <a:lnTo>
                    <a:pt x="42" y="20"/>
                  </a:lnTo>
                  <a:lnTo>
                    <a:pt x="32" y="25"/>
                  </a:lnTo>
                  <a:lnTo>
                    <a:pt x="28" y="30"/>
                  </a:lnTo>
                  <a:lnTo>
                    <a:pt x="29" y="34"/>
                  </a:lnTo>
                  <a:lnTo>
                    <a:pt x="24" y="39"/>
                  </a:lnTo>
                  <a:lnTo>
                    <a:pt x="29" y="43"/>
                  </a:lnTo>
                  <a:lnTo>
                    <a:pt x="24" y="56"/>
                  </a:lnTo>
                  <a:lnTo>
                    <a:pt x="19" y="65"/>
                  </a:lnTo>
                  <a:lnTo>
                    <a:pt x="9" y="79"/>
                  </a:lnTo>
                  <a:lnTo>
                    <a:pt x="0" y="100"/>
                  </a:lnTo>
                  <a:lnTo>
                    <a:pt x="0" y="122"/>
                  </a:lnTo>
                  <a:lnTo>
                    <a:pt x="4" y="127"/>
                  </a:lnTo>
                  <a:lnTo>
                    <a:pt x="5" y="129"/>
                  </a:lnTo>
                </a:path>
              </a:pathLst>
            </a:custGeom>
            <a:solidFill>
              <a:srgbClr val="FACECC"/>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27" name="Freeform 122">
              <a:extLst>
                <a:ext uri="{FF2B5EF4-FFF2-40B4-BE49-F238E27FC236}">
                  <a16:creationId xmlns:a16="http://schemas.microsoft.com/office/drawing/2014/main" id="{7FC2E4E3-5F56-6C6B-DFCC-AE88644C6936}"/>
                </a:ext>
              </a:extLst>
            </p:cNvPr>
            <p:cNvSpPr>
              <a:spLocks/>
            </p:cNvSpPr>
            <p:nvPr/>
          </p:nvSpPr>
          <p:spPr bwMode="auto">
            <a:xfrm>
              <a:off x="6960328" y="4078777"/>
              <a:ext cx="722024" cy="775706"/>
            </a:xfrm>
            <a:custGeom>
              <a:avLst/>
              <a:gdLst>
                <a:gd name="T0" fmla="*/ 24695091 w 109"/>
                <a:gd name="T1" fmla="*/ 33679221 h 117"/>
                <a:gd name="T2" fmla="*/ 27472039 w 109"/>
                <a:gd name="T3" fmla="*/ 30875102 h 117"/>
                <a:gd name="T4" fmla="*/ 30263893 w 109"/>
                <a:gd name="T5" fmla="*/ 29086365 h 117"/>
                <a:gd name="T6" fmla="*/ 32042057 w 109"/>
                <a:gd name="T7" fmla="*/ 25917167 h 117"/>
                <a:gd name="T8" fmla="*/ 33834435 w 109"/>
                <a:gd name="T9" fmla="*/ 24130881 h 117"/>
                <a:gd name="T10" fmla="*/ 33834435 w 109"/>
                <a:gd name="T11" fmla="*/ 21615011 h 117"/>
                <a:gd name="T12" fmla="*/ 38386566 w 109"/>
                <a:gd name="T13" fmla="*/ 17022150 h 117"/>
                <a:gd name="T14" fmla="*/ 38386566 w 109"/>
                <a:gd name="T15" fmla="*/ 13852952 h 117"/>
                <a:gd name="T16" fmla="*/ 36608481 w 109"/>
                <a:gd name="T17" fmla="*/ 12064215 h 117"/>
                <a:gd name="T18" fmla="*/ 33471182 w 109"/>
                <a:gd name="T19" fmla="*/ 10263081 h 117"/>
                <a:gd name="T20" fmla="*/ 28904146 w 109"/>
                <a:gd name="T21" fmla="*/ 8547662 h 117"/>
                <a:gd name="T22" fmla="*/ 27126100 w 109"/>
                <a:gd name="T23" fmla="*/ 8547662 h 117"/>
                <a:gd name="T24" fmla="*/ 28904146 w 109"/>
                <a:gd name="T25" fmla="*/ 6396895 h 117"/>
                <a:gd name="T26" fmla="*/ 27126100 w 109"/>
                <a:gd name="T27" fmla="*/ 6396895 h 117"/>
                <a:gd name="T28" fmla="*/ 27126100 w 109"/>
                <a:gd name="T29" fmla="*/ 4593465 h 117"/>
                <a:gd name="T30" fmla="*/ 23625627 w 109"/>
                <a:gd name="T31" fmla="*/ 2877433 h 117"/>
                <a:gd name="T32" fmla="*/ 23625627 w 109"/>
                <a:gd name="T33" fmla="*/ 1438958 h 117"/>
                <a:gd name="T34" fmla="*/ 22192908 w 109"/>
                <a:gd name="T35" fmla="*/ 1438958 h 117"/>
                <a:gd name="T36" fmla="*/ 20414730 w 109"/>
                <a:gd name="T37" fmla="*/ 1438958 h 117"/>
                <a:gd name="T38" fmla="*/ 18695342 w 109"/>
                <a:gd name="T39" fmla="*/ 1438958 h 117"/>
                <a:gd name="T40" fmla="*/ 17263226 w 109"/>
                <a:gd name="T41" fmla="*/ 2877433 h 117"/>
                <a:gd name="T42" fmla="*/ 9136938 w 109"/>
                <a:gd name="T43" fmla="*/ 0 h 117"/>
                <a:gd name="T44" fmla="*/ 9136938 w 109"/>
                <a:gd name="T45" fmla="*/ 1438958 h 117"/>
                <a:gd name="T46" fmla="*/ 5999150 w 109"/>
                <a:gd name="T47" fmla="*/ 1438958 h 117"/>
                <a:gd name="T48" fmla="*/ 4206770 w 109"/>
                <a:gd name="T49" fmla="*/ 2877433 h 117"/>
                <a:gd name="T50" fmla="*/ 3137305 w 109"/>
                <a:gd name="T51" fmla="*/ 4593465 h 117"/>
                <a:gd name="T52" fmla="*/ 1778179 w 109"/>
                <a:gd name="T53" fmla="*/ 6396895 h 117"/>
                <a:gd name="T54" fmla="*/ 0 w 109"/>
                <a:gd name="T55" fmla="*/ 13852952 h 117"/>
                <a:gd name="T56" fmla="*/ 0 w 109"/>
                <a:gd name="T57" fmla="*/ 17022150 h 117"/>
                <a:gd name="T58" fmla="*/ 0 w 109"/>
                <a:gd name="T59" fmla="*/ 20249820 h 117"/>
                <a:gd name="T60" fmla="*/ 1778179 w 109"/>
                <a:gd name="T61" fmla="*/ 21980089 h 117"/>
                <a:gd name="T62" fmla="*/ 0 w 109"/>
                <a:gd name="T63" fmla="*/ 29086365 h 117"/>
                <a:gd name="T64" fmla="*/ 1778179 w 109"/>
                <a:gd name="T65" fmla="*/ 29086365 h 117"/>
                <a:gd name="T66" fmla="*/ 4206770 w 109"/>
                <a:gd name="T67" fmla="*/ 30875102 h 117"/>
                <a:gd name="T68" fmla="*/ 7416962 w 109"/>
                <a:gd name="T69" fmla="*/ 30875102 h 117"/>
                <a:gd name="T70" fmla="*/ 9136938 w 109"/>
                <a:gd name="T71" fmla="*/ 29086365 h 117"/>
                <a:gd name="T72" fmla="*/ 10918134 w 109"/>
                <a:gd name="T73" fmla="*/ 30875102 h 117"/>
                <a:gd name="T74" fmla="*/ 12347250 w 109"/>
                <a:gd name="T75" fmla="*/ 30875102 h 117"/>
                <a:gd name="T76" fmla="*/ 12347250 w 109"/>
                <a:gd name="T77" fmla="*/ 34391534 h 117"/>
                <a:gd name="T78" fmla="*/ 14055315 w 109"/>
                <a:gd name="T79" fmla="*/ 35833036 h 117"/>
                <a:gd name="T80" fmla="*/ 14055315 w 109"/>
                <a:gd name="T81" fmla="*/ 40076109 h 117"/>
                <a:gd name="T82" fmla="*/ 15485042 w 109"/>
                <a:gd name="T83" fmla="*/ 41500251 h 117"/>
                <a:gd name="T84" fmla="*/ 18695342 w 109"/>
                <a:gd name="T85" fmla="*/ 40076109 h 117"/>
                <a:gd name="T86" fmla="*/ 22556656 w 109"/>
                <a:gd name="T87" fmla="*/ 40076109 h 117"/>
                <a:gd name="T88" fmla="*/ 22556656 w 109"/>
                <a:gd name="T89" fmla="*/ 35833036 h 117"/>
                <a:gd name="T90" fmla="*/ 24695091 w 109"/>
                <a:gd name="T91" fmla="*/ 33679221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
                <a:gd name="T139" fmla="*/ 0 h 117"/>
                <a:gd name="T140" fmla="*/ 109 w 109"/>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 h="117">
                  <a:moveTo>
                    <a:pt x="70" y="95"/>
                  </a:moveTo>
                  <a:lnTo>
                    <a:pt x="78" y="87"/>
                  </a:lnTo>
                  <a:lnTo>
                    <a:pt x="86" y="82"/>
                  </a:lnTo>
                  <a:lnTo>
                    <a:pt x="91" y="73"/>
                  </a:lnTo>
                  <a:lnTo>
                    <a:pt x="96" y="68"/>
                  </a:lnTo>
                  <a:lnTo>
                    <a:pt x="96" y="61"/>
                  </a:lnTo>
                  <a:lnTo>
                    <a:pt x="109" y="48"/>
                  </a:lnTo>
                  <a:lnTo>
                    <a:pt x="109" y="39"/>
                  </a:lnTo>
                  <a:lnTo>
                    <a:pt x="104" y="34"/>
                  </a:lnTo>
                  <a:lnTo>
                    <a:pt x="95" y="29"/>
                  </a:lnTo>
                  <a:lnTo>
                    <a:pt x="82" y="24"/>
                  </a:lnTo>
                  <a:lnTo>
                    <a:pt x="77" y="24"/>
                  </a:lnTo>
                  <a:lnTo>
                    <a:pt x="82" y="18"/>
                  </a:lnTo>
                  <a:lnTo>
                    <a:pt x="77" y="18"/>
                  </a:lnTo>
                  <a:lnTo>
                    <a:pt x="77" y="13"/>
                  </a:lnTo>
                  <a:lnTo>
                    <a:pt x="67" y="8"/>
                  </a:lnTo>
                  <a:lnTo>
                    <a:pt x="67" y="4"/>
                  </a:lnTo>
                  <a:lnTo>
                    <a:pt x="63" y="4"/>
                  </a:lnTo>
                  <a:lnTo>
                    <a:pt x="58" y="4"/>
                  </a:lnTo>
                  <a:lnTo>
                    <a:pt x="53" y="4"/>
                  </a:lnTo>
                  <a:lnTo>
                    <a:pt x="49" y="8"/>
                  </a:lnTo>
                  <a:lnTo>
                    <a:pt x="26" y="0"/>
                  </a:lnTo>
                  <a:lnTo>
                    <a:pt x="26" y="4"/>
                  </a:lnTo>
                  <a:lnTo>
                    <a:pt x="17" y="4"/>
                  </a:lnTo>
                  <a:lnTo>
                    <a:pt x="12" y="8"/>
                  </a:lnTo>
                  <a:lnTo>
                    <a:pt x="9" y="13"/>
                  </a:lnTo>
                  <a:lnTo>
                    <a:pt x="5" y="18"/>
                  </a:lnTo>
                  <a:lnTo>
                    <a:pt x="0" y="39"/>
                  </a:lnTo>
                  <a:lnTo>
                    <a:pt x="0" y="48"/>
                  </a:lnTo>
                  <a:lnTo>
                    <a:pt x="0" y="57"/>
                  </a:lnTo>
                  <a:lnTo>
                    <a:pt x="5" y="62"/>
                  </a:lnTo>
                  <a:lnTo>
                    <a:pt x="0" y="82"/>
                  </a:lnTo>
                  <a:lnTo>
                    <a:pt x="5" y="82"/>
                  </a:lnTo>
                  <a:lnTo>
                    <a:pt x="12" y="87"/>
                  </a:lnTo>
                  <a:lnTo>
                    <a:pt x="21" y="87"/>
                  </a:lnTo>
                  <a:lnTo>
                    <a:pt x="26" y="82"/>
                  </a:lnTo>
                  <a:lnTo>
                    <a:pt x="31" y="87"/>
                  </a:lnTo>
                  <a:lnTo>
                    <a:pt x="35" y="87"/>
                  </a:lnTo>
                  <a:lnTo>
                    <a:pt x="35" y="97"/>
                  </a:lnTo>
                  <a:lnTo>
                    <a:pt x="40" y="101"/>
                  </a:lnTo>
                  <a:lnTo>
                    <a:pt x="40" y="113"/>
                  </a:lnTo>
                  <a:lnTo>
                    <a:pt x="44" y="117"/>
                  </a:lnTo>
                  <a:lnTo>
                    <a:pt x="53" y="113"/>
                  </a:lnTo>
                  <a:lnTo>
                    <a:pt x="64" y="113"/>
                  </a:lnTo>
                  <a:lnTo>
                    <a:pt x="64" y="101"/>
                  </a:lnTo>
                  <a:lnTo>
                    <a:pt x="70" y="95"/>
                  </a:lnTo>
                </a:path>
              </a:pathLst>
            </a:custGeom>
            <a:solidFill>
              <a:srgbClr val="F8C8C6"/>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28" name="Freeform 126">
              <a:extLst>
                <a:ext uri="{FF2B5EF4-FFF2-40B4-BE49-F238E27FC236}">
                  <a16:creationId xmlns:a16="http://schemas.microsoft.com/office/drawing/2014/main" id="{30FB1906-FC62-2BA4-B681-9013A218120A}"/>
                </a:ext>
              </a:extLst>
            </p:cNvPr>
            <p:cNvSpPr>
              <a:spLocks/>
            </p:cNvSpPr>
            <p:nvPr/>
          </p:nvSpPr>
          <p:spPr bwMode="auto">
            <a:xfrm>
              <a:off x="8616421" y="4199561"/>
              <a:ext cx="253648" cy="370407"/>
            </a:xfrm>
            <a:custGeom>
              <a:avLst/>
              <a:gdLst>
                <a:gd name="T0" fmla="*/ 14228954 w 38"/>
                <a:gd name="T1" fmla="*/ 2119981 h 56"/>
                <a:gd name="T2" fmla="*/ 10838176 w 38"/>
                <a:gd name="T3" fmla="*/ 0 h 56"/>
                <a:gd name="T4" fmla="*/ 5268181 w 38"/>
                <a:gd name="T5" fmla="*/ 357607 h 56"/>
                <a:gd name="T6" fmla="*/ 5268181 w 38"/>
                <a:gd name="T7" fmla="*/ 9401787 h 56"/>
                <a:gd name="T8" fmla="*/ 3767750 w 38"/>
                <a:gd name="T9" fmla="*/ 12225717 h 56"/>
                <a:gd name="T10" fmla="*/ 2255023 w 38"/>
                <a:gd name="T11" fmla="*/ 12225717 h 56"/>
                <a:gd name="T12" fmla="*/ 377592 w 38"/>
                <a:gd name="T13" fmla="*/ 13917932 h 56"/>
                <a:gd name="T14" fmla="*/ 0 w 38"/>
                <a:gd name="T15" fmla="*/ 16038035 h 56"/>
                <a:gd name="T16" fmla="*/ 0 w 38"/>
                <a:gd name="T17" fmla="*/ 18431211 h 56"/>
                <a:gd name="T18" fmla="*/ 5268181 w 38"/>
                <a:gd name="T19" fmla="*/ 19492647 h 56"/>
                <a:gd name="T20" fmla="*/ 9340692 w 38"/>
                <a:gd name="T21" fmla="*/ 15680428 h 56"/>
                <a:gd name="T22" fmla="*/ 9340692 w 38"/>
                <a:gd name="T23" fmla="*/ 13917932 h 56"/>
                <a:gd name="T24" fmla="*/ 12731468 w 38"/>
                <a:gd name="T25" fmla="*/ 10806664 h 56"/>
                <a:gd name="T26" fmla="*/ 12731468 w 38"/>
                <a:gd name="T27" fmla="*/ 7625156 h 56"/>
                <a:gd name="T28" fmla="*/ 14228954 w 38"/>
                <a:gd name="T29" fmla="*/ 2119981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56"/>
                <a:gd name="T47" fmla="*/ 38 w 38"/>
                <a:gd name="T48" fmla="*/ 56 h 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56">
                  <a:moveTo>
                    <a:pt x="38" y="6"/>
                  </a:moveTo>
                  <a:lnTo>
                    <a:pt x="29" y="0"/>
                  </a:lnTo>
                  <a:lnTo>
                    <a:pt x="14" y="1"/>
                  </a:lnTo>
                  <a:lnTo>
                    <a:pt x="14" y="27"/>
                  </a:lnTo>
                  <a:lnTo>
                    <a:pt x="10" y="35"/>
                  </a:lnTo>
                  <a:lnTo>
                    <a:pt x="6" y="35"/>
                  </a:lnTo>
                  <a:lnTo>
                    <a:pt x="1" y="40"/>
                  </a:lnTo>
                  <a:lnTo>
                    <a:pt x="0" y="46"/>
                  </a:lnTo>
                  <a:lnTo>
                    <a:pt x="0" y="53"/>
                  </a:lnTo>
                  <a:lnTo>
                    <a:pt x="14" y="56"/>
                  </a:lnTo>
                  <a:lnTo>
                    <a:pt x="25" y="45"/>
                  </a:lnTo>
                  <a:lnTo>
                    <a:pt x="25" y="40"/>
                  </a:lnTo>
                  <a:lnTo>
                    <a:pt x="34" y="31"/>
                  </a:lnTo>
                  <a:lnTo>
                    <a:pt x="34" y="22"/>
                  </a:lnTo>
                  <a:lnTo>
                    <a:pt x="38" y="6"/>
                  </a:lnTo>
                </a:path>
              </a:pathLst>
            </a:custGeom>
            <a:solidFill>
              <a:srgbClr val="F6C0BD"/>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29" name="Freeform 129">
              <a:extLst>
                <a:ext uri="{FF2B5EF4-FFF2-40B4-BE49-F238E27FC236}">
                  <a16:creationId xmlns:a16="http://schemas.microsoft.com/office/drawing/2014/main" id="{415D9BCB-8260-77D2-CCAF-811A00190FA6}"/>
                </a:ext>
              </a:extLst>
            </p:cNvPr>
            <p:cNvSpPr>
              <a:spLocks/>
            </p:cNvSpPr>
            <p:nvPr/>
          </p:nvSpPr>
          <p:spPr bwMode="auto">
            <a:xfrm>
              <a:off x="8217831" y="2536758"/>
              <a:ext cx="620028" cy="899175"/>
            </a:xfrm>
            <a:custGeom>
              <a:avLst/>
              <a:gdLst>
                <a:gd name="T0" fmla="*/ 1863594 w 93"/>
                <a:gd name="T1" fmla="*/ 43032130 h 136"/>
                <a:gd name="T2" fmla="*/ 4102451 w 93"/>
                <a:gd name="T3" fmla="*/ 43032130 h 136"/>
                <a:gd name="T4" fmla="*/ 5606083 w 93"/>
                <a:gd name="T5" fmla="*/ 46833275 h 136"/>
                <a:gd name="T6" fmla="*/ 8882715 w 93"/>
                <a:gd name="T7" fmla="*/ 47190148 h 136"/>
                <a:gd name="T8" fmla="*/ 8882715 w 93"/>
                <a:gd name="T9" fmla="*/ 44445277 h 136"/>
                <a:gd name="T10" fmla="*/ 12249936 w 93"/>
                <a:gd name="T11" fmla="*/ 44445277 h 136"/>
                <a:gd name="T12" fmla="*/ 14114130 w 93"/>
                <a:gd name="T13" fmla="*/ 41273312 h 136"/>
                <a:gd name="T14" fmla="*/ 14114130 w 93"/>
                <a:gd name="T15" fmla="*/ 37826242 h 136"/>
                <a:gd name="T16" fmla="*/ 25985981 w 93"/>
                <a:gd name="T17" fmla="*/ 37826242 h 136"/>
                <a:gd name="T18" fmla="*/ 29262484 w 93"/>
                <a:gd name="T19" fmla="*/ 35068937 h 136"/>
                <a:gd name="T20" fmla="*/ 30766140 w 93"/>
                <a:gd name="T21" fmla="*/ 33310720 h 136"/>
                <a:gd name="T22" fmla="*/ 32629837 w 93"/>
                <a:gd name="T23" fmla="*/ 33310720 h 136"/>
                <a:gd name="T24" fmla="*/ 34118291 w 93"/>
                <a:gd name="T25" fmla="*/ 29506107 h 136"/>
                <a:gd name="T26" fmla="*/ 34493415 w 93"/>
                <a:gd name="T27" fmla="*/ 25002310 h 136"/>
                <a:gd name="T28" fmla="*/ 32629837 w 93"/>
                <a:gd name="T29" fmla="*/ 21485757 h 136"/>
                <a:gd name="T30" fmla="*/ 31141403 w 93"/>
                <a:gd name="T31" fmla="*/ 16340480 h 136"/>
                <a:gd name="T32" fmla="*/ 31141403 w 93"/>
                <a:gd name="T33" fmla="*/ 9721437 h 136"/>
                <a:gd name="T34" fmla="*/ 29262484 w 93"/>
                <a:gd name="T35" fmla="*/ 4161621 h 136"/>
                <a:gd name="T36" fmla="*/ 30766140 w 93"/>
                <a:gd name="T37" fmla="*/ 2744877 h 136"/>
                <a:gd name="T38" fmla="*/ 29262484 w 93"/>
                <a:gd name="T39" fmla="*/ 2744877 h 136"/>
                <a:gd name="T40" fmla="*/ 27474436 w 93"/>
                <a:gd name="T41" fmla="*/ 0 h 136"/>
                <a:gd name="T42" fmla="*/ 25610698 w 93"/>
                <a:gd name="T43" fmla="*/ 2402669 h 136"/>
                <a:gd name="T44" fmla="*/ 24122284 w 93"/>
                <a:gd name="T45" fmla="*/ 4161621 h 136"/>
                <a:gd name="T46" fmla="*/ 22243484 w 93"/>
                <a:gd name="T47" fmla="*/ 4161621 h 136"/>
                <a:gd name="T48" fmla="*/ 20755045 w 93"/>
                <a:gd name="T49" fmla="*/ 6975956 h 136"/>
                <a:gd name="T50" fmla="*/ 20379911 w 93"/>
                <a:gd name="T51" fmla="*/ 14225241 h 136"/>
                <a:gd name="T52" fmla="*/ 19269552 w 93"/>
                <a:gd name="T53" fmla="*/ 15281358 h 136"/>
                <a:gd name="T54" fmla="*/ 18891328 w 93"/>
                <a:gd name="T55" fmla="*/ 19085478 h 136"/>
                <a:gd name="T56" fmla="*/ 20379911 w 93"/>
                <a:gd name="T57" fmla="*/ 19085478 h 136"/>
                <a:gd name="T58" fmla="*/ 20379911 w 93"/>
                <a:gd name="T59" fmla="*/ 22530169 h 136"/>
                <a:gd name="T60" fmla="*/ 11874782 w 93"/>
                <a:gd name="T61" fmla="*/ 22887062 h 136"/>
                <a:gd name="T62" fmla="*/ 8507456 w 93"/>
                <a:gd name="T63" fmla="*/ 25705002 h 136"/>
                <a:gd name="T64" fmla="*/ 5230944 w 93"/>
                <a:gd name="T65" fmla="*/ 27390878 h 136"/>
                <a:gd name="T66" fmla="*/ 3367354 w 93"/>
                <a:gd name="T67" fmla="*/ 31552365 h 136"/>
                <a:gd name="T68" fmla="*/ 1863594 w 93"/>
                <a:gd name="T69" fmla="*/ 34366836 h 136"/>
                <a:gd name="T70" fmla="*/ 1863594 w 93"/>
                <a:gd name="T71" fmla="*/ 37469329 h 136"/>
                <a:gd name="T72" fmla="*/ 0 w 93"/>
                <a:gd name="T73" fmla="*/ 41273312 h 136"/>
                <a:gd name="T74" fmla="*/ 1863594 w 93"/>
                <a:gd name="T75" fmla="*/ 43032130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
                <a:gd name="T115" fmla="*/ 0 h 136"/>
                <a:gd name="T116" fmla="*/ 93 w 93"/>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 h="136">
                  <a:moveTo>
                    <a:pt x="5" y="124"/>
                  </a:moveTo>
                  <a:lnTo>
                    <a:pt x="11" y="124"/>
                  </a:lnTo>
                  <a:lnTo>
                    <a:pt x="15" y="135"/>
                  </a:lnTo>
                  <a:lnTo>
                    <a:pt x="24" y="136"/>
                  </a:lnTo>
                  <a:lnTo>
                    <a:pt x="24" y="128"/>
                  </a:lnTo>
                  <a:lnTo>
                    <a:pt x="33" y="128"/>
                  </a:lnTo>
                  <a:lnTo>
                    <a:pt x="38" y="119"/>
                  </a:lnTo>
                  <a:lnTo>
                    <a:pt x="38" y="109"/>
                  </a:lnTo>
                  <a:lnTo>
                    <a:pt x="70" y="109"/>
                  </a:lnTo>
                  <a:lnTo>
                    <a:pt x="79" y="101"/>
                  </a:lnTo>
                  <a:lnTo>
                    <a:pt x="83" y="96"/>
                  </a:lnTo>
                  <a:lnTo>
                    <a:pt x="88" y="96"/>
                  </a:lnTo>
                  <a:lnTo>
                    <a:pt x="92" y="85"/>
                  </a:lnTo>
                  <a:lnTo>
                    <a:pt x="93" y="72"/>
                  </a:lnTo>
                  <a:lnTo>
                    <a:pt x="88" y="62"/>
                  </a:lnTo>
                  <a:lnTo>
                    <a:pt x="84" y="47"/>
                  </a:lnTo>
                  <a:lnTo>
                    <a:pt x="84" y="28"/>
                  </a:lnTo>
                  <a:lnTo>
                    <a:pt x="79" y="12"/>
                  </a:lnTo>
                  <a:lnTo>
                    <a:pt x="83" y="8"/>
                  </a:lnTo>
                  <a:lnTo>
                    <a:pt x="79" y="8"/>
                  </a:lnTo>
                  <a:lnTo>
                    <a:pt x="74" y="0"/>
                  </a:lnTo>
                  <a:lnTo>
                    <a:pt x="69" y="7"/>
                  </a:lnTo>
                  <a:lnTo>
                    <a:pt x="65" y="12"/>
                  </a:lnTo>
                  <a:lnTo>
                    <a:pt x="60" y="12"/>
                  </a:lnTo>
                  <a:lnTo>
                    <a:pt x="56" y="20"/>
                  </a:lnTo>
                  <a:lnTo>
                    <a:pt x="55" y="41"/>
                  </a:lnTo>
                  <a:lnTo>
                    <a:pt x="52" y="44"/>
                  </a:lnTo>
                  <a:lnTo>
                    <a:pt x="51" y="55"/>
                  </a:lnTo>
                  <a:lnTo>
                    <a:pt x="55" y="55"/>
                  </a:lnTo>
                  <a:lnTo>
                    <a:pt x="55" y="65"/>
                  </a:lnTo>
                  <a:lnTo>
                    <a:pt x="32" y="66"/>
                  </a:lnTo>
                  <a:lnTo>
                    <a:pt x="23" y="74"/>
                  </a:lnTo>
                  <a:lnTo>
                    <a:pt x="14" y="79"/>
                  </a:lnTo>
                  <a:lnTo>
                    <a:pt x="9" y="91"/>
                  </a:lnTo>
                  <a:lnTo>
                    <a:pt x="5" y="99"/>
                  </a:lnTo>
                  <a:lnTo>
                    <a:pt x="5" y="108"/>
                  </a:lnTo>
                  <a:lnTo>
                    <a:pt x="0" y="119"/>
                  </a:lnTo>
                  <a:lnTo>
                    <a:pt x="5" y="124"/>
                  </a:lnTo>
                </a:path>
              </a:pathLst>
            </a:custGeom>
            <a:solidFill>
              <a:srgbClr val="F8C8C6"/>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0" name="Freeform 130">
              <a:extLst>
                <a:ext uri="{FF2B5EF4-FFF2-40B4-BE49-F238E27FC236}">
                  <a16:creationId xmlns:a16="http://schemas.microsoft.com/office/drawing/2014/main" id="{C9598ECE-D8B2-FEBE-263E-A3E576B01219}"/>
                </a:ext>
              </a:extLst>
            </p:cNvPr>
            <p:cNvSpPr>
              <a:spLocks/>
            </p:cNvSpPr>
            <p:nvPr/>
          </p:nvSpPr>
          <p:spPr bwMode="auto">
            <a:xfrm>
              <a:off x="5202239" y="3060159"/>
              <a:ext cx="803889" cy="436167"/>
            </a:xfrm>
            <a:custGeom>
              <a:avLst/>
              <a:gdLst>
                <a:gd name="T0" fmla="*/ 43638812 w 121"/>
                <a:gd name="T1" fmla="*/ 13830905 h 66"/>
                <a:gd name="T2" fmla="*/ 21635073 w 121"/>
                <a:gd name="T3" fmla="*/ 5903797 h 66"/>
                <a:gd name="T4" fmla="*/ 1457016 w 121"/>
                <a:gd name="T5" fmla="*/ 0 h 66"/>
                <a:gd name="T6" fmla="*/ 1825718 w 121"/>
                <a:gd name="T7" fmla="*/ 2110825 h 66"/>
                <a:gd name="T8" fmla="*/ 0 w 121"/>
                <a:gd name="T9" fmla="*/ 4490298 h 66"/>
                <a:gd name="T10" fmla="*/ 6490379 w 121"/>
                <a:gd name="T11" fmla="*/ 10735823 h 66"/>
                <a:gd name="T12" fmla="*/ 6490379 w 121"/>
                <a:gd name="T13" fmla="*/ 14187204 h 66"/>
                <a:gd name="T14" fmla="*/ 10126273 w 121"/>
                <a:gd name="T15" fmla="*/ 14187204 h 66"/>
                <a:gd name="T16" fmla="*/ 13334524 w 121"/>
                <a:gd name="T17" fmla="*/ 17264706 h 66"/>
                <a:gd name="T18" fmla="*/ 16616647 w 121"/>
                <a:gd name="T19" fmla="*/ 17264706 h 66"/>
                <a:gd name="T20" fmla="*/ 20178062 w 121"/>
                <a:gd name="T21" fmla="*/ 14187204 h 66"/>
                <a:gd name="T22" fmla="*/ 21635073 w 121"/>
                <a:gd name="T23" fmla="*/ 14187204 h 66"/>
                <a:gd name="T24" fmla="*/ 21635073 w 121"/>
                <a:gd name="T25" fmla="*/ 22812202 h 66"/>
                <a:gd name="T26" fmla="*/ 31761358 w 121"/>
                <a:gd name="T27" fmla="*/ 22812202 h 66"/>
                <a:gd name="T28" fmla="*/ 34969601 w 121"/>
                <a:gd name="T29" fmla="*/ 21413974 h 66"/>
                <a:gd name="T30" fmla="*/ 36794699 w 121"/>
                <a:gd name="T31" fmla="*/ 19731839 h 66"/>
                <a:gd name="T32" fmla="*/ 38620431 w 121"/>
                <a:gd name="T33" fmla="*/ 19731839 h 66"/>
                <a:gd name="T34" fmla="*/ 43638812 w 121"/>
                <a:gd name="T35" fmla="*/ 13830905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
                <a:gd name="T55" fmla="*/ 0 h 66"/>
                <a:gd name="T56" fmla="*/ 121 w 121"/>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 h="66">
                  <a:moveTo>
                    <a:pt x="121" y="40"/>
                  </a:moveTo>
                  <a:lnTo>
                    <a:pt x="60" y="17"/>
                  </a:lnTo>
                  <a:lnTo>
                    <a:pt x="4" y="0"/>
                  </a:lnTo>
                  <a:lnTo>
                    <a:pt x="5" y="6"/>
                  </a:lnTo>
                  <a:lnTo>
                    <a:pt x="0" y="13"/>
                  </a:lnTo>
                  <a:cubicBezTo>
                    <a:pt x="6" y="19"/>
                    <a:pt x="13" y="25"/>
                    <a:pt x="18" y="31"/>
                  </a:cubicBezTo>
                  <a:lnTo>
                    <a:pt x="18" y="41"/>
                  </a:lnTo>
                  <a:lnTo>
                    <a:pt x="28" y="41"/>
                  </a:lnTo>
                  <a:lnTo>
                    <a:pt x="37" y="50"/>
                  </a:lnTo>
                  <a:lnTo>
                    <a:pt x="46" y="50"/>
                  </a:lnTo>
                  <a:lnTo>
                    <a:pt x="56" y="41"/>
                  </a:lnTo>
                  <a:lnTo>
                    <a:pt x="60" y="41"/>
                  </a:lnTo>
                  <a:lnTo>
                    <a:pt x="60" y="66"/>
                  </a:lnTo>
                  <a:cubicBezTo>
                    <a:pt x="70" y="66"/>
                    <a:pt x="79" y="66"/>
                    <a:pt x="88" y="66"/>
                  </a:cubicBezTo>
                  <a:lnTo>
                    <a:pt x="97" y="62"/>
                  </a:lnTo>
                  <a:lnTo>
                    <a:pt x="102" y="57"/>
                  </a:lnTo>
                  <a:lnTo>
                    <a:pt x="107" y="57"/>
                  </a:lnTo>
                  <a:lnTo>
                    <a:pt x="121" y="40"/>
                  </a:lnTo>
                </a:path>
              </a:pathLst>
            </a:custGeom>
            <a:solidFill>
              <a:srgbClr val="FCD4D2"/>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1" name="Freeform 131">
              <a:extLst>
                <a:ext uri="{FF2B5EF4-FFF2-40B4-BE49-F238E27FC236}">
                  <a16:creationId xmlns:a16="http://schemas.microsoft.com/office/drawing/2014/main" id="{B1483150-A7B2-2A20-6D87-1C1D3F365928}"/>
                </a:ext>
              </a:extLst>
            </p:cNvPr>
            <p:cNvSpPr>
              <a:spLocks/>
            </p:cNvSpPr>
            <p:nvPr/>
          </p:nvSpPr>
          <p:spPr bwMode="auto">
            <a:xfrm>
              <a:off x="6164491" y="1667108"/>
              <a:ext cx="681763" cy="722024"/>
            </a:xfrm>
            <a:custGeom>
              <a:avLst/>
              <a:gdLst>
                <a:gd name="T0" fmla="*/ 24496571 w 103"/>
                <a:gd name="T1" fmla="*/ 0 h 109"/>
                <a:gd name="T2" fmla="*/ 27677045 w 103"/>
                <a:gd name="T3" fmla="*/ 0 h 109"/>
                <a:gd name="T4" fmla="*/ 29390593 w 103"/>
                <a:gd name="T5" fmla="*/ 1778179 h 109"/>
                <a:gd name="T6" fmla="*/ 27677045 w 103"/>
                <a:gd name="T7" fmla="*/ 3497568 h 109"/>
                <a:gd name="T8" fmla="*/ 29390593 w 103"/>
                <a:gd name="T9" fmla="*/ 5999150 h 109"/>
                <a:gd name="T10" fmla="*/ 31161628 w 103"/>
                <a:gd name="T11" fmla="*/ 7416962 h 109"/>
                <a:gd name="T12" fmla="*/ 31161628 w 103"/>
                <a:gd name="T13" fmla="*/ 8776700 h 109"/>
                <a:gd name="T14" fmla="*/ 29390593 w 103"/>
                <a:gd name="T15" fmla="*/ 10554871 h 109"/>
                <a:gd name="T16" fmla="*/ 29390593 w 103"/>
                <a:gd name="T17" fmla="*/ 17263226 h 109"/>
                <a:gd name="T18" fmla="*/ 31161628 w 103"/>
                <a:gd name="T19" fmla="*/ 19694225 h 109"/>
                <a:gd name="T20" fmla="*/ 34284614 w 103"/>
                <a:gd name="T21" fmla="*/ 22902121 h 109"/>
                <a:gd name="T22" fmla="*/ 36055630 w 103"/>
                <a:gd name="T23" fmla="*/ 22902121 h 109"/>
                <a:gd name="T24" fmla="*/ 36055630 w 103"/>
                <a:gd name="T25" fmla="*/ 27832272 h 109"/>
                <a:gd name="T26" fmla="*/ 31161628 w 103"/>
                <a:gd name="T27" fmla="*/ 27832272 h 109"/>
                <a:gd name="T28" fmla="*/ 29390593 w 103"/>
                <a:gd name="T29" fmla="*/ 29264418 h 109"/>
                <a:gd name="T30" fmla="*/ 29390593 w 103"/>
                <a:gd name="T31" fmla="*/ 30969611 h 109"/>
                <a:gd name="T32" fmla="*/ 27677045 w 103"/>
                <a:gd name="T33" fmla="*/ 30969611 h 109"/>
                <a:gd name="T34" fmla="*/ 24496571 w 103"/>
                <a:gd name="T35" fmla="*/ 35249365 h 109"/>
                <a:gd name="T36" fmla="*/ 22783024 w 103"/>
                <a:gd name="T37" fmla="*/ 32762562 h 109"/>
                <a:gd name="T38" fmla="*/ 19590797 w 103"/>
                <a:gd name="T39" fmla="*/ 35249365 h 109"/>
                <a:gd name="T40" fmla="*/ 19590797 w 103"/>
                <a:gd name="T41" fmla="*/ 38386566 h 109"/>
                <a:gd name="T42" fmla="*/ 17892016 w 103"/>
                <a:gd name="T43" fmla="*/ 38386566 h 109"/>
                <a:gd name="T44" fmla="*/ 13631683 w 103"/>
                <a:gd name="T45" fmla="*/ 35612619 h 109"/>
                <a:gd name="T46" fmla="*/ 14696806 w 103"/>
                <a:gd name="T47" fmla="*/ 35249365 h 109"/>
                <a:gd name="T48" fmla="*/ 14696806 w 103"/>
                <a:gd name="T49" fmla="*/ 30969611 h 109"/>
                <a:gd name="T50" fmla="*/ 11571403 w 103"/>
                <a:gd name="T51" fmla="*/ 19694225 h 109"/>
                <a:gd name="T52" fmla="*/ 8375588 w 103"/>
                <a:gd name="T53" fmla="*/ 17263226 h 109"/>
                <a:gd name="T54" fmla="*/ 5253204 w 103"/>
                <a:gd name="T55" fmla="*/ 17263226 h 109"/>
                <a:gd name="T56" fmla="*/ 5253204 w 103"/>
                <a:gd name="T57" fmla="*/ 15485042 h 109"/>
                <a:gd name="T58" fmla="*/ 3484584 w 103"/>
                <a:gd name="T59" fmla="*/ 14055315 h 109"/>
                <a:gd name="T60" fmla="*/ 3484584 w 103"/>
                <a:gd name="T61" fmla="*/ 10554871 h 109"/>
                <a:gd name="T62" fmla="*/ 0 w 103"/>
                <a:gd name="T63" fmla="*/ 8776700 h 109"/>
                <a:gd name="T64" fmla="*/ 0 w 103"/>
                <a:gd name="T65" fmla="*/ 7416962 h 109"/>
                <a:gd name="T66" fmla="*/ 3484584 w 103"/>
                <a:gd name="T67" fmla="*/ 7416962 h 109"/>
                <a:gd name="T68" fmla="*/ 5253204 w 103"/>
                <a:gd name="T69" fmla="*/ 8776700 h 109"/>
                <a:gd name="T70" fmla="*/ 8375588 w 103"/>
                <a:gd name="T71" fmla="*/ 8776700 h 109"/>
                <a:gd name="T72" fmla="*/ 11571403 w 103"/>
                <a:gd name="T73" fmla="*/ 10554871 h 109"/>
                <a:gd name="T74" fmla="*/ 11571403 w 103"/>
                <a:gd name="T75" fmla="*/ 8776700 h 109"/>
                <a:gd name="T76" fmla="*/ 14696806 w 103"/>
                <a:gd name="T77" fmla="*/ 7416962 h 109"/>
                <a:gd name="T78" fmla="*/ 17892016 w 103"/>
                <a:gd name="T79" fmla="*/ 7416962 h 109"/>
                <a:gd name="T80" fmla="*/ 19590797 w 103"/>
                <a:gd name="T81" fmla="*/ 5999150 h 109"/>
                <a:gd name="T82" fmla="*/ 22783024 w 103"/>
                <a:gd name="T83" fmla="*/ 5999150 h 109"/>
                <a:gd name="T84" fmla="*/ 26267607 w 103"/>
                <a:gd name="T85" fmla="*/ 1778179 h 109"/>
                <a:gd name="T86" fmla="*/ 24496571 w 103"/>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109"/>
                <a:gd name="T134" fmla="*/ 103 w 103"/>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109">
                  <a:moveTo>
                    <a:pt x="70" y="0"/>
                  </a:moveTo>
                  <a:lnTo>
                    <a:pt x="79" y="0"/>
                  </a:lnTo>
                  <a:lnTo>
                    <a:pt x="84" y="5"/>
                  </a:lnTo>
                  <a:lnTo>
                    <a:pt x="79" y="10"/>
                  </a:lnTo>
                  <a:lnTo>
                    <a:pt x="84" y="17"/>
                  </a:lnTo>
                  <a:lnTo>
                    <a:pt x="89" y="21"/>
                  </a:lnTo>
                  <a:lnTo>
                    <a:pt x="89" y="25"/>
                  </a:lnTo>
                  <a:lnTo>
                    <a:pt x="84" y="30"/>
                  </a:lnTo>
                  <a:cubicBezTo>
                    <a:pt x="84" y="36"/>
                    <a:pt x="84" y="43"/>
                    <a:pt x="84" y="49"/>
                  </a:cubicBezTo>
                  <a:lnTo>
                    <a:pt x="89" y="56"/>
                  </a:lnTo>
                  <a:lnTo>
                    <a:pt x="98" y="65"/>
                  </a:lnTo>
                  <a:lnTo>
                    <a:pt x="103" y="65"/>
                  </a:lnTo>
                  <a:lnTo>
                    <a:pt x="103" y="79"/>
                  </a:lnTo>
                  <a:lnTo>
                    <a:pt x="89" y="79"/>
                  </a:lnTo>
                  <a:lnTo>
                    <a:pt x="84" y="83"/>
                  </a:lnTo>
                  <a:lnTo>
                    <a:pt x="84" y="88"/>
                  </a:lnTo>
                  <a:lnTo>
                    <a:pt x="79" y="88"/>
                  </a:lnTo>
                  <a:lnTo>
                    <a:pt x="70" y="100"/>
                  </a:lnTo>
                  <a:lnTo>
                    <a:pt x="65" y="93"/>
                  </a:lnTo>
                  <a:lnTo>
                    <a:pt x="56" y="100"/>
                  </a:lnTo>
                  <a:lnTo>
                    <a:pt x="56" y="109"/>
                  </a:lnTo>
                  <a:lnTo>
                    <a:pt x="51" y="109"/>
                  </a:lnTo>
                  <a:lnTo>
                    <a:pt x="39" y="101"/>
                  </a:lnTo>
                  <a:lnTo>
                    <a:pt x="42" y="100"/>
                  </a:lnTo>
                  <a:lnTo>
                    <a:pt x="42" y="88"/>
                  </a:lnTo>
                  <a:lnTo>
                    <a:pt x="33" y="56"/>
                  </a:lnTo>
                  <a:lnTo>
                    <a:pt x="24" y="49"/>
                  </a:lnTo>
                  <a:lnTo>
                    <a:pt x="15" y="49"/>
                  </a:lnTo>
                  <a:lnTo>
                    <a:pt x="15" y="44"/>
                  </a:lnTo>
                  <a:lnTo>
                    <a:pt x="10" y="40"/>
                  </a:lnTo>
                  <a:lnTo>
                    <a:pt x="10" y="30"/>
                  </a:lnTo>
                  <a:lnTo>
                    <a:pt x="0" y="25"/>
                  </a:lnTo>
                  <a:lnTo>
                    <a:pt x="0" y="21"/>
                  </a:lnTo>
                  <a:lnTo>
                    <a:pt x="10" y="21"/>
                  </a:lnTo>
                  <a:lnTo>
                    <a:pt x="15" y="25"/>
                  </a:lnTo>
                  <a:lnTo>
                    <a:pt x="24" y="25"/>
                  </a:lnTo>
                  <a:lnTo>
                    <a:pt x="33" y="30"/>
                  </a:lnTo>
                  <a:lnTo>
                    <a:pt x="33" y="25"/>
                  </a:lnTo>
                  <a:lnTo>
                    <a:pt x="42" y="21"/>
                  </a:lnTo>
                  <a:lnTo>
                    <a:pt x="51" y="21"/>
                  </a:lnTo>
                  <a:lnTo>
                    <a:pt x="56" y="17"/>
                  </a:lnTo>
                  <a:lnTo>
                    <a:pt x="65" y="17"/>
                  </a:lnTo>
                  <a:lnTo>
                    <a:pt x="75" y="5"/>
                  </a:lnTo>
                  <a:lnTo>
                    <a:pt x="70" y="0"/>
                  </a:lnTo>
                </a:path>
              </a:pathLst>
            </a:custGeom>
            <a:solidFill>
              <a:srgbClr val="FCD4D2"/>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2" name="Freeform 133">
              <a:extLst>
                <a:ext uri="{FF2B5EF4-FFF2-40B4-BE49-F238E27FC236}">
                  <a16:creationId xmlns:a16="http://schemas.microsoft.com/office/drawing/2014/main" id="{A3A09B33-7E7E-285C-BD4C-EBD3E66B2A7D}"/>
                </a:ext>
              </a:extLst>
            </p:cNvPr>
            <p:cNvSpPr>
              <a:spLocks/>
            </p:cNvSpPr>
            <p:nvPr/>
          </p:nvSpPr>
          <p:spPr bwMode="auto">
            <a:xfrm>
              <a:off x="7293157" y="1773130"/>
              <a:ext cx="522058" cy="585135"/>
            </a:xfrm>
            <a:custGeom>
              <a:avLst/>
              <a:gdLst>
                <a:gd name="T0" fmla="*/ 17617651 w 79"/>
                <a:gd name="T1" fmla="*/ 0 h 88"/>
                <a:gd name="T2" fmla="*/ 20712233 w 79"/>
                <a:gd name="T3" fmla="*/ 1463107 h 88"/>
                <a:gd name="T4" fmla="*/ 22463560 w 79"/>
                <a:gd name="T5" fmla="*/ 9822049 h 88"/>
                <a:gd name="T6" fmla="*/ 22463560 w 79"/>
                <a:gd name="T7" fmla="*/ 11655747 h 88"/>
                <a:gd name="T8" fmla="*/ 23861497 w 79"/>
                <a:gd name="T9" fmla="*/ 11655747 h 88"/>
                <a:gd name="T10" fmla="*/ 23861497 w 79"/>
                <a:gd name="T11" fmla="*/ 14509475 h 88"/>
                <a:gd name="T12" fmla="*/ 27297656 w 79"/>
                <a:gd name="T13" fmla="*/ 15975624 h 88"/>
                <a:gd name="T14" fmla="*/ 27297656 w 79"/>
                <a:gd name="T15" fmla="*/ 17808706 h 88"/>
                <a:gd name="T16" fmla="*/ 25543473 w 79"/>
                <a:gd name="T17" fmla="*/ 21033019 h 88"/>
                <a:gd name="T18" fmla="*/ 23861497 w 79"/>
                <a:gd name="T19" fmla="*/ 22498553 h 88"/>
                <a:gd name="T20" fmla="*/ 20712233 w 79"/>
                <a:gd name="T21" fmla="*/ 24332250 h 88"/>
                <a:gd name="T22" fmla="*/ 20712233 w 79"/>
                <a:gd name="T23" fmla="*/ 25797665 h 88"/>
                <a:gd name="T24" fmla="*/ 19371843 w 79"/>
                <a:gd name="T25" fmla="*/ 27630767 h 88"/>
                <a:gd name="T26" fmla="*/ 17617651 w 79"/>
                <a:gd name="T27" fmla="*/ 28001347 h 88"/>
                <a:gd name="T28" fmla="*/ 17261376 w 79"/>
                <a:gd name="T29" fmla="*/ 30115134 h 88"/>
                <a:gd name="T30" fmla="*/ 15935694 w 79"/>
                <a:gd name="T31" fmla="*/ 31951268 h 88"/>
                <a:gd name="T32" fmla="*/ 12771727 w 79"/>
                <a:gd name="T33" fmla="*/ 30115134 h 88"/>
                <a:gd name="T34" fmla="*/ 11373799 w 79"/>
                <a:gd name="T35" fmla="*/ 26535199 h 88"/>
                <a:gd name="T36" fmla="*/ 9691840 w 79"/>
                <a:gd name="T37" fmla="*/ 24332250 h 88"/>
                <a:gd name="T38" fmla="*/ 9335566 w 79"/>
                <a:gd name="T39" fmla="*/ 19274736 h 88"/>
                <a:gd name="T40" fmla="*/ 6243849 w 79"/>
                <a:gd name="T41" fmla="*/ 15975624 h 88"/>
                <a:gd name="T42" fmla="*/ 3094574 w 79"/>
                <a:gd name="T43" fmla="*/ 15975624 h 88"/>
                <a:gd name="T44" fmla="*/ 1754193 w 79"/>
                <a:gd name="T45" fmla="*/ 14509475 h 88"/>
                <a:gd name="T46" fmla="*/ 0 w 79"/>
                <a:gd name="T47" fmla="*/ 14142542 h 88"/>
                <a:gd name="T48" fmla="*/ 0 w 79"/>
                <a:gd name="T49" fmla="*/ 10192643 h 88"/>
                <a:gd name="T50" fmla="*/ 1754193 w 79"/>
                <a:gd name="T51" fmla="*/ 10192643 h 88"/>
                <a:gd name="T52" fmla="*/ 3094574 w 79"/>
                <a:gd name="T53" fmla="*/ 11655747 h 88"/>
                <a:gd name="T54" fmla="*/ 4845910 w 79"/>
                <a:gd name="T55" fmla="*/ 11655747 h 88"/>
                <a:gd name="T56" fmla="*/ 4845910 w 79"/>
                <a:gd name="T57" fmla="*/ 10192643 h 88"/>
                <a:gd name="T58" fmla="*/ 6243849 w 79"/>
                <a:gd name="T59" fmla="*/ 11655747 h 88"/>
                <a:gd name="T60" fmla="*/ 8282065 w 79"/>
                <a:gd name="T61" fmla="*/ 10192643 h 88"/>
                <a:gd name="T62" fmla="*/ 9691840 w 79"/>
                <a:gd name="T63" fmla="*/ 11655747 h 88"/>
                <a:gd name="T64" fmla="*/ 11373799 w 79"/>
                <a:gd name="T65" fmla="*/ 11655747 h 88"/>
                <a:gd name="T66" fmla="*/ 12771727 w 79"/>
                <a:gd name="T67" fmla="*/ 10192643 h 88"/>
                <a:gd name="T68" fmla="*/ 15935694 w 79"/>
                <a:gd name="T69" fmla="*/ 3299113 h 88"/>
                <a:gd name="T70" fmla="*/ 17617651 w 79"/>
                <a:gd name="T71" fmla="*/ 1463107 h 88"/>
                <a:gd name="T72" fmla="*/ 17617651 w 79"/>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88"/>
                <a:gd name="T113" fmla="*/ 79 w 79"/>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88">
                  <a:moveTo>
                    <a:pt x="51" y="0"/>
                  </a:moveTo>
                  <a:lnTo>
                    <a:pt x="60" y="4"/>
                  </a:lnTo>
                  <a:lnTo>
                    <a:pt x="65" y="27"/>
                  </a:lnTo>
                  <a:lnTo>
                    <a:pt x="65" y="32"/>
                  </a:lnTo>
                  <a:lnTo>
                    <a:pt x="69" y="32"/>
                  </a:lnTo>
                  <a:lnTo>
                    <a:pt x="69" y="40"/>
                  </a:lnTo>
                  <a:lnTo>
                    <a:pt x="79" y="44"/>
                  </a:lnTo>
                  <a:lnTo>
                    <a:pt x="79" y="49"/>
                  </a:lnTo>
                  <a:lnTo>
                    <a:pt x="74" y="58"/>
                  </a:lnTo>
                  <a:lnTo>
                    <a:pt x="69" y="62"/>
                  </a:lnTo>
                  <a:lnTo>
                    <a:pt x="60" y="67"/>
                  </a:lnTo>
                  <a:lnTo>
                    <a:pt x="60" y="71"/>
                  </a:lnTo>
                  <a:lnTo>
                    <a:pt x="56" y="76"/>
                  </a:lnTo>
                  <a:lnTo>
                    <a:pt x="51" y="77"/>
                  </a:lnTo>
                  <a:lnTo>
                    <a:pt x="50" y="83"/>
                  </a:lnTo>
                  <a:lnTo>
                    <a:pt x="46" y="88"/>
                  </a:lnTo>
                  <a:lnTo>
                    <a:pt x="37" y="83"/>
                  </a:lnTo>
                  <a:lnTo>
                    <a:pt x="33" y="73"/>
                  </a:lnTo>
                  <a:lnTo>
                    <a:pt x="28" y="67"/>
                  </a:lnTo>
                  <a:lnTo>
                    <a:pt x="27" y="53"/>
                  </a:lnTo>
                  <a:lnTo>
                    <a:pt x="18" y="44"/>
                  </a:lnTo>
                  <a:lnTo>
                    <a:pt x="9" y="44"/>
                  </a:lnTo>
                  <a:lnTo>
                    <a:pt x="5" y="40"/>
                  </a:lnTo>
                  <a:lnTo>
                    <a:pt x="0" y="39"/>
                  </a:lnTo>
                  <a:lnTo>
                    <a:pt x="0" y="28"/>
                  </a:lnTo>
                  <a:lnTo>
                    <a:pt x="5" y="28"/>
                  </a:lnTo>
                  <a:lnTo>
                    <a:pt x="9" y="32"/>
                  </a:lnTo>
                  <a:lnTo>
                    <a:pt x="14" y="32"/>
                  </a:lnTo>
                  <a:lnTo>
                    <a:pt x="14" y="28"/>
                  </a:lnTo>
                  <a:lnTo>
                    <a:pt x="18" y="32"/>
                  </a:lnTo>
                  <a:lnTo>
                    <a:pt x="24" y="28"/>
                  </a:lnTo>
                  <a:lnTo>
                    <a:pt x="28" y="32"/>
                  </a:lnTo>
                  <a:lnTo>
                    <a:pt x="33" y="32"/>
                  </a:lnTo>
                  <a:lnTo>
                    <a:pt x="37" y="28"/>
                  </a:lnTo>
                  <a:lnTo>
                    <a:pt x="46" y="9"/>
                  </a:lnTo>
                  <a:lnTo>
                    <a:pt x="51" y="4"/>
                  </a:lnTo>
                  <a:lnTo>
                    <a:pt x="51" y="0"/>
                  </a:lnTo>
                </a:path>
              </a:pathLst>
            </a:custGeom>
            <a:solidFill>
              <a:srgbClr val="FCD4D2"/>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3" name="Freeform 135">
              <a:extLst>
                <a:ext uri="{FF2B5EF4-FFF2-40B4-BE49-F238E27FC236}">
                  <a16:creationId xmlns:a16="http://schemas.microsoft.com/office/drawing/2014/main" id="{28ACD82D-4EE8-EE3C-134B-11F163E36359}"/>
                </a:ext>
              </a:extLst>
            </p:cNvPr>
            <p:cNvSpPr>
              <a:spLocks/>
            </p:cNvSpPr>
            <p:nvPr/>
          </p:nvSpPr>
          <p:spPr bwMode="auto">
            <a:xfrm>
              <a:off x="9055272" y="2912533"/>
              <a:ext cx="385169" cy="265726"/>
            </a:xfrm>
            <a:custGeom>
              <a:avLst/>
              <a:gdLst>
                <a:gd name="T0" fmla="*/ 0 w 58"/>
                <a:gd name="T1" fmla="*/ 3281058 h 40"/>
                <a:gd name="T2" fmla="*/ 3272310 w 58"/>
                <a:gd name="T3" fmla="*/ 3281058 h 40"/>
                <a:gd name="T4" fmla="*/ 5004894 w 58"/>
                <a:gd name="T5" fmla="*/ 1824530 h 40"/>
                <a:gd name="T6" fmla="*/ 7558972 w 58"/>
                <a:gd name="T7" fmla="*/ 0 h 40"/>
                <a:gd name="T8" fmla="*/ 7558972 w 58"/>
                <a:gd name="T9" fmla="*/ 1824530 h 40"/>
                <a:gd name="T10" fmla="*/ 5740585 w 58"/>
                <a:gd name="T11" fmla="*/ 3281058 h 40"/>
                <a:gd name="T12" fmla="*/ 5740585 w 58"/>
                <a:gd name="T13" fmla="*/ 5031120 h 40"/>
                <a:gd name="T14" fmla="*/ 9012770 w 58"/>
                <a:gd name="T15" fmla="*/ 5031120 h 40"/>
                <a:gd name="T16" fmla="*/ 10745510 w 58"/>
                <a:gd name="T17" fmla="*/ 6487648 h 40"/>
                <a:gd name="T18" fmla="*/ 10745510 w 58"/>
                <a:gd name="T19" fmla="*/ 5031120 h 40"/>
                <a:gd name="T20" fmla="*/ 12198818 w 58"/>
                <a:gd name="T21" fmla="*/ 3281058 h 40"/>
                <a:gd name="T22" fmla="*/ 20478954 w 58"/>
                <a:gd name="T23" fmla="*/ 3634626 h 40"/>
                <a:gd name="T24" fmla="*/ 20847011 w 58"/>
                <a:gd name="T25" fmla="*/ 9031423 h 40"/>
                <a:gd name="T26" fmla="*/ 16924945 w 58"/>
                <a:gd name="T27" fmla="*/ 10122273 h 40"/>
                <a:gd name="T28" fmla="*/ 10466714 w 58"/>
                <a:gd name="T29" fmla="*/ 12591563 h 40"/>
                <a:gd name="T30" fmla="*/ 8647716 w 58"/>
                <a:gd name="T31" fmla="*/ 14416092 h 40"/>
                <a:gd name="T32" fmla="*/ 7194408 w 58"/>
                <a:gd name="T33" fmla="*/ 14416092 h 40"/>
                <a:gd name="T34" fmla="*/ 6826320 w 58"/>
                <a:gd name="T35" fmla="*/ 12591563 h 40"/>
                <a:gd name="T36" fmla="*/ 8647716 w 58"/>
                <a:gd name="T37" fmla="*/ 8665751 h 40"/>
                <a:gd name="T38" fmla="*/ 7194408 w 58"/>
                <a:gd name="T39" fmla="*/ 8665751 h 40"/>
                <a:gd name="T40" fmla="*/ 4286667 w 58"/>
                <a:gd name="T41" fmla="*/ 10122273 h 40"/>
                <a:gd name="T42" fmla="*/ 0 w 58"/>
                <a:gd name="T43" fmla="*/ 10122273 h 40"/>
                <a:gd name="T44" fmla="*/ 0 w 58"/>
                <a:gd name="T45" fmla="*/ 3281058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
                <a:gd name="T70" fmla="*/ 0 h 40"/>
                <a:gd name="T71" fmla="*/ 58 w 5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 h="40">
                  <a:moveTo>
                    <a:pt x="0" y="9"/>
                  </a:moveTo>
                  <a:lnTo>
                    <a:pt x="9" y="9"/>
                  </a:lnTo>
                  <a:lnTo>
                    <a:pt x="14" y="5"/>
                  </a:lnTo>
                  <a:lnTo>
                    <a:pt x="21" y="0"/>
                  </a:lnTo>
                  <a:lnTo>
                    <a:pt x="21" y="5"/>
                  </a:lnTo>
                  <a:lnTo>
                    <a:pt x="16" y="9"/>
                  </a:lnTo>
                  <a:lnTo>
                    <a:pt x="16" y="14"/>
                  </a:lnTo>
                  <a:lnTo>
                    <a:pt x="25" y="14"/>
                  </a:lnTo>
                  <a:lnTo>
                    <a:pt x="30" y="18"/>
                  </a:lnTo>
                  <a:lnTo>
                    <a:pt x="30" y="14"/>
                  </a:lnTo>
                  <a:lnTo>
                    <a:pt x="34" y="9"/>
                  </a:lnTo>
                  <a:lnTo>
                    <a:pt x="57" y="10"/>
                  </a:lnTo>
                  <a:lnTo>
                    <a:pt x="58" y="25"/>
                  </a:lnTo>
                  <a:lnTo>
                    <a:pt x="47" y="28"/>
                  </a:lnTo>
                  <a:lnTo>
                    <a:pt x="29" y="35"/>
                  </a:lnTo>
                  <a:lnTo>
                    <a:pt x="24" y="40"/>
                  </a:lnTo>
                  <a:lnTo>
                    <a:pt x="20" y="40"/>
                  </a:lnTo>
                  <a:lnTo>
                    <a:pt x="19" y="35"/>
                  </a:lnTo>
                  <a:lnTo>
                    <a:pt x="24" y="24"/>
                  </a:lnTo>
                  <a:lnTo>
                    <a:pt x="20" y="24"/>
                  </a:lnTo>
                  <a:lnTo>
                    <a:pt x="12" y="28"/>
                  </a:lnTo>
                  <a:lnTo>
                    <a:pt x="0" y="28"/>
                  </a:lnTo>
                  <a:lnTo>
                    <a:pt x="0" y="9"/>
                  </a:lnTo>
                </a:path>
              </a:pathLst>
            </a:custGeom>
            <a:solidFill>
              <a:srgbClr val="F8C8C6"/>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4" name="Freeform 136">
              <a:extLst>
                <a:ext uri="{FF2B5EF4-FFF2-40B4-BE49-F238E27FC236}">
                  <a16:creationId xmlns:a16="http://schemas.microsoft.com/office/drawing/2014/main" id="{B16EB666-D844-48E7-7F36-4F77B201E1EC}"/>
                </a:ext>
              </a:extLst>
            </p:cNvPr>
            <p:cNvSpPr>
              <a:spLocks/>
            </p:cNvSpPr>
            <p:nvPr/>
          </p:nvSpPr>
          <p:spPr bwMode="auto">
            <a:xfrm>
              <a:off x="9087481" y="3304412"/>
              <a:ext cx="166415" cy="217413"/>
            </a:xfrm>
            <a:custGeom>
              <a:avLst/>
              <a:gdLst>
                <a:gd name="T0" fmla="*/ 1473810 w 25"/>
                <a:gd name="T1" fmla="*/ 11127524 h 33"/>
                <a:gd name="T2" fmla="*/ 3320403 w 25"/>
                <a:gd name="T3" fmla="*/ 11127524 h 33"/>
                <a:gd name="T4" fmla="*/ 4437047 w 25"/>
                <a:gd name="T5" fmla="*/ 8453119 h 33"/>
                <a:gd name="T6" fmla="*/ 9156075 w 25"/>
                <a:gd name="T7" fmla="*/ 7081854 h 33"/>
                <a:gd name="T8" fmla="*/ 7310098 w 25"/>
                <a:gd name="T9" fmla="*/ 3022350 h 33"/>
                <a:gd name="T10" fmla="*/ 1845983 w 25"/>
                <a:gd name="T11" fmla="*/ 0 h 33"/>
                <a:gd name="T12" fmla="*/ 1473810 w 25"/>
                <a:gd name="T13" fmla="*/ 6394861 h 33"/>
                <a:gd name="T14" fmla="*/ 0 w 25"/>
                <a:gd name="T15" fmla="*/ 6731090 h 33"/>
                <a:gd name="T16" fmla="*/ 1473810 w 25"/>
                <a:gd name="T17" fmla="*/ 9420028 h 33"/>
                <a:gd name="T18" fmla="*/ 1473810 w 25"/>
                <a:gd name="T19" fmla="*/ 11127524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3"/>
                <a:gd name="T32" fmla="*/ 25 w 25"/>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3">
                  <a:moveTo>
                    <a:pt x="4" y="33"/>
                  </a:moveTo>
                  <a:lnTo>
                    <a:pt x="9" y="33"/>
                  </a:lnTo>
                  <a:lnTo>
                    <a:pt x="12" y="25"/>
                  </a:lnTo>
                  <a:lnTo>
                    <a:pt x="25" y="21"/>
                  </a:lnTo>
                  <a:lnTo>
                    <a:pt x="20" y="9"/>
                  </a:lnTo>
                  <a:lnTo>
                    <a:pt x="5" y="0"/>
                  </a:lnTo>
                  <a:lnTo>
                    <a:pt x="4" y="19"/>
                  </a:lnTo>
                  <a:lnTo>
                    <a:pt x="0" y="20"/>
                  </a:lnTo>
                  <a:lnTo>
                    <a:pt x="4" y="28"/>
                  </a:lnTo>
                  <a:lnTo>
                    <a:pt x="4" y="33"/>
                  </a:lnTo>
                </a:path>
              </a:pathLst>
            </a:custGeom>
            <a:solidFill>
              <a:srgbClr val="FBD1CF"/>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sp>
          <p:nvSpPr>
            <p:cNvPr id="235" name="Freeform 138">
              <a:extLst>
                <a:ext uri="{FF2B5EF4-FFF2-40B4-BE49-F238E27FC236}">
                  <a16:creationId xmlns:a16="http://schemas.microsoft.com/office/drawing/2014/main" id="{3F0FD901-B7E4-0DA6-F533-24662F99DAEE}"/>
                </a:ext>
              </a:extLst>
            </p:cNvPr>
            <p:cNvSpPr>
              <a:spLocks/>
            </p:cNvSpPr>
            <p:nvPr/>
          </p:nvSpPr>
          <p:spPr bwMode="auto">
            <a:xfrm>
              <a:off x="6018207" y="3099078"/>
              <a:ext cx="735445" cy="629423"/>
            </a:xfrm>
            <a:custGeom>
              <a:avLst/>
              <a:gdLst>
                <a:gd name="T0" fmla="*/ 24368921 w 111"/>
                <a:gd name="T1" fmla="*/ 3865246 h 95"/>
                <a:gd name="T2" fmla="*/ 28944355 w 111"/>
                <a:gd name="T3" fmla="*/ 5644944 h 95"/>
                <a:gd name="T4" fmla="*/ 28944355 w 111"/>
                <a:gd name="T5" fmla="*/ 13434264 h 95"/>
                <a:gd name="T6" fmla="*/ 32448690 w 111"/>
                <a:gd name="T7" fmla="*/ 18008701 h 95"/>
                <a:gd name="T8" fmla="*/ 37384737 w 111"/>
                <a:gd name="T9" fmla="*/ 18008701 h 95"/>
                <a:gd name="T10" fmla="*/ 37384737 w 111"/>
                <a:gd name="T11" fmla="*/ 21152259 h 95"/>
                <a:gd name="T12" fmla="*/ 39165135 w 111"/>
                <a:gd name="T13" fmla="*/ 24366438 h 95"/>
                <a:gd name="T14" fmla="*/ 39165135 w 111"/>
                <a:gd name="T15" fmla="*/ 25727426 h 95"/>
                <a:gd name="T16" fmla="*/ 37384737 w 111"/>
                <a:gd name="T17" fmla="*/ 27521908 h 95"/>
                <a:gd name="T18" fmla="*/ 36023822 w 111"/>
                <a:gd name="T19" fmla="*/ 31736450 h 95"/>
                <a:gd name="T20" fmla="*/ 34244017 w 111"/>
                <a:gd name="T21" fmla="*/ 33516003 h 95"/>
                <a:gd name="T22" fmla="*/ 27524571 w 111"/>
                <a:gd name="T23" fmla="*/ 33516003 h 95"/>
                <a:gd name="T24" fmla="*/ 25729975 w 111"/>
                <a:gd name="T25" fmla="*/ 31736450 h 95"/>
                <a:gd name="T26" fmla="*/ 24020196 w 111"/>
                <a:gd name="T27" fmla="*/ 31736450 h 95"/>
                <a:gd name="T28" fmla="*/ 21154423 w 111"/>
                <a:gd name="T29" fmla="*/ 29302074 h 95"/>
                <a:gd name="T30" fmla="*/ 21154423 w 111"/>
                <a:gd name="T31" fmla="*/ 27521908 h 95"/>
                <a:gd name="T32" fmla="*/ 12728343 w 111"/>
                <a:gd name="T33" fmla="*/ 27521908 h 95"/>
                <a:gd name="T34" fmla="*/ 11294262 w 111"/>
                <a:gd name="T35" fmla="*/ 25727426 h 95"/>
                <a:gd name="T36" fmla="*/ 7789894 w 111"/>
                <a:gd name="T37" fmla="*/ 24366438 h 95"/>
                <a:gd name="T38" fmla="*/ 6355206 w 111"/>
                <a:gd name="T39" fmla="*/ 19442695 h 95"/>
                <a:gd name="T40" fmla="*/ 7789894 w 111"/>
                <a:gd name="T41" fmla="*/ 19442695 h 95"/>
                <a:gd name="T42" fmla="*/ 6355206 w 111"/>
                <a:gd name="T43" fmla="*/ 15158613 h 95"/>
                <a:gd name="T44" fmla="*/ 4936043 w 111"/>
                <a:gd name="T45" fmla="*/ 12002679 h 95"/>
                <a:gd name="T46" fmla="*/ 0 w 111"/>
                <a:gd name="T47" fmla="*/ 10583594 h 95"/>
                <a:gd name="T48" fmla="*/ 1434077 w 111"/>
                <a:gd name="T49" fmla="*/ 9149572 h 95"/>
                <a:gd name="T50" fmla="*/ 5284750 w 111"/>
                <a:gd name="T51" fmla="*/ 9513210 h 95"/>
                <a:gd name="T52" fmla="*/ 7789894 w 111"/>
                <a:gd name="T53" fmla="*/ 8439798 h 95"/>
                <a:gd name="T54" fmla="*/ 12004213 w 111"/>
                <a:gd name="T55" fmla="*/ 5644944 h 95"/>
                <a:gd name="T56" fmla="*/ 14435703 w 111"/>
                <a:gd name="T57" fmla="*/ 5644944 h 95"/>
                <a:gd name="T58" fmla="*/ 14799230 w 111"/>
                <a:gd name="T59" fmla="*/ 3140558 h 95"/>
                <a:gd name="T60" fmla="*/ 16230309 w 111"/>
                <a:gd name="T61" fmla="*/ 2504386 h 95"/>
                <a:gd name="T62" fmla="*/ 15869676 w 111"/>
                <a:gd name="T63" fmla="*/ 0 h 95"/>
                <a:gd name="T64" fmla="*/ 21154423 w 111"/>
                <a:gd name="T65" fmla="*/ 0 h 95"/>
                <a:gd name="T66" fmla="*/ 24368921 w 111"/>
                <a:gd name="T67" fmla="*/ 3865246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95"/>
                <a:gd name="T104" fmla="*/ 111 w 111"/>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95">
                  <a:moveTo>
                    <a:pt x="69" y="11"/>
                  </a:moveTo>
                  <a:lnTo>
                    <a:pt x="82" y="16"/>
                  </a:lnTo>
                  <a:cubicBezTo>
                    <a:pt x="82" y="24"/>
                    <a:pt x="82" y="31"/>
                    <a:pt x="82" y="38"/>
                  </a:cubicBezTo>
                  <a:lnTo>
                    <a:pt x="92" y="51"/>
                  </a:lnTo>
                  <a:lnTo>
                    <a:pt x="106" y="51"/>
                  </a:lnTo>
                  <a:lnTo>
                    <a:pt x="106" y="60"/>
                  </a:lnTo>
                  <a:lnTo>
                    <a:pt x="111" y="69"/>
                  </a:lnTo>
                  <a:lnTo>
                    <a:pt x="111" y="73"/>
                  </a:lnTo>
                  <a:lnTo>
                    <a:pt x="106" y="78"/>
                  </a:lnTo>
                  <a:lnTo>
                    <a:pt x="102" y="90"/>
                  </a:lnTo>
                  <a:lnTo>
                    <a:pt x="97" y="95"/>
                  </a:lnTo>
                  <a:lnTo>
                    <a:pt x="78" y="95"/>
                  </a:lnTo>
                  <a:lnTo>
                    <a:pt x="73" y="90"/>
                  </a:lnTo>
                  <a:lnTo>
                    <a:pt x="68" y="90"/>
                  </a:lnTo>
                  <a:lnTo>
                    <a:pt x="60" y="83"/>
                  </a:lnTo>
                  <a:lnTo>
                    <a:pt x="60" y="78"/>
                  </a:lnTo>
                  <a:cubicBezTo>
                    <a:pt x="52" y="78"/>
                    <a:pt x="44" y="78"/>
                    <a:pt x="36" y="78"/>
                  </a:cubicBezTo>
                  <a:lnTo>
                    <a:pt x="32" y="73"/>
                  </a:lnTo>
                  <a:lnTo>
                    <a:pt x="22" y="69"/>
                  </a:lnTo>
                  <a:lnTo>
                    <a:pt x="18" y="55"/>
                  </a:lnTo>
                  <a:lnTo>
                    <a:pt x="22" y="55"/>
                  </a:lnTo>
                  <a:lnTo>
                    <a:pt x="18" y="43"/>
                  </a:lnTo>
                  <a:lnTo>
                    <a:pt x="14" y="34"/>
                  </a:lnTo>
                  <a:lnTo>
                    <a:pt x="0" y="30"/>
                  </a:lnTo>
                  <a:lnTo>
                    <a:pt x="4" y="26"/>
                  </a:lnTo>
                  <a:lnTo>
                    <a:pt x="15" y="27"/>
                  </a:lnTo>
                  <a:lnTo>
                    <a:pt x="22" y="24"/>
                  </a:lnTo>
                  <a:lnTo>
                    <a:pt x="34" y="16"/>
                  </a:lnTo>
                  <a:lnTo>
                    <a:pt x="41" y="16"/>
                  </a:lnTo>
                  <a:lnTo>
                    <a:pt x="42" y="9"/>
                  </a:lnTo>
                  <a:lnTo>
                    <a:pt x="46" y="7"/>
                  </a:lnTo>
                  <a:lnTo>
                    <a:pt x="45" y="0"/>
                  </a:lnTo>
                  <a:lnTo>
                    <a:pt x="60" y="0"/>
                  </a:lnTo>
                  <a:lnTo>
                    <a:pt x="69" y="11"/>
                  </a:lnTo>
                </a:path>
              </a:pathLst>
            </a:custGeom>
            <a:solidFill>
              <a:srgbClr val="FACECC"/>
            </a:solidFill>
            <a:ln w="952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700" b="0" i="0" u="none" strike="noStrike" kern="0" cap="none" spc="0" normalizeH="0" baseline="0" dirty="0">
                <a:ln>
                  <a:noFill/>
                </a:ln>
                <a:solidFill>
                  <a:srgbClr val="404040"/>
                </a:solidFill>
                <a:effectLst/>
                <a:uLnTx/>
                <a:uFillTx/>
                <a:latin typeface="Arial"/>
                <a:ea typeface="+mn-ea"/>
                <a:cs typeface="+mn-cs"/>
              </a:endParaRPr>
            </a:p>
          </p:txBody>
        </p:sp>
      </p:grpSp>
      <p:sp>
        <p:nvSpPr>
          <p:cNvPr id="38" name="TextBox 37">
            <a:extLst>
              <a:ext uri="{FF2B5EF4-FFF2-40B4-BE49-F238E27FC236}">
                <a16:creationId xmlns:a16="http://schemas.microsoft.com/office/drawing/2014/main" id="{1CC67A87-887E-C928-334A-98AB96F94DBB}"/>
              </a:ext>
            </a:extLst>
          </p:cNvPr>
          <p:cNvSpPr txBox="1"/>
          <p:nvPr/>
        </p:nvSpPr>
        <p:spPr>
          <a:xfrm>
            <a:off x="5178405" y="5394787"/>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RS</a:t>
            </a:r>
          </a:p>
        </p:txBody>
      </p:sp>
      <p:sp>
        <p:nvSpPr>
          <p:cNvPr id="39" name="TextBox 38">
            <a:extLst>
              <a:ext uri="{FF2B5EF4-FFF2-40B4-BE49-F238E27FC236}">
                <a16:creationId xmlns:a16="http://schemas.microsoft.com/office/drawing/2014/main" id="{329711F7-FE93-5EA5-2A5B-7EA343301F3B}"/>
              </a:ext>
            </a:extLst>
          </p:cNvPr>
          <p:cNvSpPr txBox="1"/>
          <p:nvPr/>
        </p:nvSpPr>
        <p:spPr>
          <a:xfrm>
            <a:off x="5431234" y="5306159"/>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3.4</a:t>
            </a:r>
          </a:p>
        </p:txBody>
      </p:sp>
      <p:sp>
        <p:nvSpPr>
          <p:cNvPr id="40" name="TextBox 39">
            <a:extLst>
              <a:ext uri="{FF2B5EF4-FFF2-40B4-BE49-F238E27FC236}">
                <a16:creationId xmlns:a16="http://schemas.microsoft.com/office/drawing/2014/main" id="{EE07C3CD-37E9-0D44-0D32-228EF3FA2953}"/>
              </a:ext>
            </a:extLst>
          </p:cNvPr>
          <p:cNvSpPr txBox="1"/>
          <p:nvPr/>
        </p:nvSpPr>
        <p:spPr>
          <a:xfrm>
            <a:off x="6038022" y="5131953"/>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SC</a:t>
            </a:r>
          </a:p>
        </p:txBody>
      </p:sp>
      <p:sp>
        <p:nvSpPr>
          <p:cNvPr id="41" name="TextBox 40">
            <a:extLst>
              <a:ext uri="{FF2B5EF4-FFF2-40B4-BE49-F238E27FC236}">
                <a16:creationId xmlns:a16="http://schemas.microsoft.com/office/drawing/2014/main" id="{D4FEEB03-824A-28A8-5814-0AED8CD59BC5}"/>
              </a:ext>
            </a:extLst>
          </p:cNvPr>
          <p:cNvSpPr txBox="1"/>
          <p:nvPr/>
        </p:nvSpPr>
        <p:spPr>
          <a:xfrm>
            <a:off x="5795307" y="5078707"/>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1.5</a:t>
            </a:r>
          </a:p>
        </p:txBody>
      </p:sp>
      <p:sp>
        <p:nvSpPr>
          <p:cNvPr id="42" name="TextBox 41">
            <a:extLst>
              <a:ext uri="{FF2B5EF4-FFF2-40B4-BE49-F238E27FC236}">
                <a16:creationId xmlns:a16="http://schemas.microsoft.com/office/drawing/2014/main" id="{1A1826F2-0E4F-456C-8E9C-BD38121250E4}"/>
              </a:ext>
            </a:extLst>
          </p:cNvPr>
          <p:cNvSpPr txBox="1"/>
          <p:nvPr/>
        </p:nvSpPr>
        <p:spPr>
          <a:xfrm>
            <a:off x="5648375" y="4844292"/>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PR</a:t>
            </a:r>
          </a:p>
        </p:txBody>
      </p:sp>
      <p:sp>
        <p:nvSpPr>
          <p:cNvPr id="43" name="TextBox 42">
            <a:extLst>
              <a:ext uri="{FF2B5EF4-FFF2-40B4-BE49-F238E27FC236}">
                <a16:creationId xmlns:a16="http://schemas.microsoft.com/office/drawing/2014/main" id="{6A21C4E0-5281-97E6-FC84-F7593DD89F0F}"/>
              </a:ext>
            </a:extLst>
          </p:cNvPr>
          <p:cNvSpPr txBox="1"/>
          <p:nvPr/>
        </p:nvSpPr>
        <p:spPr>
          <a:xfrm>
            <a:off x="5405661" y="4791046"/>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2.2</a:t>
            </a:r>
          </a:p>
        </p:txBody>
      </p:sp>
      <p:sp>
        <p:nvSpPr>
          <p:cNvPr id="45" name="TextBox 44">
            <a:extLst>
              <a:ext uri="{FF2B5EF4-FFF2-40B4-BE49-F238E27FC236}">
                <a16:creationId xmlns:a16="http://schemas.microsoft.com/office/drawing/2014/main" id="{1364871C-C131-B6FA-7532-37097BF76D93}"/>
              </a:ext>
            </a:extLst>
          </p:cNvPr>
          <p:cNvSpPr txBox="1"/>
          <p:nvPr/>
        </p:nvSpPr>
        <p:spPr>
          <a:xfrm>
            <a:off x="5704288" y="4484980"/>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schemeClr val="bg1"/>
                </a:solidFill>
                <a:effectLst/>
                <a:uLnTx/>
                <a:uFillTx/>
                <a:latin typeface="Arial"/>
                <a:ea typeface="+mn-ea"/>
                <a:cs typeface="+mn-cs"/>
              </a:rPr>
              <a:t>SP</a:t>
            </a:r>
          </a:p>
        </p:txBody>
      </p:sp>
      <p:sp>
        <p:nvSpPr>
          <p:cNvPr id="47" name="TextBox 46">
            <a:extLst>
              <a:ext uri="{FF2B5EF4-FFF2-40B4-BE49-F238E27FC236}">
                <a16:creationId xmlns:a16="http://schemas.microsoft.com/office/drawing/2014/main" id="{F87E44B5-B033-C536-69B7-46EFC0044C83}"/>
              </a:ext>
            </a:extLst>
          </p:cNvPr>
          <p:cNvSpPr txBox="1"/>
          <p:nvPr/>
        </p:nvSpPr>
        <p:spPr>
          <a:xfrm>
            <a:off x="5906551" y="4563151"/>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6.7</a:t>
            </a:r>
          </a:p>
        </p:txBody>
      </p:sp>
      <p:sp>
        <p:nvSpPr>
          <p:cNvPr id="48" name="TextBox 47">
            <a:extLst>
              <a:ext uri="{FF2B5EF4-FFF2-40B4-BE49-F238E27FC236}">
                <a16:creationId xmlns:a16="http://schemas.microsoft.com/office/drawing/2014/main" id="{D4886097-DC5B-97F1-E55F-6FC5E0FE99E9}"/>
              </a:ext>
            </a:extLst>
          </p:cNvPr>
          <p:cNvSpPr txBox="1"/>
          <p:nvPr/>
        </p:nvSpPr>
        <p:spPr>
          <a:xfrm>
            <a:off x="6123981" y="4121058"/>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schemeClr val="bg1"/>
                </a:solidFill>
                <a:effectLst/>
                <a:uLnTx/>
                <a:uFillTx/>
                <a:latin typeface="Arial"/>
                <a:ea typeface="+mn-ea"/>
                <a:cs typeface="+mn-cs"/>
              </a:rPr>
              <a:t>MG</a:t>
            </a:r>
          </a:p>
        </p:txBody>
      </p:sp>
      <p:sp>
        <p:nvSpPr>
          <p:cNvPr id="49" name="TextBox 48">
            <a:extLst>
              <a:ext uri="{FF2B5EF4-FFF2-40B4-BE49-F238E27FC236}">
                <a16:creationId xmlns:a16="http://schemas.microsoft.com/office/drawing/2014/main" id="{01DE9037-2D56-2518-C7AF-08448C02154A}"/>
              </a:ext>
            </a:extLst>
          </p:cNvPr>
          <p:cNvSpPr txBox="1"/>
          <p:nvPr/>
        </p:nvSpPr>
        <p:spPr>
          <a:xfrm>
            <a:off x="6326246" y="4199227"/>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4.8</a:t>
            </a:r>
          </a:p>
        </p:txBody>
      </p:sp>
      <p:sp>
        <p:nvSpPr>
          <p:cNvPr id="50" name="TextBox 49">
            <a:extLst>
              <a:ext uri="{FF2B5EF4-FFF2-40B4-BE49-F238E27FC236}">
                <a16:creationId xmlns:a16="http://schemas.microsoft.com/office/drawing/2014/main" id="{382B64A6-588C-FFD6-28EB-6B1A137622DD}"/>
              </a:ext>
            </a:extLst>
          </p:cNvPr>
          <p:cNvSpPr txBox="1"/>
          <p:nvPr/>
        </p:nvSpPr>
        <p:spPr>
          <a:xfrm>
            <a:off x="6816729" y="4666940"/>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RJ</a:t>
            </a:r>
          </a:p>
        </p:txBody>
      </p:sp>
      <p:sp>
        <p:nvSpPr>
          <p:cNvPr id="51" name="TextBox 50">
            <a:extLst>
              <a:ext uri="{FF2B5EF4-FFF2-40B4-BE49-F238E27FC236}">
                <a16:creationId xmlns:a16="http://schemas.microsoft.com/office/drawing/2014/main" id="{E6393469-AD7C-A296-A249-0A14E40B913A}"/>
              </a:ext>
            </a:extLst>
          </p:cNvPr>
          <p:cNvSpPr txBox="1"/>
          <p:nvPr/>
        </p:nvSpPr>
        <p:spPr>
          <a:xfrm>
            <a:off x="6579074" y="4603586"/>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3.1</a:t>
            </a:r>
          </a:p>
        </p:txBody>
      </p:sp>
      <p:sp>
        <p:nvSpPr>
          <p:cNvPr id="52" name="TextBox 51">
            <a:extLst>
              <a:ext uri="{FF2B5EF4-FFF2-40B4-BE49-F238E27FC236}">
                <a16:creationId xmlns:a16="http://schemas.microsoft.com/office/drawing/2014/main" id="{6F084A35-BF13-4AA5-5998-FFBBFD64FD09}"/>
              </a:ext>
            </a:extLst>
          </p:cNvPr>
          <p:cNvSpPr txBox="1"/>
          <p:nvPr/>
        </p:nvSpPr>
        <p:spPr>
          <a:xfrm>
            <a:off x="5072219" y="4237312"/>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MS</a:t>
            </a:r>
          </a:p>
        </p:txBody>
      </p:sp>
      <p:sp>
        <p:nvSpPr>
          <p:cNvPr id="53" name="TextBox 52">
            <a:extLst>
              <a:ext uri="{FF2B5EF4-FFF2-40B4-BE49-F238E27FC236}">
                <a16:creationId xmlns:a16="http://schemas.microsoft.com/office/drawing/2014/main" id="{D8835FC4-B534-A59A-A324-A047DCCC5177}"/>
              </a:ext>
            </a:extLst>
          </p:cNvPr>
          <p:cNvSpPr txBox="1"/>
          <p:nvPr/>
        </p:nvSpPr>
        <p:spPr>
          <a:xfrm>
            <a:off x="5274481" y="4315482"/>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0.5</a:t>
            </a:r>
          </a:p>
        </p:txBody>
      </p:sp>
      <p:sp>
        <p:nvSpPr>
          <p:cNvPr id="54" name="TextBox 53">
            <a:extLst>
              <a:ext uri="{FF2B5EF4-FFF2-40B4-BE49-F238E27FC236}">
                <a16:creationId xmlns:a16="http://schemas.microsoft.com/office/drawing/2014/main" id="{0D79B9AE-828A-0C3D-61AA-C52E9E17F539}"/>
              </a:ext>
            </a:extLst>
          </p:cNvPr>
          <p:cNvSpPr txBox="1"/>
          <p:nvPr/>
        </p:nvSpPr>
        <p:spPr>
          <a:xfrm>
            <a:off x="4915463" y="3408377"/>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MT</a:t>
            </a:r>
          </a:p>
        </p:txBody>
      </p:sp>
      <p:sp>
        <p:nvSpPr>
          <p:cNvPr id="55" name="TextBox 54">
            <a:extLst>
              <a:ext uri="{FF2B5EF4-FFF2-40B4-BE49-F238E27FC236}">
                <a16:creationId xmlns:a16="http://schemas.microsoft.com/office/drawing/2014/main" id="{25422C4A-9929-956F-E00F-61B807E9A160}"/>
              </a:ext>
            </a:extLst>
          </p:cNvPr>
          <p:cNvSpPr txBox="1"/>
          <p:nvPr/>
        </p:nvSpPr>
        <p:spPr>
          <a:xfrm>
            <a:off x="5117726" y="3486547"/>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1.4</a:t>
            </a:r>
          </a:p>
        </p:txBody>
      </p:sp>
      <p:sp>
        <p:nvSpPr>
          <p:cNvPr id="56" name="TextBox 55">
            <a:extLst>
              <a:ext uri="{FF2B5EF4-FFF2-40B4-BE49-F238E27FC236}">
                <a16:creationId xmlns:a16="http://schemas.microsoft.com/office/drawing/2014/main" id="{141D0E3C-196F-45A8-4B56-8B1E334CBF15}"/>
              </a:ext>
            </a:extLst>
          </p:cNvPr>
          <p:cNvSpPr txBox="1"/>
          <p:nvPr/>
        </p:nvSpPr>
        <p:spPr>
          <a:xfrm>
            <a:off x="5491913" y="4019970"/>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GO</a:t>
            </a:r>
          </a:p>
        </p:txBody>
      </p:sp>
      <p:sp>
        <p:nvSpPr>
          <p:cNvPr id="57" name="TextBox 56">
            <a:extLst>
              <a:ext uri="{FF2B5EF4-FFF2-40B4-BE49-F238E27FC236}">
                <a16:creationId xmlns:a16="http://schemas.microsoft.com/office/drawing/2014/main" id="{7990F169-FE1F-90E2-531A-AA546CA74248}"/>
              </a:ext>
            </a:extLst>
          </p:cNvPr>
          <p:cNvSpPr txBox="1"/>
          <p:nvPr/>
        </p:nvSpPr>
        <p:spPr>
          <a:xfrm>
            <a:off x="5734627" y="3875742"/>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1.8</a:t>
            </a:r>
          </a:p>
        </p:txBody>
      </p:sp>
      <p:sp>
        <p:nvSpPr>
          <p:cNvPr id="58" name="TextBox 57">
            <a:extLst>
              <a:ext uri="{FF2B5EF4-FFF2-40B4-BE49-F238E27FC236}">
                <a16:creationId xmlns:a16="http://schemas.microsoft.com/office/drawing/2014/main" id="{DD83FE37-5514-CE2C-EC12-FDDF835508B9}"/>
              </a:ext>
            </a:extLst>
          </p:cNvPr>
          <p:cNvSpPr txBox="1"/>
          <p:nvPr/>
        </p:nvSpPr>
        <p:spPr>
          <a:xfrm>
            <a:off x="5744742" y="3650991"/>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DF</a:t>
            </a:r>
          </a:p>
        </p:txBody>
      </p:sp>
      <p:sp>
        <p:nvSpPr>
          <p:cNvPr id="59" name="TextBox 58">
            <a:extLst>
              <a:ext uri="{FF2B5EF4-FFF2-40B4-BE49-F238E27FC236}">
                <a16:creationId xmlns:a16="http://schemas.microsoft.com/office/drawing/2014/main" id="{3D4FB36B-D858-7FC2-DC26-50A59AE19DE7}"/>
              </a:ext>
            </a:extLst>
          </p:cNvPr>
          <p:cNvSpPr txBox="1"/>
          <p:nvPr/>
        </p:nvSpPr>
        <p:spPr>
          <a:xfrm>
            <a:off x="5967230" y="3597743"/>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0.8</a:t>
            </a:r>
          </a:p>
        </p:txBody>
      </p:sp>
      <p:sp>
        <p:nvSpPr>
          <p:cNvPr id="60" name="TextBox 59">
            <a:extLst>
              <a:ext uri="{FF2B5EF4-FFF2-40B4-BE49-F238E27FC236}">
                <a16:creationId xmlns:a16="http://schemas.microsoft.com/office/drawing/2014/main" id="{FE344D13-2471-4B50-7035-DACE3D163BC2}"/>
              </a:ext>
            </a:extLst>
          </p:cNvPr>
          <p:cNvSpPr txBox="1"/>
          <p:nvPr/>
        </p:nvSpPr>
        <p:spPr>
          <a:xfrm>
            <a:off x="7052182" y="4308482"/>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ES</a:t>
            </a:r>
          </a:p>
        </p:txBody>
      </p:sp>
      <p:sp>
        <p:nvSpPr>
          <p:cNvPr id="61" name="TextBox 60">
            <a:extLst>
              <a:ext uri="{FF2B5EF4-FFF2-40B4-BE49-F238E27FC236}">
                <a16:creationId xmlns:a16="http://schemas.microsoft.com/office/drawing/2014/main" id="{C5F49998-C56D-4F44-2F30-F9A3A7C1B735}"/>
              </a:ext>
            </a:extLst>
          </p:cNvPr>
          <p:cNvSpPr txBox="1"/>
          <p:nvPr/>
        </p:nvSpPr>
        <p:spPr>
          <a:xfrm>
            <a:off x="6814527" y="4245130"/>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0.8</a:t>
            </a:r>
          </a:p>
        </p:txBody>
      </p:sp>
      <p:sp>
        <p:nvSpPr>
          <p:cNvPr id="62" name="TextBox 61">
            <a:extLst>
              <a:ext uri="{FF2B5EF4-FFF2-40B4-BE49-F238E27FC236}">
                <a16:creationId xmlns:a16="http://schemas.microsoft.com/office/drawing/2014/main" id="{B732BDB2-C226-B1C6-6E39-EBF563A0ABDD}"/>
              </a:ext>
            </a:extLst>
          </p:cNvPr>
          <p:cNvSpPr txBox="1"/>
          <p:nvPr/>
        </p:nvSpPr>
        <p:spPr>
          <a:xfrm>
            <a:off x="6804413" y="3469439"/>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BA</a:t>
            </a:r>
          </a:p>
        </p:txBody>
      </p:sp>
      <p:sp>
        <p:nvSpPr>
          <p:cNvPr id="63" name="TextBox 62">
            <a:extLst>
              <a:ext uri="{FF2B5EF4-FFF2-40B4-BE49-F238E27FC236}">
                <a16:creationId xmlns:a16="http://schemas.microsoft.com/office/drawing/2014/main" id="{0CA8E73D-FC25-8824-F4C5-01E060BD4F4C}"/>
              </a:ext>
            </a:extLst>
          </p:cNvPr>
          <p:cNvSpPr txBox="1"/>
          <p:nvPr/>
        </p:nvSpPr>
        <p:spPr>
          <a:xfrm>
            <a:off x="6566754" y="3406085"/>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1.6</a:t>
            </a:r>
          </a:p>
        </p:txBody>
      </p:sp>
      <p:sp>
        <p:nvSpPr>
          <p:cNvPr id="64" name="TextBox 63">
            <a:extLst>
              <a:ext uri="{FF2B5EF4-FFF2-40B4-BE49-F238E27FC236}">
                <a16:creationId xmlns:a16="http://schemas.microsoft.com/office/drawing/2014/main" id="{ECE838DC-FCF1-8502-E672-6E84851877C9}"/>
              </a:ext>
            </a:extLst>
          </p:cNvPr>
          <p:cNvSpPr txBox="1"/>
          <p:nvPr/>
        </p:nvSpPr>
        <p:spPr>
          <a:xfrm>
            <a:off x="7502217" y="3423950"/>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SE</a:t>
            </a:r>
          </a:p>
        </p:txBody>
      </p:sp>
      <p:sp>
        <p:nvSpPr>
          <p:cNvPr id="65" name="TextBox 64">
            <a:extLst>
              <a:ext uri="{FF2B5EF4-FFF2-40B4-BE49-F238E27FC236}">
                <a16:creationId xmlns:a16="http://schemas.microsoft.com/office/drawing/2014/main" id="{78407001-E2F4-5E2A-B601-E7EE59136848}"/>
              </a:ext>
            </a:extLst>
          </p:cNvPr>
          <p:cNvSpPr txBox="1"/>
          <p:nvPr/>
        </p:nvSpPr>
        <p:spPr>
          <a:xfrm>
            <a:off x="7264560" y="3360597"/>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0.2</a:t>
            </a:r>
          </a:p>
        </p:txBody>
      </p:sp>
      <p:sp>
        <p:nvSpPr>
          <p:cNvPr id="66" name="TextBox 65">
            <a:extLst>
              <a:ext uri="{FF2B5EF4-FFF2-40B4-BE49-F238E27FC236}">
                <a16:creationId xmlns:a16="http://schemas.microsoft.com/office/drawing/2014/main" id="{D966E6EF-3D46-5086-B7BC-88D42896E8A0}"/>
              </a:ext>
            </a:extLst>
          </p:cNvPr>
          <p:cNvSpPr txBox="1"/>
          <p:nvPr/>
        </p:nvSpPr>
        <p:spPr>
          <a:xfrm>
            <a:off x="7729761" y="3241988"/>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AL</a:t>
            </a:r>
          </a:p>
        </p:txBody>
      </p:sp>
      <p:sp>
        <p:nvSpPr>
          <p:cNvPr id="67" name="TextBox 66">
            <a:extLst>
              <a:ext uri="{FF2B5EF4-FFF2-40B4-BE49-F238E27FC236}">
                <a16:creationId xmlns:a16="http://schemas.microsoft.com/office/drawing/2014/main" id="{F9183B60-F0D3-DE77-A140-898EED565F79}"/>
              </a:ext>
            </a:extLst>
          </p:cNvPr>
          <p:cNvSpPr txBox="1"/>
          <p:nvPr/>
        </p:nvSpPr>
        <p:spPr>
          <a:xfrm>
            <a:off x="7492105" y="3178635"/>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0.3</a:t>
            </a:r>
          </a:p>
        </p:txBody>
      </p:sp>
      <p:sp>
        <p:nvSpPr>
          <p:cNvPr id="68" name="TextBox 67">
            <a:extLst>
              <a:ext uri="{FF2B5EF4-FFF2-40B4-BE49-F238E27FC236}">
                <a16:creationId xmlns:a16="http://schemas.microsoft.com/office/drawing/2014/main" id="{04DED4CA-0DAD-1476-898C-E89461383088}"/>
              </a:ext>
            </a:extLst>
          </p:cNvPr>
          <p:cNvSpPr txBox="1"/>
          <p:nvPr/>
        </p:nvSpPr>
        <p:spPr>
          <a:xfrm>
            <a:off x="7820780" y="3004426"/>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PE</a:t>
            </a:r>
          </a:p>
        </p:txBody>
      </p:sp>
      <p:sp>
        <p:nvSpPr>
          <p:cNvPr id="69" name="TextBox 68">
            <a:extLst>
              <a:ext uri="{FF2B5EF4-FFF2-40B4-BE49-F238E27FC236}">
                <a16:creationId xmlns:a16="http://schemas.microsoft.com/office/drawing/2014/main" id="{B01DB3B7-2148-E6E8-BD09-D33DF50C97E5}"/>
              </a:ext>
            </a:extLst>
          </p:cNvPr>
          <p:cNvSpPr txBox="1"/>
          <p:nvPr/>
        </p:nvSpPr>
        <p:spPr>
          <a:xfrm>
            <a:off x="7583123" y="2941072"/>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1.2</a:t>
            </a:r>
          </a:p>
        </p:txBody>
      </p:sp>
      <p:sp>
        <p:nvSpPr>
          <p:cNvPr id="70" name="TextBox 69">
            <a:extLst>
              <a:ext uri="{FF2B5EF4-FFF2-40B4-BE49-F238E27FC236}">
                <a16:creationId xmlns:a16="http://schemas.microsoft.com/office/drawing/2014/main" id="{338A4D3A-9C3A-12E1-C2B4-B4DB728F7E60}"/>
              </a:ext>
            </a:extLst>
          </p:cNvPr>
          <p:cNvSpPr txBox="1"/>
          <p:nvPr/>
        </p:nvSpPr>
        <p:spPr>
          <a:xfrm>
            <a:off x="7820780" y="2746647"/>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PB</a:t>
            </a:r>
          </a:p>
        </p:txBody>
      </p:sp>
      <p:sp>
        <p:nvSpPr>
          <p:cNvPr id="71" name="TextBox 70">
            <a:extLst>
              <a:ext uri="{FF2B5EF4-FFF2-40B4-BE49-F238E27FC236}">
                <a16:creationId xmlns:a16="http://schemas.microsoft.com/office/drawing/2014/main" id="{FA94E06F-13E5-1883-897E-B98F39F15DB6}"/>
              </a:ext>
            </a:extLst>
          </p:cNvPr>
          <p:cNvSpPr txBox="1"/>
          <p:nvPr/>
        </p:nvSpPr>
        <p:spPr>
          <a:xfrm>
            <a:off x="7583123" y="2683294"/>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0.5</a:t>
            </a:r>
          </a:p>
        </p:txBody>
      </p:sp>
      <p:sp>
        <p:nvSpPr>
          <p:cNvPr id="72" name="TextBox 71">
            <a:extLst>
              <a:ext uri="{FF2B5EF4-FFF2-40B4-BE49-F238E27FC236}">
                <a16:creationId xmlns:a16="http://schemas.microsoft.com/office/drawing/2014/main" id="{EF030819-3B55-481F-07AD-7C44302A7027}"/>
              </a:ext>
            </a:extLst>
          </p:cNvPr>
          <p:cNvSpPr txBox="1"/>
          <p:nvPr/>
        </p:nvSpPr>
        <p:spPr>
          <a:xfrm>
            <a:off x="7583122" y="2493925"/>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RN</a:t>
            </a:r>
          </a:p>
        </p:txBody>
      </p:sp>
      <p:sp>
        <p:nvSpPr>
          <p:cNvPr id="101" name="TextBox 100">
            <a:extLst>
              <a:ext uri="{FF2B5EF4-FFF2-40B4-BE49-F238E27FC236}">
                <a16:creationId xmlns:a16="http://schemas.microsoft.com/office/drawing/2014/main" id="{8501FF8E-6139-A847-33C1-3CB9588AE7BE}"/>
              </a:ext>
            </a:extLst>
          </p:cNvPr>
          <p:cNvSpPr txBox="1"/>
          <p:nvPr/>
        </p:nvSpPr>
        <p:spPr>
          <a:xfrm>
            <a:off x="7345464" y="2430568"/>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0.6</a:t>
            </a:r>
          </a:p>
        </p:txBody>
      </p:sp>
      <p:sp>
        <p:nvSpPr>
          <p:cNvPr id="104" name="TextBox 103">
            <a:extLst>
              <a:ext uri="{FF2B5EF4-FFF2-40B4-BE49-F238E27FC236}">
                <a16:creationId xmlns:a16="http://schemas.microsoft.com/office/drawing/2014/main" id="{D41EA9FA-8DED-AF0D-082D-C99908B2BDB4}"/>
              </a:ext>
            </a:extLst>
          </p:cNvPr>
          <p:cNvSpPr txBox="1"/>
          <p:nvPr/>
        </p:nvSpPr>
        <p:spPr>
          <a:xfrm>
            <a:off x="7011727" y="2375984"/>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CE</a:t>
            </a:r>
          </a:p>
        </p:txBody>
      </p:sp>
      <p:sp>
        <p:nvSpPr>
          <p:cNvPr id="105" name="TextBox 104">
            <a:extLst>
              <a:ext uri="{FF2B5EF4-FFF2-40B4-BE49-F238E27FC236}">
                <a16:creationId xmlns:a16="http://schemas.microsoft.com/office/drawing/2014/main" id="{C600DB78-4224-23D7-864C-486C0C44F243}"/>
              </a:ext>
            </a:extLst>
          </p:cNvPr>
          <p:cNvSpPr txBox="1"/>
          <p:nvPr/>
        </p:nvSpPr>
        <p:spPr>
          <a:xfrm>
            <a:off x="6922398" y="2555246"/>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1.8</a:t>
            </a:r>
          </a:p>
        </p:txBody>
      </p:sp>
      <p:sp>
        <p:nvSpPr>
          <p:cNvPr id="106" name="TextBox 105">
            <a:extLst>
              <a:ext uri="{FF2B5EF4-FFF2-40B4-BE49-F238E27FC236}">
                <a16:creationId xmlns:a16="http://schemas.microsoft.com/office/drawing/2014/main" id="{39797B3F-4B5E-5D45-9AF8-2EA87515574E}"/>
              </a:ext>
            </a:extLst>
          </p:cNvPr>
          <p:cNvSpPr txBox="1"/>
          <p:nvPr/>
        </p:nvSpPr>
        <p:spPr>
          <a:xfrm>
            <a:off x="6634172" y="2699472"/>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PI</a:t>
            </a:r>
          </a:p>
        </p:txBody>
      </p:sp>
      <p:sp>
        <p:nvSpPr>
          <p:cNvPr id="107" name="TextBox 106">
            <a:extLst>
              <a:ext uri="{FF2B5EF4-FFF2-40B4-BE49-F238E27FC236}">
                <a16:creationId xmlns:a16="http://schemas.microsoft.com/office/drawing/2014/main" id="{AB05614D-2548-8D27-AD9C-2AAAD917CF5C}"/>
              </a:ext>
            </a:extLst>
          </p:cNvPr>
          <p:cNvSpPr txBox="1"/>
          <p:nvPr/>
        </p:nvSpPr>
        <p:spPr>
          <a:xfrm>
            <a:off x="6544842" y="2878733"/>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0.5</a:t>
            </a:r>
          </a:p>
        </p:txBody>
      </p:sp>
      <p:sp>
        <p:nvSpPr>
          <p:cNvPr id="110" name="TextBox 109">
            <a:extLst>
              <a:ext uri="{FF2B5EF4-FFF2-40B4-BE49-F238E27FC236}">
                <a16:creationId xmlns:a16="http://schemas.microsoft.com/office/drawing/2014/main" id="{93726307-CA8B-96CB-0CDD-9938D622AD10}"/>
              </a:ext>
            </a:extLst>
          </p:cNvPr>
          <p:cNvSpPr txBox="1"/>
          <p:nvPr/>
        </p:nvSpPr>
        <p:spPr>
          <a:xfrm>
            <a:off x="6337519" y="2537729"/>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MA</a:t>
            </a:r>
          </a:p>
        </p:txBody>
      </p:sp>
      <p:sp>
        <p:nvSpPr>
          <p:cNvPr id="111" name="TextBox 110">
            <a:extLst>
              <a:ext uri="{FF2B5EF4-FFF2-40B4-BE49-F238E27FC236}">
                <a16:creationId xmlns:a16="http://schemas.microsoft.com/office/drawing/2014/main" id="{33DFEA89-6D3A-6AE6-E826-A421B547AAF9}"/>
              </a:ext>
            </a:extLst>
          </p:cNvPr>
          <p:cNvSpPr txBox="1"/>
          <p:nvPr/>
        </p:nvSpPr>
        <p:spPr>
          <a:xfrm>
            <a:off x="6194252" y="2642857"/>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0.7</a:t>
            </a:r>
          </a:p>
        </p:txBody>
      </p:sp>
      <p:sp>
        <p:nvSpPr>
          <p:cNvPr id="112" name="TextBox 111">
            <a:extLst>
              <a:ext uri="{FF2B5EF4-FFF2-40B4-BE49-F238E27FC236}">
                <a16:creationId xmlns:a16="http://schemas.microsoft.com/office/drawing/2014/main" id="{A01EF429-C1DF-9DFE-9397-B94B656DFE71}"/>
              </a:ext>
            </a:extLst>
          </p:cNvPr>
          <p:cNvSpPr txBox="1"/>
          <p:nvPr/>
        </p:nvSpPr>
        <p:spPr>
          <a:xfrm>
            <a:off x="5562180" y="2582307"/>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PA</a:t>
            </a:r>
          </a:p>
        </p:txBody>
      </p:sp>
      <p:sp>
        <p:nvSpPr>
          <p:cNvPr id="113" name="TextBox 112">
            <a:extLst>
              <a:ext uri="{FF2B5EF4-FFF2-40B4-BE49-F238E27FC236}">
                <a16:creationId xmlns:a16="http://schemas.microsoft.com/office/drawing/2014/main" id="{E91B0683-79F5-6015-151D-C2858A44D620}"/>
              </a:ext>
            </a:extLst>
          </p:cNvPr>
          <p:cNvSpPr txBox="1"/>
          <p:nvPr/>
        </p:nvSpPr>
        <p:spPr>
          <a:xfrm>
            <a:off x="5324522" y="2521549"/>
            <a:ext cx="229337" cy="229242"/>
          </a:xfrm>
          <a:prstGeom prst="ellipse">
            <a:avLst/>
          </a:prstGeom>
          <a:solidFill>
            <a:schemeClr val="bg1"/>
          </a:solidFill>
          <a:ln>
            <a:solidFill>
              <a:schemeClr val="accent1"/>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1.0</a:t>
            </a:r>
          </a:p>
        </p:txBody>
      </p:sp>
      <p:sp>
        <p:nvSpPr>
          <p:cNvPr id="114" name="TextBox 113">
            <a:extLst>
              <a:ext uri="{FF2B5EF4-FFF2-40B4-BE49-F238E27FC236}">
                <a16:creationId xmlns:a16="http://schemas.microsoft.com/office/drawing/2014/main" id="{163F2185-B5CA-4742-37DC-74DD4BF9A1DE}"/>
              </a:ext>
            </a:extLst>
          </p:cNvPr>
          <p:cNvSpPr txBox="1"/>
          <p:nvPr/>
        </p:nvSpPr>
        <p:spPr>
          <a:xfrm>
            <a:off x="4355346" y="2521653"/>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AM</a:t>
            </a:r>
          </a:p>
        </p:txBody>
      </p:sp>
      <p:sp>
        <p:nvSpPr>
          <p:cNvPr id="115" name="TextBox 114">
            <a:extLst>
              <a:ext uri="{FF2B5EF4-FFF2-40B4-BE49-F238E27FC236}">
                <a16:creationId xmlns:a16="http://schemas.microsoft.com/office/drawing/2014/main" id="{93025DCF-0D64-D52D-3AC8-7F23CE9848D5}"/>
              </a:ext>
            </a:extLst>
          </p:cNvPr>
          <p:cNvSpPr txBox="1"/>
          <p:nvPr/>
        </p:nvSpPr>
        <p:spPr>
          <a:xfrm>
            <a:off x="4117689" y="2460896"/>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0.7</a:t>
            </a:r>
          </a:p>
        </p:txBody>
      </p:sp>
      <p:sp>
        <p:nvSpPr>
          <p:cNvPr id="116" name="TextBox 115">
            <a:extLst>
              <a:ext uri="{FF2B5EF4-FFF2-40B4-BE49-F238E27FC236}">
                <a16:creationId xmlns:a16="http://schemas.microsoft.com/office/drawing/2014/main" id="{47DCC3BF-7D89-DD62-52B1-7F3CD1E1B211}"/>
              </a:ext>
            </a:extLst>
          </p:cNvPr>
          <p:cNvSpPr txBox="1"/>
          <p:nvPr/>
        </p:nvSpPr>
        <p:spPr>
          <a:xfrm>
            <a:off x="4405069" y="1659024"/>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RR</a:t>
            </a:r>
          </a:p>
        </p:txBody>
      </p:sp>
      <p:sp>
        <p:nvSpPr>
          <p:cNvPr id="117" name="TextBox 116">
            <a:extLst>
              <a:ext uri="{FF2B5EF4-FFF2-40B4-BE49-F238E27FC236}">
                <a16:creationId xmlns:a16="http://schemas.microsoft.com/office/drawing/2014/main" id="{D2748DE0-8171-6061-9EF6-498F7B3DC4A5}"/>
              </a:ext>
            </a:extLst>
          </p:cNvPr>
          <p:cNvSpPr txBox="1"/>
          <p:nvPr/>
        </p:nvSpPr>
        <p:spPr>
          <a:xfrm>
            <a:off x="4414127" y="1800444"/>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0.1</a:t>
            </a:r>
          </a:p>
        </p:txBody>
      </p:sp>
      <p:sp>
        <p:nvSpPr>
          <p:cNvPr id="118" name="TextBox 117">
            <a:extLst>
              <a:ext uri="{FF2B5EF4-FFF2-40B4-BE49-F238E27FC236}">
                <a16:creationId xmlns:a16="http://schemas.microsoft.com/office/drawing/2014/main" id="{978D2158-A2F0-464F-9B27-7F647DDC4395}"/>
              </a:ext>
            </a:extLst>
          </p:cNvPr>
          <p:cNvSpPr txBox="1"/>
          <p:nvPr/>
        </p:nvSpPr>
        <p:spPr>
          <a:xfrm>
            <a:off x="5760230" y="1685978"/>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black"/>
                </a:solidFill>
                <a:effectLst/>
                <a:uLnTx/>
                <a:uFillTx/>
                <a:latin typeface="Arial"/>
                <a:ea typeface="+mn-ea"/>
                <a:cs typeface="+mn-cs"/>
              </a:rPr>
              <a:t>AP</a:t>
            </a:r>
          </a:p>
        </p:txBody>
      </p:sp>
      <p:sp>
        <p:nvSpPr>
          <p:cNvPr id="119" name="TextBox 118">
            <a:extLst>
              <a:ext uri="{FF2B5EF4-FFF2-40B4-BE49-F238E27FC236}">
                <a16:creationId xmlns:a16="http://schemas.microsoft.com/office/drawing/2014/main" id="{EF0C0013-57A7-457F-AB09-72143B797C53}"/>
              </a:ext>
            </a:extLst>
          </p:cNvPr>
          <p:cNvSpPr txBox="1"/>
          <p:nvPr/>
        </p:nvSpPr>
        <p:spPr>
          <a:xfrm>
            <a:off x="5499603" y="1780225"/>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0.1</a:t>
            </a:r>
          </a:p>
        </p:txBody>
      </p:sp>
      <p:sp>
        <p:nvSpPr>
          <p:cNvPr id="120" name="TextBox 119">
            <a:extLst>
              <a:ext uri="{FF2B5EF4-FFF2-40B4-BE49-F238E27FC236}">
                <a16:creationId xmlns:a16="http://schemas.microsoft.com/office/drawing/2014/main" id="{7D2207C4-CB5F-C4DC-9A65-6A4E95D63BE1}"/>
              </a:ext>
            </a:extLst>
          </p:cNvPr>
          <p:cNvSpPr txBox="1"/>
          <p:nvPr/>
        </p:nvSpPr>
        <p:spPr>
          <a:xfrm>
            <a:off x="4398327" y="3411242"/>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RO</a:t>
            </a:r>
          </a:p>
        </p:txBody>
      </p:sp>
      <p:sp>
        <p:nvSpPr>
          <p:cNvPr id="219" name="TextBox 218">
            <a:extLst>
              <a:ext uri="{FF2B5EF4-FFF2-40B4-BE49-F238E27FC236}">
                <a16:creationId xmlns:a16="http://schemas.microsoft.com/office/drawing/2014/main" id="{885F5CB5-6E25-27D4-21D0-1D07C248BE04}"/>
              </a:ext>
            </a:extLst>
          </p:cNvPr>
          <p:cNvSpPr txBox="1"/>
          <p:nvPr/>
        </p:nvSpPr>
        <p:spPr>
          <a:xfrm>
            <a:off x="4238833" y="3182003"/>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0.3</a:t>
            </a:r>
          </a:p>
        </p:txBody>
      </p:sp>
      <p:sp>
        <p:nvSpPr>
          <p:cNvPr id="221" name="TextBox 220">
            <a:extLst>
              <a:ext uri="{FF2B5EF4-FFF2-40B4-BE49-F238E27FC236}">
                <a16:creationId xmlns:a16="http://schemas.microsoft.com/office/drawing/2014/main" id="{B09A267A-3A2F-2884-9942-EDDBD1FF6F43}"/>
              </a:ext>
            </a:extLst>
          </p:cNvPr>
          <p:cNvSpPr txBox="1"/>
          <p:nvPr/>
        </p:nvSpPr>
        <p:spPr>
          <a:xfrm>
            <a:off x="3524170" y="3134424"/>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0.1</a:t>
            </a:r>
          </a:p>
        </p:txBody>
      </p:sp>
      <p:sp>
        <p:nvSpPr>
          <p:cNvPr id="222" name="TextBox 221">
            <a:extLst>
              <a:ext uri="{FF2B5EF4-FFF2-40B4-BE49-F238E27FC236}">
                <a16:creationId xmlns:a16="http://schemas.microsoft.com/office/drawing/2014/main" id="{6DAEA342-91F6-F41F-1805-C5EA97D0938D}"/>
              </a:ext>
            </a:extLst>
          </p:cNvPr>
          <p:cNvSpPr txBox="1"/>
          <p:nvPr/>
        </p:nvSpPr>
        <p:spPr>
          <a:xfrm>
            <a:off x="5921194" y="3028008"/>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TO</a:t>
            </a:r>
          </a:p>
        </p:txBody>
      </p:sp>
      <p:sp>
        <p:nvSpPr>
          <p:cNvPr id="223" name="TextBox 222">
            <a:extLst>
              <a:ext uri="{FF2B5EF4-FFF2-40B4-BE49-F238E27FC236}">
                <a16:creationId xmlns:a16="http://schemas.microsoft.com/office/drawing/2014/main" id="{47F5E9A4-BF71-B04C-3C80-2467D184137F}"/>
              </a:ext>
            </a:extLst>
          </p:cNvPr>
          <p:cNvSpPr txBox="1"/>
          <p:nvPr/>
        </p:nvSpPr>
        <p:spPr>
          <a:xfrm>
            <a:off x="5852078" y="3176951"/>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0.3</a:t>
            </a:r>
          </a:p>
        </p:txBody>
      </p:sp>
      <p:sp>
        <p:nvSpPr>
          <p:cNvPr id="88" name="TextBox 87">
            <a:extLst>
              <a:ext uri="{FF2B5EF4-FFF2-40B4-BE49-F238E27FC236}">
                <a16:creationId xmlns:a16="http://schemas.microsoft.com/office/drawing/2014/main" id="{7B7CA82D-CD85-4DD4-300C-6C8CDBE98BE0}"/>
              </a:ext>
            </a:extLst>
          </p:cNvPr>
          <p:cNvSpPr txBox="1"/>
          <p:nvPr/>
        </p:nvSpPr>
        <p:spPr>
          <a:xfrm>
            <a:off x="3218462" y="3080612"/>
            <a:ext cx="247452" cy="107722"/>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700" b="0" i="0" u="none" strike="noStrike" kern="1200" cap="none" spc="0" normalizeH="0" baseline="0" dirty="0">
                <a:ln>
                  <a:noFill/>
                </a:ln>
                <a:solidFill>
                  <a:prstClr val="white"/>
                </a:solidFill>
                <a:effectLst/>
                <a:uLnTx/>
                <a:uFillTx/>
                <a:latin typeface="Arial"/>
                <a:ea typeface="+mn-ea"/>
                <a:cs typeface="+mn-cs"/>
              </a:rPr>
              <a:t>AC</a:t>
            </a:r>
          </a:p>
        </p:txBody>
      </p:sp>
      <p:sp>
        <p:nvSpPr>
          <p:cNvPr id="89" name="TextBox 88">
            <a:extLst>
              <a:ext uri="{FF2B5EF4-FFF2-40B4-BE49-F238E27FC236}">
                <a16:creationId xmlns:a16="http://schemas.microsoft.com/office/drawing/2014/main" id="{3B72A767-DE24-7E0D-89EE-077542105F5A}"/>
              </a:ext>
            </a:extLst>
          </p:cNvPr>
          <p:cNvSpPr txBox="1"/>
          <p:nvPr/>
        </p:nvSpPr>
        <p:spPr>
          <a:xfrm>
            <a:off x="3524170" y="3134424"/>
            <a:ext cx="229337" cy="229242"/>
          </a:xfrm>
          <a:prstGeom prst="ellipse">
            <a:avLst/>
          </a:prstGeom>
          <a:solidFill>
            <a:schemeClr val="bg1"/>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800" b="0" i="0" u="none" strike="noStrike" kern="1200" cap="none" spc="0" normalizeH="0" baseline="0" dirty="0">
                <a:ln>
                  <a:noFill/>
                </a:ln>
                <a:solidFill>
                  <a:prstClr val="black"/>
                </a:solidFill>
                <a:effectLst/>
                <a:uLnTx/>
                <a:uFillTx/>
                <a:latin typeface="Arial"/>
                <a:ea typeface="+mn-ea"/>
                <a:cs typeface="+mn-cs"/>
              </a:rPr>
              <a:t>0.1</a:t>
            </a:r>
          </a:p>
        </p:txBody>
      </p:sp>
      <p:grpSp>
        <p:nvGrpSpPr>
          <p:cNvPr id="142" name="Group 141">
            <a:extLst>
              <a:ext uri="{FF2B5EF4-FFF2-40B4-BE49-F238E27FC236}">
                <a16:creationId xmlns:a16="http://schemas.microsoft.com/office/drawing/2014/main" id="{87634FF4-58D1-FB89-3F2D-E8577A8B701C}"/>
              </a:ext>
            </a:extLst>
          </p:cNvPr>
          <p:cNvGrpSpPr/>
          <p:nvPr/>
        </p:nvGrpSpPr>
        <p:grpSpPr>
          <a:xfrm>
            <a:off x="165264" y="3006940"/>
            <a:ext cx="3492720" cy="3005862"/>
            <a:chOff x="165264" y="3006940"/>
            <a:chExt cx="3492720" cy="3005862"/>
          </a:xfrm>
        </p:grpSpPr>
        <p:pic>
          <p:nvPicPr>
            <p:cNvPr id="143" name="Graphic 142">
              <a:extLst>
                <a:ext uri="{FF2B5EF4-FFF2-40B4-BE49-F238E27FC236}">
                  <a16:creationId xmlns:a16="http://schemas.microsoft.com/office/drawing/2014/main" id="{B2891BC6-0A93-AD31-3A4A-D723F5393E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264" y="3006940"/>
              <a:ext cx="1964656" cy="953045"/>
            </a:xfrm>
            <a:prstGeom prst="rect">
              <a:avLst/>
            </a:prstGeom>
          </p:spPr>
        </p:pic>
        <p:grpSp>
          <p:nvGrpSpPr>
            <p:cNvPr id="144" name="Group 143">
              <a:extLst>
                <a:ext uri="{FF2B5EF4-FFF2-40B4-BE49-F238E27FC236}">
                  <a16:creationId xmlns:a16="http://schemas.microsoft.com/office/drawing/2014/main" id="{469D4FBA-29AB-417F-636F-6C12658A3C11}"/>
                </a:ext>
              </a:extLst>
            </p:cNvPr>
            <p:cNvGrpSpPr/>
            <p:nvPr/>
          </p:nvGrpSpPr>
          <p:grpSpPr>
            <a:xfrm>
              <a:off x="831149" y="3386381"/>
              <a:ext cx="2662677" cy="2626421"/>
              <a:chOff x="736466" y="1625518"/>
              <a:chExt cx="3852888" cy="3800426"/>
            </a:xfrm>
            <a:solidFill>
              <a:srgbClr val="FFFFFF"/>
            </a:solidFill>
          </p:grpSpPr>
          <p:grpSp>
            <p:nvGrpSpPr>
              <p:cNvPr id="179" name="Group 140">
                <a:extLst>
                  <a:ext uri="{FF2B5EF4-FFF2-40B4-BE49-F238E27FC236}">
                    <a16:creationId xmlns:a16="http://schemas.microsoft.com/office/drawing/2014/main" id="{7DC5267C-F609-0DD6-8ABB-292CD4849B55}"/>
                  </a:ext>
                </a:extLst>
              </p:cNvPr>
              <p:cNvGrpSpPr>
                <a:grpSpLocks/>
              </p:cNvGrpSpPr>
              <p:nvPr/>
            </p:nvGrpSpPr>
            <p:grpSpPr bwMode="auto">
              <a:xfrm>
                <a:off x="736466" y="1625518"/>
                <a:ext cx="3852888" cy="3800426"/>
                <a:chOff x="1348" y="826"/>
                <a:chExt cx="3158" cy="3115"/>
              </a:xfrm>
              <a:grpFill/>
              <a:effectLst/>
            </p:grpSpPr>
            <p:sp>
              <p:nvSpPr>
                <p:cNvPr id="181" name="Freeform 113">
                  <a:extLst>
                    <a:ext uri="{FF2B5EF4-FFF2-40B4-BE49-F238E27FC236}">
                      <a16:creationId xmlns:a16="http://schemas.microsoft.com/office/drawing/2014/main" id="{6789E9A6-BB75-BE9E-C8E7-EC02C881FB35}"/>
                    </a:ext>
                  </a:extLst>
                </p:cNvPr>
                <p:cNvSpPr>
                  <a:spLocks/>
                </p:cNvSpPr>
                <p:nvPr/>
              </p:nvSpPr>
              <p:spPr bwMode="auto">
                <a:xfrm>
                  <a:off x="4239" y="1996"/>
                  <a:ext cx="237" cy="153"/>
                </a:xfrm>
                <a:custGeom>
                  <a:avLst/>
                  <a:gdLst>
                    <a:gd name="T0" fmla="*/ 16952679 w 48"/>
                    <a:gd name="T1" fmla="*/ 1431750 h 31"/>
                    <a:gd name="T2" fmla="*/ 12735956 w 48"/>
                    <a:gd name="T3" fmla="*/ 1431750 h 31"/>
                    <a:gd name="T4" fmla="*/ 10229606 w 48"/>
                    <a:gd name="T5" fmla="*/ 1431750 h 31"/>
                    <a:gd name="T6" fmla="*/ 5652130 w 48"/>
                    <a:gd name="T7" fmla="*/ 3136515 h 31"/>
                    <a:gd name="T8" fmla="*/ 3867884 w 48"/>
                    <a:gd name="T9" fmla="*/ 1777747 h 31"/>
                    <a:gd name="T10" fmla="*/ 3142882 w 48"/>
                    <a:gd name="T11" fmla="*/ 0 h 31"/>
                    <a:gd name="T12" fmla="*/ 0 w 48"/>
                    <a:gd name="T13" fmla="*/ 1777747 h 31"/>
                    <a:gd name="T14" fmla="*/ 1781243 w 48"/>
                    <a:gd name="T15" fmla="*/ 3496712 h 31"/>
                    <a:gd name="T16" fmla="*/ 7433253 w 48"/>
                    <a:gd name="T17" fmla="*/ 6706183 h 31"/>
                    <a:gd name="T18" fmla="*/ 9158667 w 48"/>
                    <a:gd name="T19" fmla="*/ 10911952 h 31"/>
                    <a:gd name="T20" fmla="*/ 16952679 w 48"/>
                    <a:gd name="T21" fmla="*/ 143175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1"/>
                    <a:gd name="T35" fmla="*/ 48 w 48"/>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1">
                      <a:moveTo>
                        <a:pt x="48" y="4"/>
                      </a:moveTo>
                      <a:lnTo>
                        <a:pt x="36" y="4"/>
                      </a:lnTo>
                      <a:lnTo>
                        <a:pt x="29" y="4"/>
                      </a:lnTo>
                      <a:lnTo>
                        <a:pt x="16" y="9"/>
                      </a:lnTo>
                      <a:lnTo>
                        <a:pt x="11" y="5"/>
                      </a:lnTo>
                      <a:lnTo>
                        <a:pt x="9" y="0"/>
                      </a:lnTo>
                      <a:lnTo>
                        <a:pt x="0" y="5"/>
                      </a:lnTo>
                      <a:lnTo>
                        <a:pt x="5" y="10"/>
                      </a:lnTo>
                      <a:lnTo>
                        <a:pt x="21" y="19"/>
                      </a:lnTo>
                      <a:lnTo>
                        <a:pt x="26" y="31"/>
                      </a:lnTo>
                      <a:lnTo>
                        <a:pt x="48" y="4"/>
                      </a:lnTo>
                    </a:path>
                  </a:pathLst>
                </a:custGeom>
                <a:solidFill>
                  <a:srgbClr val="FACCCA"/>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82" name="Freeform 114">
                  <a:extLst>
                    <a:ext uri="{FF2B5EF4-FFF2-40B4-BE49-F238E27FC236}">
                      <a16:creationId xmlns:a16="http://schemas.microsoft.com/office/drawing/2014/main" id="{3275D2BE-00B2-E2C5-B0C8-F0608860DB29}"/>
                    </a:ext>
                  </a:extLst>
                </p:cNvPr>
                <p:cNvSpPr>
                  <a:spLocks/>
                </p:cNvSpPr>
                <p:nvPr/>
              </p:nvSpPr>
              <p:spPr bwMode="auto">
                <a:xfrm>
                  <a:off x="3992" y="1848"/>
                  <a:ext cx="509" cy="193"/>
                </a:xfrm>
                <a:custGeom>
                  <a:avLst/>
                  <a:gdLst>
                    <a:gd name="T0" fmla="*/ 12817372 w 103"/>
                    <a:gd name="T1" fmla="*/ 3276467 h 39"/>
                    <a:gd name="T2" fmla="*/ 11010393 w 103"/>
                    <a:gd name="T3" fmla="*/ 1454448 h 39"/>
                    <a:gd name="T4" fmla="*/ 4252823 w 103"/>
                    <a:gd name="T5" fmla="*/ 0 h 39"/>
                    <a:gd name="T6" fmla="*/ 4252823 w 103"/>
                    <a:gd name="T7" fmla="*/ 3276467 h 39"/>
                    <a:gd name="T8" fmla="*/ 2882250 w 103"/>
                    <a:gd name="T9" fmla="*/ 7197653 h 39"/>
                    <a:gd name="T10" fmla="*/ 1078887 w 103"/>
                    <a:gd name="T11" fmla="*/ 6829349 h 39"/>
                    <a:gd name="T12" fmla="*/ 0 w 103"/>
                    <a:gd name="T13" fmla="*/ 8651981 h 39"/>
                    <a:gd name="T14" fmla="*/ 1441419 w 103"/>
                    <a:gd name="T15" fmla="*/ 8651981 h 39"/>
                    <a:gd name="T16" fmla="*/ 1078887 w 103"/>
                    <a:gd name="T17" fmla="*/ 10749942 h 39"/>
                    <a:gd name="T18" fmla="*/ 2882250 w 103"/>
                    <a:gd name="T19" fmla="*/ 12204271 h 39"/>
                    <a:gd name="T20" fmla="*/ 4252823 w 103"/>
                    <a:gd name="T21" fmla="*/ 12204271 h 39"/>
                    <a:gd name="T22" fmla="*/ 6044949 w 103"/>
                    <a:gd name="T23" fmla="*/ 10749942 h 39"/>
                    <a:gd name="T24" fmla="*/ 7851310 w 103"/>
                    <a:gd name="T25" fmla="*/ 10749942 h 39"/>
                    <a:gd name="T26" fmla="*/ 11010393 w 103"/>
                    <a:gd name="T27" fmla="*/ 7565243 h 39"/>
                    <a:gd name="T28" fmla="*/ 14243353 w 103"/>
                    <a:gd name="T29" fmla="*/ 10749942 h 39"/>
                    <a:gd name="T30" fmla="*/ 15976324 w 103"/>
                    <a:gd name="T31" fmla="*/ 10749942 h 39"/>
                    <a:gd name="T32" fmla="*/ 17783422 w 103"/>
                    <a:gd name="T33" fmla="*/ 12204271 h 39"/>
                    <a:gd name="T34" fmla="*/ 21016367 w 103"/>
                    <a:gd name="T35" fmla="*/ 10749942 h 39"/>
                    <a:gd name="T36" fmla="*/ 21655730 w 103"/>
                    <a:gd name="T37" fmla="*/ 12204271 h 39"/>
                    <a:gd name="T38" fmla="*/ 23462096 w 103"/>
                    <a:gd name="T39" fmla="*/ 14027002 h 39"/>
                    <a:gd name="T40" fmla="*/ 28065629 w 103"/>
                    <a:gd name="T41" fmla="*/ 12204271 h 39"/>
                    <a:gd name="T42" fmla="*/ 34838055 w 103"/>
                    <a:gd name="T43" fmla="*/ 12204271 h 39"/>
                    <a:gd name="T44" fmla="*/ 36279463 w 103"/>
                    <a:gd name="T45" fmla="*/ 7565243 h 39"/>
                    <a:gd name="T46" fmla="*/ 36627145 w 103"/>
                    <a:gd name="T47" fmla="*/ 2172269 h 39"/>
                    <a:gd name="T48" fmla="*/ 33105538 w 103"/>
                    <a:gd name="T49" fmla="*/ 3276467 h 39"/>
                    <a:gd name="T50" fmla="*/ 26695164 w 103"/>
                    <a:gd name="T51" fmla="*/ 5743225 h 39"/>
                    <a:gd name="T52" fmla="*/ 24903643 w 103"/>
                    <a:gd name="T53" fmla="*/ 7565243 h 39"/>
                    <a:gd name="T54" fmla="*/ 23462096 w 103"/>
                    <a:gd name="T55" fmla="*/ 7565243 h 39"/>
                    <a:gd name="T56" fmla="*/ 23462096 w 103"/>
                    <a:gd name="T57" fmla="*/ 5743225 h 39"/>
                    <a:gd name="T58" fmla="*/ 24903643 w 103"/>
                    <a:gd name="T59" fmla="*/ 1454448 h 39"/>
                    <a:gd name="T60" fmla="*/ 23462096 w 103"/>
                    <a:gd name="T61" fmla="*/ 1454448 h 39"/>
                    <a:gd name="T62" fmla="*/ 20650821 w 103"/>
                    <a:gd name="T63" fmla="*/ 3276467 h 39"/>
                    <a:gd name="T64" fmla="*/ 12817372 w 103"/>
                    <a:gd name="T65" fmla="*/ 3276467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39"/>
                    <a:gd name="T101" fmla="*/ 103 w 103"/>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39">
                      <a:moveTo>
                        <a:pt x="36" y="9"/>
                      </a:moveTo>
                      <a:lnTo>
                        <a:pt x="31" y="4"/>
                      </a:lnTo>
                      <a:lnTo>
                        <a:pt x="12" y="0"/>
                      </a:lnTo>
                      <a:lnTo>
                        <a:pt x="12" y="9"/>
                      </a:lnTo>
                      <a:lnTo>
                        <a:pt x="8" y="20"/>
                      </a:lnTo>
                      <a:lnTo>
                        <a:pt x="3" y="19"/>
                      </a:lnTo>
                      <a:lnTo>
                        <a:pt x="0" y="24"/>
                      </a:lnTo>
                      <a:lnTo>
                        <a:pt x="4" y="24"/>
                      </a:lnTo>
                      <a:lnTo>
                        <a:pt x="3" y="30"/>
                      </a:lnTo>
                      <a:lnTo>
                        <a:pt x="8" y="34"/>
                      </a:lnTo>
                      <a:lnTo>
                        <a:pt x="12" y="34"/>
                      </a:lnTo>
                      <a:lnTo>
                        <a:pt x="17" y="30"/>
                      </a:lnTo>
                      <a:lnTo>
                        <a:pt x="22" y="30"/>
                      </a:lnTo>
                      <a:lnTo>
                        <a:pt x="31" y="21"/>
                      </a:lnTo>
                      <a:lnTo>
                        <a:pt x="40" y="30"/>
                      </a:lnTo>
                      <a:lnTo>
                        <a:pt x="45" y="30"/>
                      </a:lnTo>
                      <a:lnTo>
                        <a:pt x="50" y="34"/>
                      </a:lnTo>
                      <a:lnTo>
                        <a:pt x="59" y="30"/>
                      </a:lnTo>
                      <a:lnTo>
                        <a:pt x="61" y="34"/>
                      </a:lnTo>
                      <a:lnTo>
                        <a:pt x="66" y="39"/>
                      </a:lnTo>
                      <a:lnTo>
                        <a:pt x="79" y="34"/>
                      </a:lnTo>
                      <a:lnTo>
                        <a:pt x="98" y="34"/>
                      </a:lnTo>
                      <a:lnTo>
                        <a:pt x="102" y="21"/>
                      </a:lnTo>
                      <a:lnTo>
                        <a:pt x="103" y="6"/>
                      </a:lnTo>
                      <a:lnTo>
                        <a:pt x="93" y="9"/>
                      </a:lnTo>
                      <a:lnTo>
                        <a:pt x="75" y="16"/>
                      </a:lnTo>
                      <a:lnTo>
                        <a:pt x="70" y="21"/>
                      </a:lnTo>
                      <a:lnTo>
                        <a:pt x="66" y="21"/>
                      </a:lnTo>
                      <a:lnTo>
                        <a:pt x="66" y="16"/>
                      </a:lnTo>
                      <a:lnTo>
                        <a:pt x="70" y="4"/>
                      </a:lnTo>
                      <a:lnTo>
                        <a:pt x="66" y="4"/>
                      </a:lnTo>
                      <a:lnTo>
                        <a:pt x="58" y="9"/>
                      </a:lnTo>
                      <a:lnTo>
                        <a:pt x="36" y="9"/>
                      </a:lnTo>
                    </a:path>
                  </a:pathLst>
                </a:custGeom>
                <a:solidFill>
                  <a:srgbClr val="F3B6B3"/>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F29732"/>
                    </a:solidFill>
                    <a:effectLst/>
                    <a:uLnTx/>
                    <a:uFillTx/>
                    <a:latin typeface="Arial"/>
                    <a:ea typeface="+mn-ea"/>
                    <a:cs typeface="+mn-cs"/>
                  </a:endParaRPr>
                </a:p>
              </p:txBody>
            </p:sp>
            <p:sp>
              <p:nvSpPr>
                <p:cNvPr id="183" name="Freeform 115">
                  <a:extLst>
                    <a:ext uri="{FF2B5EF4-FFF2-40B4-BE49-F238E27FC236}">
                      <a16:creationId xmlns:a16="http://schemas.microsoft.com/office/drawing/2014/main" id="{108700F7-C02A-6AC5-0AE1-9A0D89A58F1F}"/>
                    </a:ext>
                  </a:extLst>
                </p:cNvPr>
                <p:cNvSpPr>
                  <a:spLocks/>
                </p:cNvSpPr>
                <p:nvPr/>
              </p:nvSpPr>
              <p:spPr bwMode="auto">
                <a:xfrm>
                  <a:off x="3987" y="1481"/>
                  <a:ext cx="336" cy="412"/>
                </a:xfrm>
                <a:custGeom>
                  <a:avLst/>
                  <a:gdLst>
                    <a:gd name="T0" fmla="*/ 24158854 w 68"/>
                    <a:gd name="T1" fmla="*/ 12551685 h 83"/>
                    <a:gd name="T2" fmla="*/ 22005668 w 68"/>
                    <a:gd name="T3" fmla="*/ 12551685 h 83"/>
                    <a:gd name="T4" fmla="*/ 19922958 w 68"/>
                    <a:gd name="T5" fmla="*/ 9574333 h 83"/>
                    <a:gd name="T6" fmla="*/ 11717031 w 68"/>
                    <a:gd name="T7" fmla="*/ 4083515 h 83"/>
                    <a:gd name="T8" fmla="*/ 6753911 w 68"/>
                    <a:gd name="T9" fmla="*/ 0 h 83"/>
                    <a:gd name="T10" fmla="*/ 1440205 w 68"/>
                    <a:gd name="T11" fmla="*/ 2229932 h 83"/>
                    <a:gd name="T12" fmla="*/ 0 w 68"/>
                    <a:gd name="T13" fmla="*/ 3710124 h 83"/>
                    <a:gd name="T14" fmla="*/ 1805629 w 68"/>
                    <a:gd name="T15" fmla="*/ 9574333 h 83"/>
                    <a:gd name="T16" fmla="*/ 1805629 w 68"/>
                    <a:gd name="T17" fmla="*/ 11069061 h 83"/>
                    <a:gd name="T18" fmla="*/ 1805629 w 68"/>
                    <a:gd name="T19" fmla="*/ 12551685 h 83"/>
                    <a:gd name="T20" fmla="*/ 1805629 w 68"/>
                    <a:gd name="T21" fmla="*/ 16186466 h 83"/>
                    <a:gd name="T22" fmla="*/ 3157501 w 68"/>
                    <a:gd name="T23" fmla="*/ 22126606 h 83"/>
                    <a:gd name="T24" fmla="*/ 4963124 w 68"/>
                    <a:gd name="T25" fmla="*/ 25474209 h 83"/>
                    <a:gd name="T26" fmla="*/ 4963124 w 68"/>
                    <a:gd name="T27" fmla="*/ 27255498 h 83"/>
                    <a:gd name="T28" fmla="*/ 11717031 w 68"/>
                    <a:gd name="T29" fmla="*/ 28738121 h 83"/>
                    <a:gd name="T30" fmla="*/ 13519631 w 68"/>
                    <a:gd name="T31" fmla="*/ 30591704 h 83"/>
                    <a:gd name="T32" fmla="*/ 16680154 w 68"/>
                    <a:gd name="T33" fmla="*/ 30591704 h 83"/>
                    <a:gd name="T34" fmla="*/ 16680154 w 68"/>
                    <a:gd name="T35" fmla="*/ 28738121 h 83"/>
                    <a:gd name="T36" fmla="*/ 16680154 w 68"/>
                    <a:gd name="T37" fmla="*/ 25474209 h 83"/>
                    <a:gd name="T38" fmla="*/ 16680154 w 68"/>
                    <a:gd name="T39" fmla="*/ 23979473 h 83"/>
                    <a:gd name="T40" fmla="*/ 18120358 w 68"/>
                    <a:gd name="T41" fmla="*/ 20269971 h 83"/>
                    <a:gd name="T42" fmla="*/ 24158854 w 68"/>
                    <a:gd name="T43" fmla="*/ 12551685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83"/>
                    <a:gd name="T68" fmla="*/ 68 w 68"/>
                    <a:gd name="T69" fmla="*/ 83 h 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83">
                      <a:moveTo>
                        <a:pt x="68" y="34"/>
                      </a:moveTo>
                      <a:lnTo>
                        <a:pt x="62" y="34"/>
                      </a:lnTo>
                      <a:lnTo>
                        <a:pt x="56" y="26"/>
                      </a:lnTo>
                      <a:lnTo>
                        <a:pt x="33" y="11"/>
                      </a:lnTo>
                      <a:lnTo>
                        <a:pt x="19" y="0"/>
                      </a:lnTo>
                      <a:lnTo>
                        <a:pt x="4" y="6"/>
                      </a:lnTo>
                      <a:lnTo>
                        <a:pt x="0" y="10"/>
                      </a:lnTo>
                      <a:lnTo>
                        <a:pt x="5" y="26"/>
                      </a:lnTo>
                      <a:lnTo>
                        <a:pt x="5" y="30"/>
                      </a:lnTo>
                      <a:lnTo>
                        <a:pt x="5" y="34"/>
                      </a:lnTo>
                      <a:lnTo>
                        <a:pt x="5" y="44"/>
                      </a:lnTo>
                      <a:lnTo>
                        <a:pt x="9" y="60"/>
                      </a:lnTo>
                      <a:lnTo>
                        <a:pt x="14" y="69"/>
                      </a:lnTo>
                      <a:lnTo>
                        <a:pt x="14" y="74"/>
                      </a:lnTo>
                      <a:lnTo>
                        <a:pt x="33" y="78"/>
                      </a:lnTo>
                      <a:lnTo>
                        <a:pt x="38" y="83"/>
                      </a:lnTo>
                      <a:lnTo>
                        <a:pt x="47" y="83"/>
                      </a:lnTo>
                      <a:lnTo>
                        <a:pt x="47" y="78"/>
                      </a:lnTo>
                      <a:lnTo>
                        <a:pt x="47" y="69"/>
                      </a:lnTo>
                      <a:lnTo>
                        <a:pt x="47" y="65"/>
                      </a:lnTo>
                      <a:lnTo>
                        <a:pt x="51" y="55"/>
                      </a:lnTo>
                      <a:lnTo>
                        <a:pt x="68" y="34"/>
                      </a:lnTo>
                    </a:path>
                  </a:pathLst>
                </a:custGeom>
                <a:solidFill>
                  <a:srgbClr val="F1AFAC"/>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84" name="Freeform 116">
                  <a:extLst>
                    <a:ext uri="{FF2B5EF4-FFF2-40B4-BE49-F238E27FC236}">
                      <a16:creationId xmlns:a16="http://schemas.microsoft.com/office/drawing/2014/main" id="{E3CB8CF2-7748-0262-86D1-6E3D32D7C4A0}"/>
                    </a:ext>
                  </a:extLst>
                </p:cNvPr>
                <p:cNvSpPr>
                  <a:spLocks/>
                </p:cNvSpPr>
                <p:nvPr/>
              </p:nvSpPr>
              <p:spPr bwMode="auto">
                <a:xfrm>
                  <a:off x="4219" y="1651"/>
                  <a:ext cx="282" cy="197"/>
                </a:xfrm>
                <a:custGeom>
                  <a:avLst/>
                  <a:gdLst>
                    <a:gd name="T0" fmla="*/ 3269296 w 57"/>
                    <a:gd name="T1" fmla="*/ 10402359 h 40"/>
                    <a:gd name="T2" fmla="*/ 0 w 57"/>
                    <a:gd name="T3" fmla="*/ 10402359 h 40"/>
                    <a:gd name="T4" fmla="*/ 1817010 w 57"/>
                    <a:gd name="T5" fmla="*/ 7235381 h 40"/>
                    <a:gd name="T6" fmla="*/ 7184381 w 57"/>
                    <a:gd name="T7" fmla="*/ 0 h 40"/>
                    <a:gd name="T8" fmla="*/ 8989418 w 57"/>
                    <a:gd name="T9" fmla="*/ 1756156 h 40"/>
                    <a:gd name="T10" fmla="*/ 12185083 w 57"/>
                    <a:gd name="T11" fmla="*/ 3097564 h 40"/>
                    <a:gd name="T12" fmla="*/ 17200071 w 57"/>
                    <a:gd name="T13" fmla="*/ 3097564 h 40"/>
                    <a:gd name="T14" fmla="*/ 19005108 w 57"/>
                    <a:gd name="T15" fmla="*/ 5551505 h 40"/>
                    <a:gd name="T16" fmla="*/ 20457398 w 57"/>
                    <a:gd name="T17" fmla="*/ 10402359 h 40"/>
                    <a:gd name="T18" fmla="*/ 12185083 w 57"/>
                    <a:gd name="T19" fmla="*/ 10402359 h 40"/>
                    <a:gd name="T20" fmla="*/ 10732190 w 57"/>
                    <a:gd name="T21" fmla="*/ 12085527 h 40"/>
                    <a:gd name="T22" fmla="*/ 10732190 w 57"/>
                    <a:gd name="T23" fmla="*/ 13841712 h 40"/>
                    <a:gd name="T24" fmla="*/ 8989418 w 57"/>
                    <a:gd name="T25" fmla="*/ 12085527 h 40"/>
                    <a:gd name="T26" fmla="*/ 5732116 w 57"/>
                    <a:gd name="T27" fmla="*/ 12085527 h 40"/>
                    <a:gd name="T28" fmla="*/ 5732116 w 57"/>
                    <a:gd name="T29" fmla="*/ 10402359 h 40"/>
                    <a:gd name="T30" fmla="*/ 7184381 w 57"/>
                    <a:gd name="T31" fmla="*/ 8990951 h 40"/>
                    <a:gd name="T32" fmla="*/ 7184381 w 57"/>
                    <a:gd name="T33" fmla="*/ 7235381 h 40"/>
                    <a:gd name="T34" fmla="*/ 5000097 w 57"/>
                    <a:gd name="T35" fmla="*/ 8990951 h 40"/>
                    <a:gd name="T36" fmla="*/ 3269296 w 57"/>
                    <a:gd name="T37" fmla="*/ 10402359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0"/>
                    <a:gd name="T59" fmla="*/ 57 w 57"/>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0">
                      <a:moveTo>
                        <a:pt x="9" y="30"/>
                      </a:moveTo>
                      <a:lnTo>
                        <a:pt x="0" y="30"/>
                      </a:lnTo>
                      <a:lnTo>
                        <a:pt x="5" y="21"/>
                      </a:lnTo>
                      <a:lnTo>
                        <a:pt x="20" y="0"/>
                      </a:lnTo>
                      <a:lnTo>
                        <a:pt x="25" y="5"/>
                      </a:lnTo>
                      <a:lnTo>
                        <a:pt x="34" y="9"/>
                      </a:lnTo>
                      <a:lnTo>
                        <a:pt x="48" y="9"/>
                      </a:lnTo>
                      <a:lnTo>
                        <a:pt x="53" y="16"/>
                      </a:lnTo>
                      <a:lnTo>
                        <a:pt x="57" y="30"/>
                      </a:lnTo>
                      <a:cubicBezTo>
                        <a:pt x="50" y="30"/>
                        <a:pt x="41" y="30"/>
                        <a:pt x="34" y="30"/>
                      </a:cubicBezTo>
                      <a:lnTo>
                        <a:pt x="30" y="35"/>
                      </a:lnTo>
                      <a:lnTo>
                        <a:pt x="30" y="40"/>
                      </a:lnTo>
                      <a:lnTo>
                        <a:pt x="25" y="35"/>
                      </a:lnTo>
                      <a:lnTo>
                        <a:pt x="16" y="35"/>
                      </a:lnTo>
                      <a:lnTo>
                        <a:pt x="16" y="30"/>
                      </a:lnTo>
                      <a:lnTo>
                        <a:pt x="20" y="26"/>
                      </a:lnTo>
                      <a:lnTo>
                        <a:pt x="20" y="21"/>
                      </a:lnTo>
                      <a:lnTo>
                        <a:pt x="14" y="26"/>
                      </a:lnTo>
                      <a:lnTo>
                        <a:pt x="9" y="30"/>
                      </a:lnTo>
                    </a:path>
                  </a:pathLst>
                </a:custGeom>
                <a:solidFill>
                  <a:srgbClr val="F5BDBA"/>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85" name="Freeform 117">
                  <a:extLst>
                    <a:ext uri="{FF2B5EF4-FFF2-40B4-BE49-F238E27FC236}">
                      <a16:creationId xmlns:a16="http://schemas.microsoft.com/office/drawing/2014/main" id="{6EFCFF4A-6E3C-3354-4C34-999DB77BF0E2}"/>
                    </a:ext>
                  </a:extLst>
                </p:cNvPr>
                <p:cNvSpPr>
                  <a:spLocks/>
                </p:cNvSpPr>
                <p:nvPr/>
              </p:nvSpPr>
              <p:spPr bwMode="auto">
                <a:xfrm>
                  <a:off x="2931" y="3053"/>
                  <a:ext cx="478" cy="345"/>
                </a:xfrm>
                <a:custGeom>
                  <a:avLst/>
                  <a:gdLst>
                    <a:gd name="T0" fmla="*/ 32319226 w 97"/>
                    <a:gd name="T1" fmla="*/ 18431208 h 70"/>
                    <a:gd name="T2" fmla="*/ 31961899 w 97"/>
                    <a:gd name="T3" fmla="*/ 20208440 h 70"/>
                    <a:gd name="T4" fmla="*/ 29213311 w 97"/>
                    <a:gd name="T5" fmla="*/ 20208440 h 70"/>
                    <a:gd name="T6" fmla="*/ 25760595 w 97"/>
                    <a:gd name="T7" fmla="*/ 22601620 h 70"/>
                    <a:gd name="T8" fmla="*/ 25760595 w 97"/>
                    <a:gd name="T9" fmla="*/ 20208440 h 70"/>
                    <a:gd name="T10" fmla="*/ 24342443 w 97"/>
                    <a:gd name="T11" fmla="*/ 20208440 h 70"/>
                    <a:gd name="T12" fmla="*/ 22581689 w 97"/>
                    <a:gd name="T13" fmla="*/ 20208440 h 70"/>
                    <a:gd name="T14" fmla="*/ 20893334 w 97"/>
                    <a:gd name="T15" fmla="*/ 20208440 h 70"/>
                    <a:gd name="T16" fmla="*/ 19475168 w 97"/>
                    <a:gd name="T17" fmla="*/ 22601620 h 70"/>
                    <a:gd name="T18" fmla="*/ 17714295 w 97"/>
                    <a:gd name="T19" fmla="*/ 22601620 h 70"/>
                    <a:gd name="T20" fmla="*/ 17714295 w 97"/>
                    <a:gd name="T21" fmla="*/ 24366994 h 70"/>
                    <a:gd name="T22" fmla="*/ 16023063 w 97"/>
                    <a:gd name="T23" fmla="*/ 24366994 h 70"/>
                    <a:gd name="T24" fmla="*/ 12844038 w 97"/>
                    <a:gd name="T25" fmla="*/ 22601620 h 70"/>
                    <a:gd name="T26" fmla="*/ 9737535 w 97"/>
                    <a:gd name="T27" fmla="*/ 22601620 h 70"/>
                    <a:gd name="T28" fmla="*/ 6631137 w 97"/>
                    <a:gd name="T29" fmla="*/ 22601620 h 70"/>
                    <a:gd name="T30" fmla="*/ 4867277 w 97"/>
                    <a:gd name="T31" fmla="*/ 22601620 h 70"/>
                    <a:gd name="T32" fmla="*/ 3106522 w 97"/>
                    <a:gd name="T33" fmla="*/ 18431208 h 70"/>
                    <a:gd name="T34" fmla="*/ 0 w 97"/>
                    <a:gd name="T35" fmla="*/ 18431208 h 70"/>
                    <a:gd name="T36" fmla="*/ 0 w 97"/>
                    <a:gd name="T37" fmla="*/ 13557454 h 70"/>
                    <a:gd name="T38" fmla="*/ 1760873 w 97"/>
                    <a:gd name="T39" fmla="*/ 12225705 h 70"/>
                    <a:gd name="T40" fmla="*/ 1760873 w 97"/>
                    <a:gd name="T41" fmla="*/ 9044174 h 70"/>
                    <a:gd name="T42" fmla="*/ 3106522 w 97"/>
                    <a:gd name="T43" fmla="*/ 9044174 h 70"/>
                    <a:gd name="T44" fmla="*/ 3106522 w 97"/>
                    <a:gd name="T45" fmla="*/ 4873755 h 70"/>
                    <a:gd name="T46" fmla="*/ 4867277 w 97"/>
                    <a:gd name="T47" fmla="*/ 3454736 h 70"/>
                    <a:gd name="T48" fmla="*/ 7976785 w 97"/>
                    <a:gd name="T49" fmla="*/ 0 h 70"/>
                    <a:gd name="T50" fmla="*/ 9737535 w 97"/>
                    <a:gd name="T51" fmla="*/ 0 h 70"/>
                    <a:gd name="T52" fmla="*/ 12844038 w 97"/>
                    <a:gd name="T53" fmla="*/ 1762491 h 70"/>
                    <a:gd name="T54" fmla="*/ 14604911 w 97"/>
                    <a:gd name="T55" fmla="*/ 1762491 h 70"/>
                    <a:gd name="T56" fmla="*/ 17714295 w 97"/>
                    <a:gd name="T57" fmla="*/ 1762491 h 70"/>
                    <a:gd name="T58" fmla="*/ 20893334 w 97"/>
                    <a:gd name="T59" fmla="*/ 3454736 h 70"/>
                    <a:gd name="T60" fmla="*/ 24342443 w 97"/>
                    <a:gd name="T61" fmla="*/ 3454736 h 70"/>
                    <a:gd name="T62" fmla="*/ 25760595 w 97"/>
                    <a:gd name="T63" fmla="*/ 4873755 h 70"/>
                    <a:gd name="T64" fmla="*/ 27451945 w 97"/>
                    <a:gd name="T65" fmla="*/ 9044174 h 70"/>
                    <a:gd name="T66" fmla="*/ 28855392 w 97"/>
                    <a:gd name="T67" fmla="*/ 10448473 h 70"/>
                    <a:gd name="T68" fmla="*/ 27091642 w 97"/>
                    <a:gd name="T69" fmla="*/ 12225705 h 70"/>
                    <a:gd name="T70" fmla="*/ 28855392 w 97"/>
                    <a:gd name="T71" fmla="*/ 11867487 h 70"/>
                    <a:gd name="T72" fmla="*/ 31961899 w 97"/>
                    <a:gd name="T73" fmla="*/ 13557454 h 70"/>
                    <a:gd name="T74" fmla="*/ 31961899 w 97"/>
                    <a:gd name="T75" fmla="*/ 15322838 h 70"/>
                    <a:gd name="T76" fmla="*/ 33737377 w 97"/>
                    <a:gd name="T77" fmla="*/ 13557454 h 70"/>
                    <a:gd name="T78" fmla="*/ 33737377 w 97"/>
                    <a:gd name="T79" fmla="*/ 17026911 h 70"/>
                    <a:gd name="T80" fmla="*/ 30974065 w 97"/>
                    <a:gd name="T81" fmla="*/ 17026911 h 70"/>
                    <a:gd name="T82" fmla="*/ 32319226 w 97"/>
                    <a:gd name="T83" fmla="*/ 18431208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70"/>
                    <a:gd name="T128" fmla="*/ 97 w 97"/>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70">
                      <a:moveTo>
                        <a:pt x="93" y="53"/>
                      </a:moveTo>
                      <a:lnTo>
                        <a:pt x="92" y="58"/>
                      </a:lnTo>
                      <a:lnTo>
                        <a:pt x="84" y="58"/>
                      </a:lnTo>
                      <a:lnTo>
                        <a:pt x="74" y="65"/>
                      </a:lnTo>
                      <a:lnTo>
                        <a:pt x="74" y="58"/>
                      </a:lnTo>
                      <a:lnTo>
                        <a:pt x="70" y="58"/>
                      </a:lnTo>
                      <a:lnTo>
                        <a:pt x="65" y="58"/>
                      </a:lnTo>
                      <a:lnTo>
                        <a:pt x="60" y="58"/>
                      </a:lnTo>
                      <a:lnTo>
                        <a:pt x="56" y="65"/>
                      </a:lnTo>
                      <a:lnTo>
                        <a:pt x="51" y="65"/>
                      </a:lnTo>
                      <a:lnTo>
                        <a:pt x="51" y="70"/>
                      </a:lnTo>
                      <a:lnTo>
                        <a:pt x="46" y="70"/>
                      </a:lnTo>
                      <a:lnTo>
                        <a:pt x="37" y="65"/>
                      </a:lnTo>
                      <a:lnTo>
                        <a:pt x="28" y="65"/>
                      </a:lnTo>
                      <a:lnTo>
                        <a:pt x="19" y="65"/>
                      </a:lnTo>
                      <a:lnTo>
                        <a:pt x="14" y="65"/>
                      </a:lnTo>
                      <a:lnTo>
                        <a:pt x="9" y="53"/>
                      </a:lnTo>
                      <a:lnTo>
                        <a:pt x="0" y="53"/>
                      </a:lnTo>
                      <a:lnTo>
                        <a:pt x="0" y="39"/>
                      </a:lnTo>
                      <a:lnTo>
                        <a:pt x="5" y="35"/>
                      </a:lnTo>
                      <a:lnTo>
                        <a:pt x="5" y="26"/>
                      </a:lnTo>
                      <a:lnTo>
                        <a:pt x="9" y="26"/>
                      </a:lnTo>
                      <a:lnTo>
                        <a:pt x="9" y="14"/>
                      </a:lnTo>
                      <a:lnTo>
                        <a:pt x="14" y="10"/>
                      </a:lnTo>
                      <a:lnTo>
                        <a:pt x="23" y="0"/>
                      </a:lnTo>
                      <a:lnTo>
                        <a:pt x="28" y="0"/>
                      </a:lnTo>
                      <a:lnTo>
                        <a:pt x="37" y="5"/>
                      </a:lnTo>
                      <a:lnTo>
                        <a:pt x="42" y="5"/>
                      </a:lnTo>
                      <a:lnTo>
                        <a:pt x="51" y="5"/>
                      </a:lnTo>
                      <a:lnTo>
                        <a:pt x="60" y="10"/>
                      </a:lnTo>
                      <a:lnTo>
                        <a:pt x="70" y="10"/>
                      </a:lnTo>
                      <a:lnTo>
                        <a:pt x="74" y="14"/>
                      </a:lnTo>
                      <a:lnTo>
                        <a:pt x="79" y="26"/>
                      </a:lnTo>
                      <a:lnTo>
                        <a:pt x="83" y="30"/>
                      </a:lnTo>
                      <a:lnTo>
                        <a:pt x="78" y="35"/>
                      </a:lnTo>
                      <a:lnTo>
                        <a:pt x="83" y="34"/>
                      </a:lnTo>
                      <a:lnTo>
                        <a:pt x="92" y="39"/>
                      </a:lnTo>
                      <a:lnTo>
                        <a:pt x="92" y="44"/>
                      </a:lnTo>
                      <a:lnTo>
                        <a:pt x="97" y="39"/>
                      </a:lnTo>
                      <a:lnTo>
                        <a:pt x="97" y="49"/>
                      </a:lnTo>
                      <a:lnTo>
                        <a:pt x="89" y="49"/>
                      </a:lnTo>
                      <a:lnTo>
                        <a:pt x="93" y="53"/>
                      </a:lnTo>
                    </a:path>
                  </a:pathLst>
                </a:custGeom>
                <a:solidFill>
                  <a:srgbClr val="EA9995"/>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86" name="Freeform 118">
                  <a:extLst>
                    <a:ext uri="{FF2B5EF4-FFF2-40B4-BE49-F238E27FC236}">
                      <a16:creationId xmlns:a16="http://schemas.microsoft.com/office/drawing/2014/main" id="{C319A435-C789-AA06-4B89-9066E6177664}"/>
                    </a:ext>
                  </a:extLst>
                </p:cNvPr>
                <p:cNvSpPr>
                  <a:spLocks/>
                </p:cNvSpPr>
                <p:nvPr/>
              </p:nvSpPr>
              <p:spPr bwMode="auto">
                <a:xfrm>
                  <a:off x="2969" y="3340"/>
                  <a:ext cx="415" cy="271"/>
                </a:xfrm>
                <a:custGeom>
                  <a:avLst/>
                  <a:gdLst>
                    <a:gd name="T0" fmla="*/ 0 w 84"/>
                    <a:gd name="T1" fmla="*/ 6984641 h 55"/>
                    <a:gd name="T2" fmla="*/ 2151301 w 84"/>
                    <a:gd name="T3" fmla="*/ 5221718 h 55"/>
                    <a:gd name="T4" fmla="*/ 2151301 w 84"/>
                    <a:gd name="T5" fmla="*/ 2404810 h 55"/>
                    <a:gd name="T6" fmla="*/ 10628448 w 84"/>
                    <a:gd name="T7" fmla="*/ 2404810 h 55"/>
                    <a:gd name="T8" fmla="*/ 13510137 w 84"/>
                    <a:gd name="T9" fmla="*/ 4164846 h 55"/>
                    <a:gd name="T10" fmla="*/ 15225994 w 84"/>
                    <a:gd name="T11" fmla="*/ 3807644 h 55"/>
                    <a:gd name="T12" fmla="*/ 15225994 w 84"/>
                    <a:gd name="T13" fmla="*/ 2404810 h 55"/>
                    <a:gd name="T14" fmla="*/ 17027597 w 84"/>
                    <a:gd name="T15" fmla="*/ 2404810 h 55"/>
                    <a:gd name="T16" fmla="*/ 18466955 w 84"/>
                    <a:gd name="T17" fmla="*/ 0 h 55"/>
                    <a:gd name="T18" fmla="*/ 23426040 w 84"/>
                    <a:gd name="T19" fmla="*/ 0 h 55"/>
                    <a:gd name="T20" fmla="*/ 23426040 w 84"/>
                    <a:gd name="T21" fmla="*/ 2404810 h 55"/>
                    <a:gd name="T22" fmla="*/ 26946503 w 84"/>
                    <a:gd name="T23" fmla="*/ 0 h 55"/>
                    <a:gd name="T24" fmla="*/ 29810338 w 84"/>
                    <a:gd name="T25" fmla="*/ 0 h 55"/>
                    <a:gd name="T26" fmla="*/ 28020582 w 84"/>
                    <a:gd name="T27" fmla="*/ 2404810 h 55"/>
                    <a:gd name="T28" fmla="*/ 28020582 w 84"/>
                    <a:gd name="T29" fmla="*/ 13536698 h 55"/>
                    <a:gd name="T30" fmla="*/ 26655154 w 84"/>
                    <a:gd name="T31" fmla="*/ 13536698 h 55"/>
                    <a:gd name="T32" fmla="*/ 26655154 w 84"/>
                    <a:gd name="T33" fmla="*/ 15999289 h 55"/>
                    <a:gd name="T34" fmla="*/ 23064496 w 84"/>
                    <a:gd name="T35" fmla="*/ 19104366 h 55"/>
                    <a:gd name="T36" fmla="*/ 19908704 w 84"/>
                    <a:gd name="T37" fmla="*/ 19104366 h 55"/>
                    <a:gd name="T38" fmla="*/ 23064496 w 84"/>
                    <a:gd name="T39" fmla="*/ 15999289 h 55"/>
                    <a:gd name="T40" fmla="*/ 21259899 w 84"/>
                    <a:gd name="T41" fmla="*/ 13536698 h 55"/>
                    <a:gd name="T42" fmla="*/ 18104690 w 84"/>
                    <a:gd name="T43" fmla="*/ 13536698 h 55"/>
                    <a:gd name="T44" fmla="*/ 11705540 w 84"/>
                    <a:gd name="T45" fmla="*/ 6984641 h 55"/>
                    <a:gd name="T46" fmla="*/ 0 w 84"/>
                    <a:gd name="T47" fmla="*/ 698464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55"/>
                    <a:gd name="T74" fmla="*/ 84 w 8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55">
                      <a:moveTo>
                        <a:pt x="0" y="20"/>
                      </a:moveTo>
                      <a:lnTo>
                        <a:pt x="6" y="15"/>
                      </a:lnTo>
                      <a:lnTo>
                        <a:pt x="6" y="7"/>
                      </a:lnTo>
                      <a:lnTo>
                        <a:pt x="30" y="7"/>
                      </a:lnTo>
                      <a:lnTo>
                        <a:pt x="38" y="12"/>
                      </a:lnTo>
                      <a:lnTo>
                        <a:pt x="43" y="11"/>
                      </a:lnTo>
                      <a:lnTo>
                        <a:pt x="43" y="7"/>
                      </a:lnTo>
                      <a:lnTo>
                        <a:pt x="48" y="7"/>
                      </a:lnTo>
                      <a:lnTo>
                        <a:pt x="52" y="0"/>
                      </a:lnTo>
                      <a:lnTo>
                        <a:pt x="66" y="0"/>
                      </a:lnTo>
                      <a:lnTo>
                        <a:pt x="66" y="7"/>
                      </a:lnTo>
                      <a:lnTo>
                        <a:pt x="76" y="0"/>
                      </a:lnTo>
                      <a:lnTo>
                        <a:pt x="84" y="0"/>
                      </a:lnTo>
                      <a:lnTo>
                        <a:pt x="79" y="7"/>
                      </a:lnTo>
                      <a:cubicBezTo>
                        <a:pt x="79" y="17"/>
                        <a:pt x="79" y="28"/>
                        <a:pt x="79" y="39"/>
                      </a:cubicBezTo>
                      <a:lnTo>
                        <a:pt x="75" y="39"/>
                      </a:lnTo>
                      <a:lnTo>
                        <a:pt x="75" y="46"/>
                      </a:lnTo>
                      <a:lnTo>
                        <a:pt x="65" y="55"/>
                      </a:lnTo>
                      <a:lnTo>
                        <a:pt x="56" y="55"/>
                      </a:lnTo>
                      <a:lnTo>
                        <a:pt x="65" y="46"/>
                      </a:lnTo>
                      <a:lnTo>
                        <a:pt x="60" y="39"/>
                      </a:lnTo>
                      <a:lnTo>
                        <a:pt x="51" y="39"/>
                      </a:lnTo>
                      <a:lnTo>
                        <a:pt x="33" y="20"/>
                      </a:lnTo>
                      <a:lnTo>
                        <a:pt x="0" y="20"/>
                      </a:lnTo>
                    </a:path>
                  </a:pathLst>
                </a:custGeom>
                <a:solidFill>
                  <a:srgbClr val="EA9793"/>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87" name="Freeform 119">
                  <a:extLst>
                    <a:ext uri="{FF2B5EF4-FFF2-40B4-BE49-F238E27FC236}">
                      <a16:creationId xmlns:a16="http://schemas.microsoft.com/office/drawing/2014/main" id="{B0756A1D-3246-20D7-3ED0-19B784724B39}"/>
                    </a:ext>
                  </a:extLst>
                </p:cNvPr>
                <p:cNvSpPr>
                  <a:spLocks/>
                </p:cNvSpPr>
                <p:nvPr/>
              </p:nvSpPr>
              <p:spPr bwMode="auto">
                <a:xfrm>
                  <a:off x="2721" y="3438"/>
                  <a:ext cx="569" cy="503"/>
                </a:xfrm>
                <a:custGeom>
                  <a:avLst/>
                  <a:gdLst>
                    <a:gd name="T0" fmla="*/ 32307406 w 115"/>
                    <a:gd name="T1" fmla="*/ 21700350 h 102"/>
                    <a:gd name="T2" fmla="*/ 29843072 w 115"/>
                    <a:gd name="T3" fmla="*/ 24462056 h 102"/>
                    <a:gd name="T4" fmla="*/ 26204640 w 115"/>
                    <a:gd name="T5" fmla="*/ 27655632 h 102"/>
                    <a:gd name="T6" fmla="*/ 26936958 w 115"/>
                    <a:gd name="T7" fmla="*/ 26246877 h 102"/>
                    <a:gd name="T8" fmla="*/ 28389797 w 115"/>
                    <a:gd name="T9" fmla="*/ 25182431 h 102"/>
                    <a:gd name="T10" fmla="*/ 30560487 w 115"/>
                    <a:gd name="T11" fmla="*/ 22406464 h 102"/>
                    <a:gd name="T12" fmla="*/ 33392226 w 115"/>
                    <a:gd name="T13" fmla="*/ 19212903 h 102"/>
                    <a:gd name="T14" fmla="*/ 32307406 w 115"/>
                    <a:gd name="T15" fmla="*/ 18148456 h 102"/>
                    <a:gd name="T16" fmla="*/ 34113203 w 115"/>
                    <a:gd name="T17" fmla="*/ 17515643 h 102"/>
                    <a:gd name="T18" fmla="*/ 36298321 w 115"/>
                    <a:gd name="T19" fmla="*/ 17156699 h 102"/>
                    <a:gd name="T20" fmla="*/ 34477660 w 115"/>
                    <a:gd name="T21" fmla="*/ 18509808 h 102"/>
                    <a:gd name="T22" fmla="*/ 34113203 w 115"/>
                    <a:gd name="T23" fmla="*/ 20277458 h 102"/>
                    <a:gd name="T24" fmla="*/ 32307406 w 115"/>
                    <a:gd name="T25" fmla="*/ 21700350 h 102"/>
                    <a:gd name="T26" fmla="*/ 36298321 w 115"/>
                    <a:gd name="T27" fmla="*/ 20277458 h 102"/>
                    <a:gd name="T28" fmla="*/ 38045359 w 115"/>
                    <a:gd name="T29" fmla="*/ 15389631 h 102"/>
                    <a:gd name="T30" fmla="*/ 41300889 w 115"/>
                    <a:gd name="T31" fmla="*/ 12266001 h 102"/>
                    <a:gd name="T32" fmla="*/ 39498159 w 115"/>
                    <a:gd name="T33" fmla="*/ 12266001 h 102"/>
                    <a:gd name="T34" fmla="*/ 38045359 w 115"/>
                    <a:gd name="T35" fmla="*/ 12266001 h 102"/>
                    <a:gd name="T36" fmla="*/ 39498159 w 115"/>
                    <a:gd name="T37" fmla="*/ 10498924 h 102"/>
                    <a:gd name="T38" fmla="*/ 41300889 w 115"/>
                    <a:gd name="T39" fmla="*/ 9075446 h 102"/>
                    <a:gd name="T40" fmla="*/ 39498159 w 115"/>
                    <a:gd name="T41" fmla="*/ 6672641 h 102"/>
                    <a:gd name="T42" fmla="*/ 36298321 w 115"/>
                    <a:gd name="T43" fmla="*/ 6672641 h 102"/>
                    <a:gd name="T44" fmla="*/ 29843072 w 115"/>
                    <a:gd name="T45" fmla="*/ 0 h 102"/>
                    <a:gd name="T46" fmla="*/ 17928596 w 115"/>
                    <a:gd name="T47" fmla="*/ 0 h 102"/>
                    <a:gd name="T48" fmla="*/ 16549559 w 115"/>
                    <a:gd name="T49" fmla="*/ 1770067 h 102"/>
                    <a:gd name="T50" fmla="*/ 13278482 w 115"/>
                    <a:gd name="T51" fmla="*/ 1770067 h 102"/>
                    <a:gd name="T52" fmla="*/ 8276041 w 115"/>
                    <a:gd name="T53" fmla="*/ 6672641 h 102"/>
                    <a:gd name="T54" fmla="*/ 5002569 w 115"/>
                    <a:gd name="T55" fmla="*/ 12266001 h 102"/>
                    <a:gd name="T56" fmla="*/ 3270439 w 115"/>
                    <a:gd name="T57" fmla="*/ 12266001 h 102"/>
                    <a:gd name="T58" fmla="*/ 0 w 115"/>
                    <a:gd name="T59" fmla="*/ 15389631 h 102"/>
                    <a:gd name="T60" fmla="*/ 0 w 115"/>
                    <a:gd name="T61" fmla="*/ 17156699 h 102"/>
                    <a:gd name="T62" fmla="*/ 1820676 w 115"/>
                    <a:gd name="T63" fmla="*/ 18509808 h 102"/>
                    <a:gd name="T64" fmla="*/ 1820676 w 115"/>
                    <a:gd name="T65" fmla="*/ 17156699 h 102"/>
                    <a:gd name="T66" fmla="*/ 5002569 w 115"/>
                    <a:gd name="T67" fmla="*/ 17156699 h 102"/>
                    <a:gd name="T68" fmla="*/ 5002569 w 115"/>
                    <a:gd name="T69" fmla="*/ 18509808 h 102"/>
                    <a:gd name="T70" fmla="*/ 6823246 w 115"/>
                    <a:gd name="T71" fmla="*/ 20277458 h 102"/>
                    <a:gd name="T72" fmla="*/ 6823246 w 115"/>
                    <a:gd name="T73" fmla="*/ 21700350 h 102"/>
                    <a:gd name="T74" fmla="*/ 8276041 w 115"/>
                    <a:gd name="T75" fmla="*/ 21700350 h 102"/>
                    <a:gd name="T76" fmla="*/ 10093679 w 115"/>
                    <a:gd name="T77" fmla="*/ 20277458 h 102"/>
                    <a:gd name="T78" fmla="*/ 13278482 w 115"/>
                    <a:gd name="T79" fmla="*/ 24117866 h 102"/>
                    <a:gd name="T80" fmla="*/ 14731896 w 115"/>
                    <a:gd name="T81" fmla="*/ 24117866 h 102"/>
                    <a:gd name="T82" fmla="*/ 16549559 w 115"/>
                    <a:gd name="T83" fmla="*/ 25885566 h 102"/>
                    <a:gd name="T84" fmla="*/ 17928596 w 115"/>
                    <a:gd name="T85" fmla="*/ 27655632 h 102"/>
                    <a:gd name="T86" fmla="*/ 21567004 w 115"/>
                    <a:gd name="T87" fmla="*/ 30776381 h 102"/>
                    <a:gd name="T88" fmla="*/ 21567004 w 115"/>
                    <a:gd name="T89" fmla="*/ 32546329 h 102"/>
                    <a:gd name="T90" fmla="*/ 19749366 w 115"/>
                    <a:gd name="T91" fmla="*/ 32546329 h 102"/>
                    <a:gd name="T92" fmla="*/ 19749366 w 115"/>
                    <a:gd name="T93" fmla="*/ 33896440 h 102"/>
                    <a:gd name="T94" fmla="*/ 21567004 w 115"/>
                    <a:gd name="T95" fmla="*/ 35667098 h 102"/>
                    <a:gd name="T96" fmla="*/ 24751840 w 115"/>
                    <a:gd name="T97" fmla="*/ 32546329 h 102"/>
                    <a:gd name="T98" fmla="*/ 26572026 w 115"/>
                    <a:gd name="T99" fmla="*/ 29367646 h 102"/>
                    <a:gd name="T100" fmla="*/ 28022411 w 115"/>
                    <a:gd name="T101" fmla="*/ 27655632 h 102"/>
                    <a:gd name="T102" fmla="*/ 31222110 w 115"/>
                    <a:gd name="T103" fmla="*/ 24823980 h 102"/>
                    <a:gd name="T104" fmla="*/ 36298321 w 115"/>
                    <a:gd name="T105" fmla="*/ 20277458 h 102"/>
                    <a:gd name="T106" fmla="*/ 36298321 w 115"/>
                    <a:gd name="T107" fmla="*/ 20277458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5"/>
                    <a:gd name="T163" fmla="*/ 0 h 102"/>
                    <a:gd name="T164" fmla="*/ 115 w 115"/>
                    <a:gd name="T165" fmla="*/ 102 h 1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5" h="102">
                      <a:moveTo>
                        <a:pt x="90" y="62"/>
                      </a:moveTo>
                      <a:lnTo>
                        <a:pt x="83" y="70"/>
                      </a:lnTo>
                      <a:lnTo>
                        <a:pt x="73" y="79"/>
                      </a:lnTo>
                      <a:lnTo>
                        <a:pt x="75" y="75"/>
                      </a:lnTo>
                      <a:lnTo>
                        <a:pt x="79" y="72"/>
                      </a:lnTo>
                      <a:lnTo>
                        <a:pt x="85" y="64"/>
                      </a:lnTo>
                      <a:lnTo>
                        <a:pt x="93" y="55"/>
                      </a:lnTo>
                      <a:lnTo>
                        <a:pt x="90" y="52"/>
                      </a:lnTo>
                      <a:lnTo>
                        <a:pt x="95" y="50"/>
                      </a:lnTo>
                      <a:lnTo>
                        <a:pt x="101" y="49"/>
                      </a:lnTo>
                      <a:lnTo>
                        <a:pt x="96" y="53"/>
                      </a:lnTo>
                      <a:lnTo>
                        <a:pt x="95" y="58"/>
                      </a:lnTo>
                      <a:lnTo>
                        <a:pt x="90" y="62"/>
                      </a:lnTo>
                      <a:moveTo>
                        <a:pt x="101" y="58"/>
                      </a:moveTo>
                      <a:lnTo>
                        <a:pt x="106" y="44"/>
                      </a:lnTo>
                      <a:lnTo>
                        <a:pt x="115" y="35"/>
                      </a:lnTo>
                      <a:lnTo>
                        <a:pt x="110" y="35"/>
                      </a:lnTo>
                      <a:lnTo>
                        <a:pt x="106" y="35"/>
                      </a:lnTo>
                      <a:lnTo>
                        <a:pt x="110" y="30"/>
                      </a:lnTo>
                      <a:lnTo>
                        <a:pt x="115" y="26"/>
                      </a:lnTo>
                      <a:lnTo>
                        <a:pt x="110" y="19"/>
                      </a:lnTo>
                      <a:lnTo>
                        <a:pt x="101" y="19"/>
                      </a:lnTo>
                      <a:lnTo>
                        <a:pt x="83" y="0"/>
                      </a:lnTo>
                      <a:lnTo>
                        <a:pt x="50" y="0"/>
                      </a:lnTo>
                      <a:lnTo>
                        <a:pt x="46" y="5"/>
                      </a:lnTo>
                      <a:lnTo>
                        <a:pt x="37" y="5"/>
                      </a:lnTo>
                      <a:lnTo>
                        <a:pt x="23" y="19"/>
                      </a:lnTo>
                      <a:lnTo>
                        <a:pt x="14" y="35"/>
                      </a:lnTo>
                      <a:lnTo>
                        <a:pt x="9" y="35"/>
                      </a:lnTo>
                      <a:lnTo>
                        <a:pt x="0" y="44"/>
                      </a:lnTo>
                      <a:lnTo>
                        <a:pt x="0" y="49"/>
                      </a:lnTo>
                      <a:lnTo>
                        <a:pt x="5" y="53"/>
                      </a:lnTo>
                      <a:lnTo>
                        <a:pt x="5" y="49"/>
                      </a:lnTo>
                      <a:lnTo>
                        <a:pt x="14" y="49"/>
                      </a:lnTo>
                      <a:lnTo>
                        <a:pt x="14" y="53"/>
                      </a:lnTo>
                      <a:lnTo>
                        <a:pt x="19" y="58"/>
                      </a:lnTo>
                      <a:lnTo>
                        <a:pt x="19" y="62"/>
                      </a:lnTo>
                      <a:lnTo>
                        <a:pt x="23" y="62"/>
                      </a:lnTo>
                      <a:lnTo>
                        <a:pt x="28" y="58"/>
                      </a:lnTo>
                      <a:lnTo>
                        <a:pt x="37" y="69"/>
                      </a:lnTo>
                      <a:lnTo>
                        <a:pt x="41" y="69"/>
                      </a:lnTo>
                      <a:lnTo>
                        <a:pt x="46" y="74"/>
                      </a:lnTo>
                      <a:lnTo>
                        <a:pt x="50" y="79"/>
                      </a:lnTo>
                      <a:lnTo>
                        <a:pt x="60" y="88"/>
                      </a:lnTo>
                      <a:lnTo>
                        <a:pt x="60" y="93"/>
                      </a:lnTo>
                      <a:lnTo>
                        <a:pt x="55" y="93"/>
                      </a:lnTo>
                      <a:lnTo>
                        <a:pt x="55" y="97"/>
                      </a:lnTo>
                      <a:lnTo>
                        <a:pt x="60" y="102"/>
                      </a:lnTo>
                      <a:lnTo>
                        <a:pt x="69" y="93"/>
                      </a:lnTo>
                      <a:lnTo>
                        <a:pt x="74" y="84"/>
                      </a:lnTo>
                      <a:lnTo>
                        <a:pt x="78" y="79"/>
                      </a:lnTo>
                      <a:lnTo>
                        <a:pt x="87" y="71"/>
                      </a:lnTo>
                      <a:lnTo>
                        <a:pt x="101" y="58"/>
                      </a:lnTo>
                    </a:path>
                  </a:pathLst>
                </a:custGeom>
                <a:solidFill>
                  <a:srgbClr val="D4504A"/>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88" name="Freeform 120">
                  <a:extLst>
                    <a:ext uri="{FF2B5EF4-FFF2-40B4-BE49-F238E27FC236}">
                      <a16:creationId xmlns:a16="http://schemas.microsoft.com/office/drawing/2014/main" id="{07732184-9AF7-E0B6-AD50-E8C5701F7CEC}"/>
                    </a:ext>
                  </a:extLst>
                </p:cNvPr>
                <p:cNvSpPr>
                  <a:spLocks/>
                </p:cNvSpPr>
                <p:nvPr/>
              </p:nvSpPr>
              <p:spPr bwMode="auto">
                <a:xfrm>
                  <a:off x="3039" y="2258"/>
                  <a:ext cx="563" cy="557"/>
                </a:xfrm>
                <a:custGeom>
                  <a:avLst/>
                  <a:gdLst>
                    <a:gd name="T0" fmla="*/ 38910865 w 114"/>
                    <a:gd name="T1" fmla="*/ 1763433 h 113"/>
                    <a:gd name="T2" fmla="*/ 37186367 w 114"/>
                    <a:gd name="T3" fmla="*/ 1763433 h 113"/>
                    <a:gd name="T4" fmla="*/ 33963460 w 114"/>
                    <a:gd name="T5" fmla="*/ 1763433 h 113"/>
                    <a:gd name="T6" fmla="*/ 31528199 w 114"/>
                    <a:gd name="T7" fmla="*/ 1763433 h 113"/>
                    <a:gd name="T8" fmla="*/ 29741771 w 114"/>
                    <a:gd name="T9" fmla="*/ 0 h 113"/>
                    <a:gd name="T10" fmla="*/ 26157753 w 114"/>
                    <a:gd name="T11" fmla="*/ 0 h 113"/>
                    <a:gd name="T12" fmla="*/ 24433235 w 114"/>
                    <a:gd name="T13" fmla="*/ 1763433 h 113"/>
                    <a:gd name="T14" fmla="*/ 21574954 w 114"/>
                    <a:gd name="T15" fmla="*/ 1763433 h 113"/>
                    <a:gd name="T16" fmla="*/ 20209161 w 114"/>
                    <a:gd name="T17" fmla="*/ 0 h 113"/>
                    <a:gd name="T18" fmla="*/ 16263421 w 114"/>
                    <a:gd name="T19" fmla="*/ 0 h 113"/>
                    <a:gd name="T20" fmla="*/ 16263421 w 114"/>
                    <a:gd name="T21" fmla="*/ 1419823 h 113"/>
                    <a:gd name="T22" fmla="*/ 14480015 w 114"/>
                    <a:gd name="T23" fmla="*/ 1763433 h 113"/>
                    <a:gd name="T24" fmla="*/ 13114237 w 114"/>
                    <a:gd name="T25" fmla="*/ 5578188 h 113"/>
                    <a:gd name="T26" fmla="*/ 11316006 w 114"/>
                    <a:gd name="T27" fmla="*/ 10469739 h 113"/>
                    <a:gd name="T28" fmla="*/ 9533215 w 114"/>
                    <a:gd name="T29" fmla="*/ 13569152 h 113"/>
                    <a:gd name="T30" fmla="*/ 8166829 w 114"/>
                    <a:gd name="T31" fmla="*/ 13569152 h 113"/>
                    <a:gd name="T32" fmla="*/ 6733229 w 114"/>
                    <a:gd name="T33" fmla="*/ 18460705 h 113"/>
                    <a:gd name="T34" fmla="*/ 4947407 w 114"/>
                    <a:gd name="T35" fmla="*/ 18460705 h 113"/>
                    <a:gd name="T36" fmla="*/ 3510903 w 114"/>
                    <a:gd name="T37" fmla="*/ 22619074 h 113"/>
                    <a:gd name="T38" fmla="*/ 361115 w 114"/>
                    <a:gd name="T39" fmla="*/ 24038881 h 113"/>
                    <a:gd name="T40" fmla="*/ 361115 w 114"/>
                    <a:gd name="T41" fmla="*/ 27496026 h 113"/>
                    <a:gd name="T42" fmla="*/ 0 w 114"/>
                    <a:gd name="T43" fmla="*/ 30336134 h 113"/>
                    <a:gd name="T44" fmla="*/ 0 w 114"/>
                    <a:gd name="T45" fmla="*/ 32029867 h 113"/>
                    <a:gd name="T46" fmla="*/ 1783401 w 114"/>
                    <a:gd name="T47" fmla="*/ 32029867 h 113"/>
                    <a:gd name="T48" fmla="*/ 0 w 114"/>
                    <a:gd name="T49" fmla="*/ 34150903 h 113"/>
                    <a:gd name="T50" fmla="*/ 1783401 w 114"/>
                    <a:gd name="T51" fmla="*/ 34497505 h 113"/>
                    <a:gd name="T52" fmla="*/ 7094927 w 114"/>
                    <a:gd name="T53" fmla="*/ 36275054 h 113"/>
                    <a:gd name="T54" fmla="*/ 9894330 w 114"/>
                    <a:gd name="T55" fmla="*/ 37608028 h 113"/>
                    <a:gd name="T56" fmla="*/ 11680612 w 114"/>
                    <a:gd name="T57" fmla="*/ 39389048 h 113"/>
                    <a:gd name="T58" fmla="*/ 13464018 w 114"/>
                    <a:gd name="T59" fmla="*/ 37608028 h 113"/>
                    <a:gd name="T60" fmla="*/ 14826932 w 114"/>
                    <a:gd name="T61" fmla="*/ 34497505 h 113"/>
                    <a:gd name="T62" fmla="*/ 21574954 w 114"/>
                    <a:gd name="T63" fmla="*/ 34497505 h 113"/>
                    <a:gd name="T64" fmla="*/ 22996638 w 114"/>
                    <a:gd name="T65" fmla="*/ 32387589 h 113"/>
                    <a:gd name="T66" fmla="*/ 26507544 w 114"/>
                    <a:gd name="T67" fmla="*/ 34497505 h 113"/>
                    <a:gd name="T68" fmla="*/ 29741771 w 114"/>
                    <a:gd name="T69" fmla="*/ 34497505 h 113"/>
                    <a:gd name="T70" fmla="*/ 32891587 w 114"/>
                    <a:gd name="T71" fmla="*/ 30682618 h 113"/>
                    <a:gd name="T72" fmla="*/ 32891587 w 114"/>
                    <a:gd name="T73" fmla="*/ 28916327 h 113"/>
                    <a:gd name="T74" fmla="*/ 31528199 w 114"/>
                    <a:gd name="T75" fmla="*/ 28916327 h 113"/>
                    <a:gd name="T76" fmla="*/ 31528199 w 114"/>
                    <a:gd name="T77" fmla="*/ 27496026 h 113"/>
                    <a:gd name="T78" fmla="*/ 32891587 w 114"/>
                    <a:gd name="T79" fmla="*/ 25805192 h 113"/>
                    <a:gd name="T80" fmla="*/ 32891587 w 114"/>
                    <a:gd name="T81" fmla="*/ 20928357 h 113"/>
                    <a:gd name="T82" fmla="*/ 35400077 w 114"/>
                    <a:gd name="T83" fmla="*/ 18460705 h 113"/>
                    <a:gd name="T84" fmla="*/ 35400077 w 114"/>
                    <a:gd name="T85" fmla="*/ 17113603 h 113"/>
                    <a:gd name="T86" fmla="*/ 33602350 w 114"/>
                    <a:gd name="T87" fmla="*/ 15347303 h 113"/>
                    <a:gd name="T88" fmla="*/ 35400077 w 114"/>
                    <a:gd name="T89" fmla="*/ 13569152 h 113"/>
                    <a:gd name="T90" fmla="*/ 37186367 w 114"/>
                    <a:gd name="T91" fmla="*/ 13569152 h 113"/>
                    <a:gd name="T92" fmla="*/ 37186367 w 114"/>
                    <a:gd name="T93" fmla="*/ 12236158 h 113"/>
                    <a:gd name="T94" fmla="*/ 38910865 w 114"/>
                    <a:gd name="T95" fmla="*/ 13569152 h 113"/>
                    <a:gd name="T96" fmla="*/ 40332667 w 114"/>
                    <a:gd name="T97" fmla="*/ 13569152 h 113"/>
                    <a:gd name="T98" fmla="*/ 40332667 w 114"/>
                    <a:gd name="T99" fmla="*/ 10469739 h 113"/>
                    <a:gd name="T100" fmla="*/ 38910865 w 114"/>
                    <a:gd name="T101" fmla="*/ 7359213 h 113"/>
                    <a:gd name="T102" fmla="*/ 38910865 w 114"/>
                    <a:gd name="T103" fmla="*/ 5578188 h 113"/>
                    <a:gd name="T104" fmla="*/ 40332667 w 114"/>
                    <a:gd name="T105" fmla="*/ 5578188 h 113"/>
                    <a:gd name="T106" fmla="*/ 38910865 w 114"/>
                    <a:gd name="T107" fmla="*/ 3113547 h 113"/>
                    <a:gd name="T108" fmla="*/ 38910865 w 114"/>
                    <a:gd name="T109" fmla="*/ 1763433 h 11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4"/>
                    <a:gd name="T166" fmla="*/ 0 h 113"/>
                    <a:gd name="T167" fmla="*/ 114 w 114"/>
                    <a:gd name="T168" fmla="*/ 113 h 11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4" h="113">
                      <a:moveTo>
                        <a:pt x="110" y="5"/>
                      </a:moveTo>
                      <a:lnTo>
                        <a:pt x="105" y="5"/>
                      </a:lnTo>
                      <a:lnTo>
                        <a:pt x="96" y="5"/>
                      </a:lnTo>
                      <a:lnTo>
                        <a:pt x="89" y="5"/>
                      </a:lnTo>
                      <a:lnTo>
                        <a:pt x="84" y="0"/>
                      </a:lnTo>
                      <a:lnTo>
                        <a:pt x="74" y="0"/>
                      </a:lnTo>
                      <a:lnTo>
                        <a:pt x="69" y="5"/>
                      </a:lnTo>
                      <a:lnTo>
                        <a:pt x="61" y="5"/>
                      </a:lnTo>
                      <a:lnTo>
                        <a:pt x="57" y="0"/>
                      </a:lnTo>
                      <a:lnTo>
                        <a:pt x="46" y="0"/>
                      </a:lnTo>
                      <a:lnTo>
                        <a:pt x="46" y="4"/>
                      </a:lnTo>
                      <a:lnTo>
                        <a:pt x="41" y="5"/>
                      </a:lnTo>
                      <a:lnTo>
                        <a:pt x="37" y="16"/>
                      </a:lnTo>
                      <a:lnTo>
                        <a:pt x="32" y="30"/>
                      </a:lnTo>
                      <a:lnTo>
                        <a:pt x="27" y="39"/>
                      </a:lnTo>
                      <a:lnTo>
                        <a:pt x="23" y="39"/>
                      </a:lnTo>
                      <a:lnTo>
                        <a:pt x="19" y="53"/>
                      </a:lnTo>
                      <a:lnTo>
                        <a:pt x="14" y="53"/>
                      </a:lnTo>
                      <a:lnTo>
                        <a:pt x="10" y="65"/>
                      </a:lnTo>
                      <a:lnTo>
                        <a:pt x="1" y="69"/>
                      </a:lnTo>
                      <a:lnTo>
                        <a:pt x="1" y="79"/>
                      </a:lnTo>
                      <a:lnTo>
                        <a:pt x="0" y="87"/>
                      </a:lnTo>
                      <a:lnTo>
                        <a:pt x="0" y="92"/>
                      </a:lnTo>
                      <a:lnTo>
                        <a:pt x="5" y="92"/>
                      </a:lnTo>
                      <a:lnTo>
                        <a:pt x="0" y="98"/>
                      </a:lnTo>
                      <a:lnTo>
                        <a:pt x="5" y="99"/>
                      </a:lnTo>
                      <a:lnTo>
                        <a:pt x="20" y="104"/>
                      </a:lnTo>
                      <a:lnTo>
                        <a:pt x="28" y="108"/>
                      </a:lnTo>
                      <a:lnTo>
                        <a:pt x="33" y="113"/>
                      </a:lnTo>
                      <a:lnTo>
                        <a:pt x="38" y="108"/>
                      </a:lnTo>
                      <a:lnTo>
                        <a:pt x="42" y="99"/>
                      </a:lnTo>
                      <a:lnTo>
                        <a:pt x="61" y="99"/>
                      </a:lnTo>
                      <a:lnTo>
                        <a:pt x="65" y="93"/>
                      </a:lnTo>
                      <a:lnTo>
                        <a:pt x="75" y="99"/>
                      </a:lnTo>
                      <a:lnTo>
                        <a:pt x="84" y="99"/>
                      </a:lnTo>
                      <a:lnTo>
                        <a:pt x="93" y="88"/>
                      </a:lnTo>
                      <a:lnTo>
                        <a:pt x="93" y="83"/>
                      </a:lnTo>
                      <a:lnTo>
                        <a:pt x="89" y="83"/>
                      </a:lnTo>
                      <a:lnTo>
                        <a:pt x="89" y="79"/>
                      </a:lnTo>
                      <a:lnTo>
                        <a:pt x="93" y="74"/>
                      </a:lnTo>
                      <a:cubicBezTo>
                        <a:pt x="93" y="70"/>
                        <a:pt x="93" y="65"/>
                        <a:pt x="93" y="60"/>
                      </a:cubicBezTo>
                      <a:lnTo>
                        <a:pt x="100" y="53"/>
                      </a:lnTo>
                      <a:lnTo>
                        <a:pt x="100" y="49"/>
                      </a:lnTo>
                      <a:lnTo>
                        <a:pt x="95" y="44"/>
                      </a:lnTo>
                      <a:lnTo>
                        <a:pt x="100" y="39"/>
                      </a:lnTo>
                      <a:lnTo>
                        <a:pt x="105" y="39"/>
                      </a:lnTo>
                      <a:lnTo>
                        <a:pt x="105" y="35"/>
                      </a:lnTo>
                      <a:lnTo>
                        <a:pt x="110" y="39"/>
                      </a:lnTo>
                      <a:lnTo>
                        <a:pt x="114" y="39"/>
                      </a:lnTo>
                      <a:lnTo>
                        <a:pt x="114" y="30"/>
                      </a:lnTo>
                      <a:lnTo>
                        <a:pt x="110" y="21"/>
                      </a:lnTo>
                      <a:lnTo>
                        <a:pt x="110" y="16"/>
                      </a:lnTo>
                      <a:lnTo>
                        <a:pt x="114" y="16"/>
                      </a:lnTo>
                      <a:lnTo>
                        <a:pt x="110" y="9"/>
                      </a:lnTo>
                      <a:lnTo>
                        <a:pt x="110" y="5"/>
                      </a:lnTo>
                    </a:path>
                  </a:pathLst>
                </a:custGeom>
                <a:solidFill>
                  <a:srgbClr val="EC9E9A"/>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89" name="Freeform 121">
                  <a:extLst>
                    <a:ext uri="{FF2B5EF4-FFF2-40B4-BE49-F238E27FC236}">
                      <a16:creationId xmlns:a16="http://schemas.microsoft.com/office/drawing/2014/main" id="{E717276C-DDCA-E924-1D9A-1B6CDD55AFBB}"/>
                    </a:ext>
                  </a:extLst>
                </p:cNvPr>
                <p:cNvSpPr>
                  <a:spLocks/>
                </p:cNvSpPr>
                <p:nvPr/>
              </p:nvSpPr>
              <p:spPr bwMode="auto">
                <a:xfrm>
                  <a:off x="3221" y="1651"/>
                  <a:ext cx="399" cy="637"/>
                </a:xfrm>
                <a:custGeom>
                  <a:avLst/>
                  <a:gdLst>
                    <a:gd name="T0" fmla="*/ 1757521 w 81"/>
                    <a:gd name="T1" fmla="*/ 45595293 h 129"/>
                    <a:gd name="T2" fmla="*/ 3100526 w 81"/>
                    <a:gd name="T3" fmla="*/ 44884776 h 129"/>
                    <a:gd name="T4" fmla="*/ 3100526 w 81"/>
                    <a:gd name="T5" fmla="*/ 43102915 h 129"/>
                    <a:gd name="T6" fmla="*/ 6615543 w 81"/>
                    <a:gd name="T7" fmla="*/ 43102915 h 129"/>
                    <a:gd name="T8" fmla="*/ 7958547 w 81"/>
                    <a:gd name="T9" fmla="*/ 44884776 h 129"/>
                    <a:gd name="T10" fmla="*/ 11113786 w 81"/>
                    <a:gd name="T11" fmla="*/ 44884776 h 129"/>
                    <a:gd name="T12" fmla="*/ 12816570 w 81"/>
                    <a:gd name="T13" fmla="*/ 43102915 h 129"/>
                    <a:gd name="T14" fmla="*/ 15971831 w 81"/>
                    <a:gd name="T15" fmla="*/ 43102915 h 129"/>
                    <a:gd name="T16" fmla="*/ 17656921 w 81"/>
                    <a:gd name="T17" fmla="*/ 44884776 h 129"/>
                    <a:gd name="T18" fmla="*/ 20130848 w 81"/>
                    <a:gd name="T19" fmla="*/ 44884776 h 129"/>
                    <a:gd name="T20" fmla="*/ 23231377 w 81"/>
                    <a:gd name="T21" fmla="*/ 44884776 h 129"/>
                    <a:gd name="T22" fmla="*/ 26673968 w 81"/>
                    <a:gd name="T23" fmla="*/ 44884776 h 129"/>
                    <a:gd name="T24" fmla="*/ 25687738 w 81"/>
                    <a:gd name="T25" fmla="*/ 44174260 h 129"/>
                    <a:gd name="T26" fmla="*/ 26317173 w 81"/>
                    <a:gd name="T27" fmla="*/ 43102915 h 129"/>
                    <a:gd name="T28" fmla="*/ 24986011 w 81"/>
                    <a:gd name="T29" fmla="*/ 43102915 h 129"/>
                    <a:gd name="T30" fmla="*/ 24986011 w 81"/>
                    <a:gd name="T31" fmla="*/ 41737228 h 129"/>
                    <a:gd name="T32" fmla="*/ 24986011 w 81"/>
                    <a:gd name="T33" fmla="*/ 40304907 h 129"/>
                    <a:gd name="T34" fmla="*/ 24986011 w 81"/>
                    <a:gd name="T35" fmla="*/ 38519392 h 129"/>
                    <a:gd name="T36" fmla="*/ 26317173 w 81"/>
                    <a:gd name="T37" fmla="*/ 38519392 h 129"/>
                    <a:gd name="T38" fmla="*/ 23231377 w 81"/>
                    <a:gd name="T39" fmla="*/ 36796391 h 129"/>
                    <a:gd name="T40" fmla="*/ 24986011 w 81"/>
                    <a:gd name="T41" fmla="*/ 35360525 h 129"/>
                    <a:gd name="T42" fmla="*/ 24986011 w 81"/>
                    <a:gd name="T43" fmla="*/ 32503665 h 129"/>
                    <a:gd name="T44" fmla="*/ 28071708 w 81"/>
                    <a:gd name="T45" fmla="*/ 31141493 h 129"/>
                    <a:gd name="T46" fmla="*/ 26317173 w 81"/>
                    <a:gd name="T47" fmla="*/ 29356610 h 129"/>
                    <a:gd name="T48" fmla="*/ 24986011 w 81"/>
                    <a:gd name="T49" fmla="*/ 29356610 h 129"/>
                    <a:gd name="T50" fmla="*/ 23231377 w 81"/>
                    <a:gd name="T51" fmla="*/ 26123950 h 129"/>
                    <a:gd name="T52" fmla="*/ 23231377 w 81"/>
                    <a:gd name="T53" fmla="*/ 24415132 h 129"/>
                    <a:gd name="T54" fmla="*/ 21459148 w 81"/>
                    <a:gd name="T55" fmla="*/ 22615415 h 129"/>
                    <a:gd name="T56" fmla="*/ 23231377 w 81"/>
                    <a:gd name="T57" fmla="*/ 19832225 h 129"/>
                    <a:gd name="T58" fmla="*/ 24986011 w 81"/>
                    <a:gd name="T59" fmla="*/ 19832225 h 129"/>
                    <a:gd name="T60" fmla="*/ 24986011 w 81"/>
                    <a:gd name="T61" fmla="*/ 17325024 h 129"/>
                    <a:gd name="T62" fmla="*/ 21459148 w 81"/>
                    <a:gd name="T63" fmla="*/ 17325024 h 129"/>
                    <a:gd name="T64" fmla="*/ 19072208 w 81"/>
                    <a:gd name="T65" fmla="*/ 13816499 h 129"/>
                    <a:gd name="T66" fmla="*/ 19072208 w 81"/>
                    <a:gd name="T67" fmla="*/ 12034588 h 129"/>
                    <a:gd name="T68" fmla="*/ 17656921 w 81"/>
                    <a:gd name="T69" fmla="*/ 12034588 h 129"/>
                    <a:gd name="T70" fmla="*/ 19072208 w 81"/>
                    <a:gd name="T71" fmla="*/ 10598761 h 129"/>
                    <a:gd name="T72" fmla="*/ 19429120 w 81"/>
                    <a:gd name="T73" fmla="*/ 3147664 h 129"/>
                    <a:gd name="T74" fmla="*/ 17656921 w 81"/>
                    <a:gd name="T75" fmla="*/ 1781886 h 129"/>
                    <a:gd name="T76" fmla="*/ 15971831 w 81"/>
                    <a:gd name="T77" fmla="*/ 1781886 h 129"/>
                    <a:gd name="T78" fmla="*/ 14214311 w 81"/>
                    <a:gd name="T79" fmla="*/ 0 h 129"/>
                    <a:gd name="T80" fmla="*/ 15971831 w 81"/>
                    <a:gd name="T81" fmla="*/ 1781886 h 129"/>
                    <a:gd name="T82" fmla="*/ 14571095 w 81"/>
                    <a:gd name="T83" fmla="*/ 7090120 h 129"/>
                    <a:gd name="T84" fmla="*/ 11113786 w 81"/>
                    <a:gd name="T85" fmla="*/ 8798924 h 129"/>
                    <a:gd name="T86" fmla="*/ 9716063 w 81"/>
                    <a:gd name="T87" fmla="*/ 10598761 h 129"/>
                    <a:gd name="T88" fmla="*/ 10058148 w 81"/>
                    <a:gd name="T89" fmla="*/ 12034588 h 129"/>
                    <a:gd name="T90" fmla="*/ 8300628 w 81"/>
                    <a:gd name="T91" fmla="*/ 13816499 h 129"/>
                    <a:gd name="T92" fmla="*/ 10058148 w 81"/>
                    <a:gd name="T93" fmla="*/ 15178651 h 129"/>
                    <a:gd name="T94" fmla="*/ 8300628 w 81"/>
                    <a:gd name="T95" fmla="*/ 19832225 h 129"/>
                    <a:gd name="T96" fmla="*/ 6615543 w 81"/>
                    <a:gd name="T97" fmla="*/ 22979878 h 129"/>
                    <a:gd name="T98" fmla="*/ 3100526 w 81"/>
                    <a:gd name="T99" fmla="*/ 27923647 h 129"/>
                    <a:gd name="T100" fmla="*/ 0 w 81"/>
                    <a:gd name="T101" fmla="*/ 35360525 h 129"/>
                    <a:gd name="T102" fmla="*/ 0 w 81"/>
                    <a:gd name="T103" fmla="*/ 43102915 h 129"/>
                    <a:gd name="T104" fmla="*/ 1415435 w 81"/>
                    <a:gd name="T105" fmla="*/ 44884776 h 129"/>
                    <a:gd name="T106" fmla="*/ 1757521 w 81"/>
                    <a:gd name="T107" fmla="*/ 4559529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1"/>
                    <a:gd name="T163" fmla="*/ 0 h 129"/>
                    <a:gd name="T164" fmla="*/ 81 w 81"/>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1" h="129">
                      <a:moveTo>
                        <a:pt x="5" y="129"/>
                      </a:moveTo>
                      <a:lnTo>
                        <a:pt x="9" y="127"/>
                      </a:lnTo>
                      <a:lnTo>
                        <a:pt x="9" y="122"/>
                      </a:lnTo>
                      <a:lnTo>
                        <a:pt x="19" y="122"/>
                      </a:lnTo>
                      <a:lnTo>
                        <a:pt x="23" y="127"/>
                      </a:lnTo>
                      <a:lnTo>
                        <a:pt x="32" y="127"/>
                      </a:lnTo>
                      <a:lnTo>
                        <a:pt x="37" y="122"/>
                      </a:lnTo>
                      <a:lnTo>
                        <a:pt x="46" y="122"/>
                      </a:lnTo>
                      <a:lnTo>
                        <a:pt x="51" y="127"/>
                      </a:lnTo>
                      <a:lnTo>
                        <a:pt x="58" y="127"/>
                      </a:lnTo>
                      <a:lnTo>
                        <a:pt x="67" y="127"/>
                      </a:lnTo>
                      <a:lnTo>
                        <a:pt x="77" y="127"/>
                      </a:lnTo>
                      <a:lnTo>
                        <a:pt x="74" y="125"/>
                      </a:lnTo>
                      <a:lnTo>
                        <a:pt x="76" y="122"/>
                      </a:lnTo>
                      <a:lnTo>
                        <a:pt x="72" y="122"/>
                      </a:lnTo>
                      <a:lnTo>
                        <a:pt x="72" y="118"/>
                      </a:lnTo>
                      <a:lnTo>
                        <a:pt x="72" y="114"/>
                      </a:lnTo>
                      <a:lnTo>
                        <a:pt x="72" y="109"/>
                      </a:lnTo>
                      <a:lnTo>
                        <a:pt x="76" y="109"/>
                      </a:lnTo>
                      <a:lnTo>
                        <a:pt x="67" y="104"/>
                      </a:lnTo>
                      <a:lnTo>
                        <a:pt x="72" y="100"/>
                      </a:lnTo>
                      <a:lnTo>
                        <a:pt x="72" y="92"/>
                      </a:lnTo>
                      <a:lnTo>
                        <a:pt x="81" y="88"/>
                      </a:lnTo>
                      <a:lnTo>
                        <a:pt x="76" y="83"/>
                      </a:lnTo>
                      <a:lnTo>
                        <a:pt x="72" y="83"/>
                      </a:lnTo>
                      <a:lnTo>
                        <a:pt x="67" y="74"/>
                      </a:lnTo>
                      <a:lnTo>
                        <a:pt x="67" y="69"/>
                      </a:lnTo>
                      <a:lnTo>
                        <a:pt x="62" y="64"/>
                      </a:lnTo>
                      <a:lnTo>
                        <a:pt x="67" y="56"/>
                      </a:lnTo>
                      <a:lnTo>
                        <a:pt x="72" y="56"/>
                      </a:lnTo>
                      <a:lnTo>
                        <a:pt x="72" y="49"/>
                      </a:lnTo>
                      <a:lnTo>
                        <a:pt x="62" y="49"/>
                      </a:lnTo>
                      <a:lnTo>
                        <a:pt x="55" y="39"/>
                      </a:lnTo>
                      <a:lnTo>
                        <a:pt x="55" y="34"/>
                      </a:lnTo>
                      <a:lnTo>
                        <a:pt x="51" y="34"/>
                      </a:lnTo>
                      <a:lnTo>
                        <a:pt x="55" y="30"/>
                      </a:lnTo>
                      <a:lnTo>
                        <a:pt x="56" y="9"/>
                      </a:lnTo>
                      <a:lnTo>
                        <a:pt x="51" y="5"/>
                      </a:lnTo>
                      <a:lnTo>
                        <a:pt x="46" y="5"/>
                      </a:lnTo>
                      <a:lnTo>
                        <a:pt x="41" y="0"/>
                      </a:lnTo>
                      <a:lnTo>
                        <a:pt x="46" y="5"/>
                      </a:lnTo>
                      <a:lnTo>
                        <a:pt x="42" y="20"/>
                      </a:lnTo>
                      <a:lnTo>
                        <a:pt x="32" y="25"/>
                      </a:lnTo>
                      <a:lnTo>
                        <a:pt x="28" y="30"/>
                      </a:lnTo>
                      <a:lnTo>
                        <a:pt x="29" y="34"/>
                      </a:lnTo>
                      <a:lnTo>
                        <a:pt x="24" y="39"/>
                      </a:lnTo>
                      <a:lnTo>
                        <a:pt x="29" y="43"/>
                      </a:lnTo>
                      <a:lnTo>
                        <a:pt x="24" y="56"/>
                      </a:lnTo>
                      <a:lnTo>
                        <a:pt x="19" y="65"/>
                      </a:lnTo>
                      <a:lnTo>
                        <a:pt x="9" y="79"/>
                      </a:lnTo>
                      <a:lnTo>
                        <a:pt x="0" y="100"/>
                      </a:lnTo>
                      <a:lnTo>
                        <a:pt x="0" y="122"/>
                      </a:lnTo>
                      <a:lnTo>
                        <a:pt x="4" y="127"/>
                      </a:lnTo>
                      <a:lnTo>
                        <a:pt x="5" y="129"/>
                      </a:lnTo>
                    </a:path>
                  </a:pathLst>
                </a:custGeom>
                <a:solidFill>
                  <a:srgbClr val="F8C8C6"/>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0" name="Freeform 122">
                  <a:extLst>
                    <a:ext uri="{FF2B5EF4-FFF2-40B4-BE49-F238E27FC236}">
                      <a16:creationId xmlns:a16="http://schemas.microsoft.com/office/drawing/2014/main" id="{DA50CB6B-181F-79CE-2899-5A851BB4CC73}"/>
                    </a:ext>
                  </a:extLst>
                </p:cNvPr>
                <p:cNvSpPr>
                  <a:spLocks/>
                </p:cNvSpPr>
                <p:nvPr/>
              </p:nvSpPr>
              <p:spPr bwMode="auto">
                <a:xfrm>
                  <a:off x="2658" y="2623"/>
                  <a:ext cx="538" cy="578"/>
                </a:xfrm>
                <a:custGeom>
                  <a:avLst/>
                  <a:gdLst>
                    <a:gd name="T0" fmla="*/ 24695091 w 109"/>
                    <a:gd name="T1" fmla="*/ 33679221 h 117"/>
                    <a:gd name="T2" fmla="*/ 27472039 w 109"/>
                    <a:gd name="T3" fmla="*/ 30875102 h 117"/>
                    <a:gd name="T4" fmla="*/ 30263893 w 109"/>
                    <a:gd name="T5" fmla="*/ 29086365 h 117"/>
                    <a:gd name="T6" fmla="*/ 32042057 w 109"/>
                    <a:gd name="T7" fmla="*/ 25917167 h 117"/>
                    <a:gd name="T8" fmla="*/ 33834435 w 109"/>
                    <a:gd name="T9" fmla="*/ 24130881 h 117"/>
                    <a:gd name="T10" fmla="*/ 33834435 w 109"/>
                    <a:gd name="T11" fmla="*/ 21615011 h 117"/>
                    <a:gd name="T12" fmla="*/ 38386566 w 109"/>
                    <a:gd name="T13" fmla="*/ 17022150 h 117"/>
                    <a:gd name="T14" fmla="*/ 38386566 w 109"/>
                    <a:gd name="T15" fmla="*/ 13852952 h 117"/>
                    <a:gd name="T16" fmla="*/ 36608481 w 109"/>
                    <a:gd name="T17" fmla="*/ 12064215 h 117"/>
                    <a:gd name="T18" fmla="*/ 33471182 w 109"/>
                    <a:gd name="T19" fmla="*/ 10263081 h 117"/>
                    <a:gd name="T20" fmla="*/ 28904146 w 109"/>
                    <a:gd name="T21" fmla="*/ 8547662 h 117"/>
                    <a:gd name="T22" fmla="*/ 27126100 w 109"/>
                    <a:gd name="T23" fmla="*/ 8547662 h 117"/>
                    <a:gd name="T24" fmla="*/ 28904146 w 109"/>
                    <a:gd name="T25" fmla="*/ 6396895 h 117"/>
                    <a:gd name="T26" fmla="*/ 27126100 w 109"/>
                    <a:gd name="T27" fmla="*/ 6396895 h 117"/>
                    <a:gd name="T28" fmla="*/ 27126100 w 109"/>
                    <a:gd name="T29" fmla="*/ 4593465 h 117"/>
                    <a:gd name="T30" fmla="*/ 23625627 w 109"/>
                    <a:gd name="T31" fmla="*/ 2877433 h 117"/>
                    <a:gd name="T32" fmla="*/ 23625627 w 109"/>
                    <a:gd name="T33" fmla="*/ 1438958 h 117"/>
                    <a:gd name="T34" fmla="*/ 22192908 w 109"/>
                    <a:gd name="T35" fmla="*/ 1438958 h 117"/>
                    <a:gd name="T36" fmla="*/ 20414730 w 109"/>
                    <a:gd name="T37" fmla="*/ 1438958 h 117"/>
                    <a:gd name="T38" fmla="*/ 18695342 w 109"/>
                    <a:gd name="T39" fmla="*/ 1438958 h 117"/>
                    <a:gd name="T40" fmla="*/ 17263226 w 109"/>
                    <a:gd name="T41" fmla="*/ 2877433 h 117"/>
                    <a:gd name="T42" fmla="*/ 9136938 w 109"/>
                    <a:gd name="T43" fmla="*/ 0 h 117"/>
                    <a:gd name="T44" fmla="*/ 9136938 w 109"/>
                    <a:gd name="T45" fmla="*/ 1438958 h 117"/>
                    <a:gd name="T46" fmla="*/ 5999150 w 109"/>
                    <a:gd name="T47" fmla="*/ 1438958 h 117"/>
                    <a:gd name="T48" fmla="*/ 4206770 w 109"/>
                    <a:gd name="T49" fmla="*/ 2877433 h 117"/>
                    <a:gd name="T50" fmla="*/ 3137305 w 109"/>
                    <a:gd name="T51" fmla="*/ 4593465 h 117"/>
                    <a:gd name="T52" fmla="*/ 1778179 w 109"/>
                    <a:gd name="T53" fmla="*/ 6396895 h 117"/>
                    <a:gd name="T54" fmla="*/ 0 w 109"/>
                    <a:gd name="T55" fmla="*/ 13852952 h 117"/>
                    <a:gd name="T56" fmla="*/ 0 w 109"/>
                    <a:gd name="T57" fmla="*/ 17022150 h 117"/>
                    <a:gd name="T58" fmla="*/ 0 w 109"/>
                    <a:gd name="T59" fmla="*/ 20249820 h 117"/>
                    <a:gd name="T60" fmla="*/ 1778179 w 109"/>
                    <a:gd name="T61" fmla="*/ 21980089 h 117"/>
                    <a:gd name="T62" fmla="*/ 0 w 109"/>
                    <a:gd name="T63" fmla="*/ 29086365 h 117"/>
                    <a:gd name="T64" fmla="*/ 1778179 w 109"/>
                    <a:gd name="T65" fmla="*/ 29086365 h 117"/>
                    <a:gd name="T66" fmla="*/ 4206770 w 109"/>
                    <a:gd name="T67" fmla="*/ 30875102 h 117"/>
                    <a:gd name="T68" fmla="*/ 7416962 w 109"/>
                    <a:gd name="T69" fmla="*/ 30875102 h 117"/>
                    <a:gd name="T70" fmla="*/ 9136938 w 109"/>
                    <a:gd name="T71" fmla="*/ 29086365 h 117"/>
                    <a:gd name="T72" fmla="*/ 10918134 w 109"/>
                    <a:gd name="T73" fmla="*/ 30875102 h 117"/>
                    <a:gd name="T74" fmla="*/ 12347250 w 109"/>
                    <a:gd name="T75" fmla="*/ 30875102 h 117"/>
                    <a:gd name="T76" fmla="*/ 12347250 w 109"/>
                    <a:gd name="T77" fmla="*/ 34391534 h 117"/>
                    <a:gd name="T78" fmla="*/ 14055315 w 109"/>
                    <a:gd name="T79" fmla="*/ 35833036 h 117"/>
                    <a:gd name="T80" fmla="*/ 14055315 w 109"/>
                    <a:gd name="T81" fmla="*/ 40076109 h 117"/>
                    <a:gd name="T82" fmla="*/ 15485042 w 109"/>
                    <a:gd name="T83" fmla="*/ 41500251 h 117"/>
                    <a:gd name="T84" fmla="*/ 18695342 w 109"/>
                    <a:gd name="T85" fmla="*/ 40076109 h 117"/>
                    <a:gd name="T86" fmla="*/ 22556656 w 109"/>
                    <a:gd name="T87" fmla="*/ 40076109 h 117"/>
                    <a:gd name="T88" fmla="*/ 22556656 w 109"/>
                    <a:gd name="T89" fmla="*/ 35833036 h 117"/>
                    <a:gd name="T90" fmla="*/ 24695091 w 109"/>
                    <a:gd name="T91" fmla="*/ 33679221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
                    <a:gd name="T139" fmla="*/ 0 h 117"/>
                    <a:gd name="T140" fmla="*/ 109 w 109"/>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 h="117">
                      <a:moveTo>
                        <a:pt x="70" y="95"/>
                      </a:moveTo>
                      <a:lnTo>
                        <a:pt x="78" y="87"/>
                      </a:lnTo>
                      <a:lnTo>
                        <a:pt x="86" y="82"/>
                      </a:lnTo>
                      <a:lnTo>
                        <a:pt x="91" y="73"/>
                      </a:lnTo>
                      <a:lnTo>
                        <a:pt x="96" y="68"/>
                      </a:lnTo>
                      <a:lnTo>
                        <a:pt x="96" y="61"/>
                      </a:lnTo>
                      <a:lnTo>
                        <a:pt x="109" y="48"/>
                      </a:lnTo>
                      <a:lnTo>
                        <a:pt x="109" y="39"/>
                      </a:lnTo>
                      <a:lnTo>
                        <a:pt x="104" y="34"/>
                      </a:lnTo>
                      <a:lnTo>
                        <a:pt x="95" y="29"/>
                      </a:lnTo>
                      <a:lnTo>
                        <a:pt x="82" y="24"/>
                      </a:lnTo>
                      <a:lnTo>
                        <a:pt x="77" y="24"/>
                      </a:lnTo>
                      <a:lnTo>
                        <a:pt x="82" y="18"/>
                      </a:lnTo>
                      <a:lnTo>
                        <a:pt x="77" y="18"/>
                      </a:lnTo>
                      <a:lnTo>
                        <a:pt x="77" y="13"/>
                      </a:lnTo>
                      <a:lnTo>
                        <a:pt x="67" y="8"/>
                      </a:lnTo>
                      <a:lnTo>
                        <a:pt x="67" y="4"/>
                      </a:lnTo>
                      <a:lnTo>
                        <a:pt x="63" y="4"/>
                      </a:lnTo>
                      <a:lnTo>
                        <a:pt x="58" y="4"/>
                      </a:lnTo>
                      <a:lnTo>
                        <a:pt x="53" y="4"/>
                      </a:lnTo>
                      <a:lnTo>
                        <a:pt x="49" y="8"/>
                      </a:lnTo>
                      <a:lnTo>
                        <a:pt x="26" y="0"/>
                      </a:lnTo>
                      <a:lnTo>
                        <a:pt x="26" y="4"/>
                      </a:lnTo>
                      <a:lnTo>
                        <a:pt x="17" y="4"/>
                      </a:lnTo>
                      <a:lnTo>
                        <a:pt x="12" y="8"/>
                      </a:lnTo>
                      <a:lnTo>
                        <a:pt x="9" y="13"/>
                      </a:lnTo>
                      <a:lnTo>
                        <a:pt x="5" y="18"/>
                      </a:lnTo>
                      <a:lnTo>
                        <a:pt x="0" y="39"/>
                      </a:lnTo>
                      <a:lnTo>
                        <a:pt x="0" y="48"/>
                      </a:lnTo>
                      <a:lnTo>
                        <a:pt x="0" y="57"/>
                      </a:lnTo>
                      <a:lnTo>
                        <a:pt x="5" y="62"/>
                      </a:lnTo>
                      <a:lnTo>
                        <a:pt x="0" y="82"/>
                      </a:lnTo>
                      <a:lnTo>
                        <a:pt x="5" y="82"/>
                      </a:lnTo>
                      <a:lnTo>
                        <a:pt x="12" y="87"/>
                      </a:lnTo>
                      <a:lnTo>
                        <a:pt x="21" y="87"/>
                      </a:lnTo>
                      <a:lnTo>
                        <a:pt x="26" y="82"/>
                      </a:lnTo>
                      <a:lnTo>
                        <a:pt x="31" y="87"/>
                      </a:lnTo>
                      <a:lnTo>
                        <a:pt x="35" y="87"/>
                      </a:lnTo>
                      <a:lnTo>
                        <a:pt x="35" y="97"/>
                      </a:lnTo>
                      <a:lnTo>
                        <a:pt x="40" y="101"/>
                      </a:lnTo>
                      <a:lnTo>
                        <a:pt x="40" y="113"/>
                      </a:lnTo>
                      <a:lnTo>
                        <a:pt x="44" y="117"/>
                      </a:lnTo>
                      <a:lnTo>
                        <a:pt x="53" y="113"/>
                      </a:lnTo>
                      <a:lnTo>
                        <a:pt x="64" y="113"/>
                      </a:lnTo>
                      <a:lnTo>
                        <a:pt x="64" y="101"/>
                      </a:lnTo>
                      <a:lnTo>
                        <a:pt x="70" y="95"/>
                      </a:lnTo>
                    </a:path>
                  </a:pathLst>
                </a:custGeom>
                <a:solidFill>
                  <a:srgbClr val="F3B6B3"/>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1" name="Freeform 123">
                  <a:extLst>
                    <a:ext uri="{FF2B5EF4-FFF2-40B4-BE49-F238E27FC236}">
                      <a16:creationId xmlns:a16="http://schemas.microsoft.com/office/drawing/2014/main" id="{E63C65B8-F3D4-BA27-CD07-BF18B339BA88}"/>
                    </a:ext>
                  </a:extLst>
                </p:cNvPr>
                <p:cNvSpPr>
                  <a:spLocks/>
                </p:cNvSpPr>
                <p:nvPr/>
              </p:nvSpPr>
              <p:spPr bwMode="auto">
                <a:xfrm>
                  <a:off x="2366" y="1844"/>
                  <a:ext cx="900" cy="869"/>
                </a:xfrm>
                <a:custGeom>
                  <a:avLst/>
                  <a:gdLst>
                    <a:gd name="T0" fmla="*/ 0 w 182"/>
                    <a:gd name="T1" fmla="*/ 9158667 h 176"/>
                    <a:gd name="T2" fmla="*/ 17854328 w 182"/>
                    <a:gd name="T3" fmla="*/ 7433253 h 176"/>
                    <a:gd name="T4" fmla="*/ 17854328 w 182"/>
                    <a:gd name="T5" fmla="*/ 1434699 h 176"/>
                    <a:gd name="T6" fmla="*/ 19667491 w 182"/>
                    <a:gd name="T7" fmla="*/ 0 h 176"/>
                    <a:gd name="T8" fmla="*/ 22854662 w 182"/>
                    <a:gd name="T9" fmla="*/ 3142882 h 176"/>
                    <a:gd name="T10" fmla="*/ 22854662 w 182"/>
                    <a:gd name="T11" fmla="*/ 7433253 h 176"/>
                    <a:gd name="T12" fmla="*/ 24652802 w 182"/>
                    <a:gd name="T13" fmla="*/ 8794887 h 176"/>
                    <a:gd name="T14" fmla="*/ 25385856 w 182"/>
                    <a:gd name="T15" fmla="*/ 10590336 h 176"/>
                    <a:gd name="T16" fmla="*/ 27183996 w 182"/>
                    <a:gd name="T17" fmla="*/ 12374610 h 176"/>
                    <a:gd name="T18" fmla="*/ 65084438 w 182"/>
                    <a:gd name="T19" fmla="*/ 13806899 h 176"/>
                    <a:gd name="T20" fmla="*/ 61825410 w 182"/>
                    <a:gd name="T21" fmla="*/ 21530248 h 176"/>
                    <a:gd name="T22" fmla="*/ 61825410 w 182"/>
                    <a:gd name="T23" fmla="*/ 29324266 h 176"/>
                    <a:gd name="T24" fmla="*/ 63271304 w 182"/>
                    <a:gd name="T25" fmla="*/ 31123333 h 176"/>
                    <a:gd name="T26" fmla="*/ 61825410 w 182"/>
                    <a:gd name="T27" fmla="*/ 35340134 h 176"/>
                    <a:gd name="T28" fmla="*/ 60450567 w 182"/>
                    <a:gd name="T29" fmla="*/ 40278956 h 176"/>
                    <a:gd name="T30" fmla="*/ 58637591 w 182"/>
                    <a:gd name="T31" fmla="*/ 43424725 h 176"/>
                    <a:gd name="T32" fmla="*/ 56837117 w 182"/>
                    <a:gd name="T33" fmla="*/ 43424725 h 176"/>
                    <a:gd name="T34" fmla="*/ 55098120 w 182"/>
                    <a:gd name="T35" fmla="*/ 48363645 h 176"/>
                    <a:gd name="T36" fmla="*/ 53649219 w 182"/>
                    <a:gd name="T37" fmla="*/ 48363645 h 176"/>
                    <a:gd name="T38" fmla="*/ 52203325 w 182"/>
                    <a:gd name="T39" fmla="*/ 52289786 h 176"/>
                    <a:gd name="T40" fmla="*/ 48664012 w 182"/>
                    <a:gd name="T41" fmla="*/ 54015777 h 176"/>
                    <a:gd name="T42" fmla="*/ 48664012 w 182"/>
                    <a:gd name="T43" fmla="*/ 57231629 h 176"/>
                    <a:gd name="T44" fmla="*/ 48664012 w 182"/>
                    <a:gd name="T45" fmla="*/ 60377526 h 176"/>
                    <a:gd name="T46" fmla="*/ 45053332 w 182"/>
                    <a:gd name="T47" fmla="*/ 58667058 h 176"/>
                    <a:gd name="T48" fmla="*/ 45053332 w 182"/>
                    <a:gd name="T49" fmla="*/ 57231629 h 176"/>
                    <a:gd name="T50" fmla="*/ 40065089 w 182"/>
                    <a:gd name="T51" fmla="*/ 57231629 h 176"/>
                    <a:gd name="T52" fmla="*/ 38618601 w 182"/>
                    <a:gd name="T53" fmla="*/ 59012881 h 176"/>
                    <a:gd name="T54" fmla="*/ 30371815 w 182"/>
                    <a:gd name="T55" fmla="*/ 55796910 h 176"/>
                    <a:gd name="T56" fmla="*/ 30371815 w 182"/>
                    <a:gd name="T57" fmla="*/ 57231629 h 176"/>
                    <a:gd name="T58" fmla="*/ 27183996 w 182"/>
                    <a:gd name="T59" fmla="*/ 57595384 h 176"/>
                    <a:gd name="T60" fmla="*/ 25385856 w 182"/>
                    <a:gd name="T61" fmla="*/ 59012881 h 176"/>
                    <a:gd name="T62" fmla="*/ 24652802 w 182"/>
                    <a:gd name="T63" fmla="*/ 60377526 h 176"/>
                    <a:gd name="T64" fmla="*/ 22854662 w 182"/>
                    <a:gd name="T65" fmla="*/ 62173551 h 176"/>
                    <a:gd name="T66" fmla="*/ 21479877 w 182"/>
                    <a:gd name="T67" fmla="*/ 59012881 h 176"/>
                    <a:gd name="T68" fmla="*/ 17854328 w 182"/>
                    <a:gd name="T69" fmla="*/ 55796910 h 176"/>
                    <a:gd name="T70" fmla="*/ 19667491 w 182"/>
                    <a:gd name="T71" fmla="*/ 54015777 h 176"/>
                    <a:gd name="T72" fmla="*/ 19667491 w 182"/>
                    <a:gd name="T73" fmla="*/ 52289786 h 176"/>
                    <a:gd name="T74" fmla="*/ 8247283 w 182"/>
                    <a:gd name="T75" fmla="*/ 52289786 h 176"/>
                    <a:gd name="T76" fmla="*/ 8247283 w 182"/>
                    <a:gd name="T77" fmla="*/ 46641248 h 176"/>
                    <a:gd name="T78" fmla="*/ 6434249 w 182"/>
                    <a:gd name="T79" fmla="*/ 44857152 h 176"/>
                    <a:gd name="T80" fmla="*/ 6434249 w 182"/>
                    <a:gd name="T81" fmla="*/ 43424725 h 176"/>
                    <a:gd name="T82" fmla="*/ 8247283 w 182"/>
                    <a:gd name="T83" fmla="*/ 41714257 h 176"/>
                    <a:gd name="T84" fmla="*/ 6434249 w 182"/>
                    <a:gd name="T85" fmla="*/ 40278956 h 176"/>
                    <a:gd name="T86" fmla="*/ 6434249 w 182"/>
                    <a:gd name="T87" fmla="*/ 38482911 h 176"/>
                    <a:gd name="T88" fmla="*/ 4621722 w 182"/>
                    <a:gd name="T89" fmla="*/ 37063025 h 176"/>
                    <a:gd name="T90" fmla="*/ 6798363 w 182"/>
                    <a:gd name="T91" fmla="*/ 35340134 h 176"/>
                    <a:gd name="T92" fmla="*/ 8247283 w 182"/>
                    <a:gd name="T93" fmla="*/ 31123333 h 176"/>
                    <a:gd name="T94" fmla="*/ 9974318 w 182"/>
                    <a:gd name="T95" fmla="*/ 29324266 h 176"/>
                    <a:gd name="T96" fmla="*/ 9974318 w 182"/>
                    <a:gd name="T97" fmla="*/ 27907382 h 176"/>
                    <a:gd name="T98" fmla="*/ 8247283 w 182"/>
                    <a:gd name="T99" fmla="*/ 24400257 h 176"/>
                    <a:gd name="T100" fmla="*/ 8247283 w 182"/>
                    <a:gd name="T101" fmla="*/ 21530248 h 176"/>
                    <a:gd name="T102" fmla="*/ 3261323 w 182"/>
                    <a:gd name="T103" fmla="*/ 21530248 h 176"/>
                    <a:gd name="T104" fmla="*/ 0 w 182"/>
                    <a:gd name="T105" fmla="*/ 17313412 h 176"/>
                    <a:gd name="T106" fmla="*/ 0 w 182"/>
                    <a:gd name="T107" fmla="*/ 9158667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2"/>
                    <a:gd name="T163" fmla="*/ 0 h 176"/>
                    <a:gd name="T164" fmla="*/ 182 w 182"/>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2" h="176">
                      <a:moveTo>
                        <a:pt x="0" y="26"/>
                      </a:moveTo>
                      <a:lnTo>
                        <a:pt x="50" y="21"/>
                      </a:lnTo>
                      <a:cubicBezTo>
                        <a:pt x="50" y="16"/>
                        <a:pt x="50" y="9"/>
                        <a:pt x="50" y="4"/>
                      </a:cubicBezTo>
                      <a:lnTo>
                        <a:pt x="55" y="0"/>
                      </a:lnTo>
                      <a:lnTo>
                        <a:pt x="64" y="9"/>
                      </a:lnTo>
                      <a:lnTo>
                        <a:pt x="64" y="21"/>
                      </a:lnTo>
                      <a:lnTo>
                        <a:pt x="69" y="25"/>
                      </a:lnTo>
                      <a:lnTo>
                        <a:pt x="71" y="30"/>
                      </a:lnTo>
                      <a:lnTo>
                        <a:pt x="76" y="35"/>
                      </a:lnTo>
                      <a:lnTo>
                        <a:pt x="182" y="39"/>
                      </a:lnTo>
                      <a:lnTo>
                        <a:pt x="173" y="61"/>
                      </a:lnTo>
                      <a:lnTo>
                        <a:pt x="173" y="83"/>
                      </a:lnTo>
                      <a:lnTo>
                        <a:pt x="177" y="88"/>
                      </a:lnTo>
                      <a:lnTo>
                        <a:pt x="173" y="100"/>
                      </a:lnTo>
                      <a:lnTo>
                        <a:pt x="169" y="114"/>
                      </a:lnTo>
                      <a:lnTo>
                        <a:pt x="164" y="123"/>
                      </a:lnTo>
                      <a:lnTo>
                        <a:pt x="159" y="123"/>
                      </a:lnTo>
                      <a:lnTo>
                        <a:pt x="154" y="137"/>
                      </a:lnTo>
                      <a:lnTo>
                        <a:pt x="150" y="137"/>
                      </a:lnTo>
                      <a:lnTo>
                        <a:pt x="146" y="148"/>
                      </a:lnTo>
                      <a:lnTo>
                        <a:pt x="136" y="153"/>
                      </a:lnTo>
                      <a:lnTo>
                        <a:pt x="136" y="162"/>
                      </a:lnTo>
                      <a:lnTo>
                        <a:pt x="136" y="171"/>
                      </a:lnTo>
                      <a:lnTo>
                        <a:pt x="126" y="166"/>
                      </a:lnTo>
                      <a:lnTo>
                        <a:pt x="126" y="162"/>
                      </a:lnTo>
                      <a:cubicBezTo>
                        <a:pt x="122" y="162"/>
                        <a:pt x="117" y="162"/>
                        <a:pt x="112" y="162"/>
                      </a:cubicBezTo>
                      <a:lnTo>
                        <a:pt x="108" y="167"/>
                      </a:lnTo>
                      <a:lnTo>
                        <a:pt x="85" y="158"/>
                      </a:lnTo>
                      <a:lnTo>
                        <a:pt x="85" y="162"/>
                      </a:lnTo>
                      <a:lnTo>
                        <a:pt x="76" y="163"/>
                      </a:lnTo>
                      <a:lnTo>
                        <a:pt x="71" y="167"/>
                      </a:lnTo>
                      <a:lnTo>
                        <a:pt x="69" y="171"/>
                      </a:lnTo>
                      <a:lnTo>
                        <a:pt x="64" y="176"/>
                      </a:lnTo>
                      <a:lnTo>
                        <a:pt x="60" y="167"/>
                      </a:lnTo>
                      <a:lnTo>
                        <a:pt x="50" y="158"/>
                      </a:lnTo>
                      <a:lnTo>
                        <a:pt x="55" y="153"/>
                      </a:lnTo>
                      <a:lnTo>
                        <a:pt x="55" y="148"/>
                      </a:lnTo>
                      <a:lnTo>
                        <a:pt x="23" y="148"/>
                      </a:lnTo>
                      <a:lnTo>
                        <a:pt x="23" y="132"/>
                      </a:lnTo>
                      <a:lnTo>
                        <a:pt x="18" y="127"/>
                      </a:lnTo>
                      <a:lnTo>
                        <a:pt x="18" y="123"/>
                      </a:lnTo>
                      <a:lnTo>
                        <a:pt x="23" y="118"/>
                      </a:lnTo>
                      <a:lnTo>
                        <a:pt x="18" y="114"/>
                      </a:lnTo>
                      <a:lnTo>
                        <a:pt x="18" y="109"/>
                      </a:lnTo>
                      <a:lnTo>
                        <a:pt x="13" y="105"/>
                      </a:lnTo>
                      <a:lnTo>
                        <a:pt x="19" y="100"/>
                      </a:lnTo>
                      <a:lnTo>
                        <a:pt x="23" y="88"/>
                      </a:lnTo>
                      <a:lnTo>
                        <a:pt x="28" y="83"/>
                      </a:lnTo>
                      <a:lnTo>
                        <a:pt x="28" y="79"/>
                      </a:lnTo>
                      <a:lnTo>
                        <a:pt x="23" y="69"/>
                      </a:lnTo>
                      <a:lnTo>
                        <a:pt x="23" y="61"/>
                      </a:lnTo>
                      <a:lnTo>
                        <a:pt x="9" y="61"/>
                      </a:lnTo>
                      <a:lnTo>
                        <a:pt x="0" y="49"/>
                      </a:lnTo>
                      <a:lnTo>
                        <a:pt x="0" y="26"/>
                      </a:lnTo>
                    </a:path>
                  </a:pathLst>
                </a:custGeom>
                <a:solidFill>
                  <a:srgbClr val="E58682"/>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2" name="Freeform 124">
                  <a:extLst>
                    <a:ext uri="{FF2B5EF4-FFF2-40B4-BE49-F238E27FC236}">
                      <a16:creationId xmlns:a16="http://schemas.microsoft.com/office/drawing/2014/main" id="{4A4EDC7E-E17B-BA9A-D1DD-414B52488AA5}"/>
                    </a:ext>
                  </a:extLst>
                </p:cNvPr>
                <p:cNvSpPr>
                  <a:spLocks/>
                </p:cNvSpPr>
                <p:nvPr/>
              </p:nvSpPr>
              <p:spPr bwMode="auto">
                <a:xfrm>
                  <a:off x="3043" y="2837"/>
                  <a:ext cx="671" cy="434"/>
                </a:xfrm>
                <a:custGeom>
                  <a:avLst/>
                  <a:gdLst>
                    <a:gd name="T0" fmla="*/ 33019313 w 136"/>
                    <a:gd name="T1" fmla="*/ 25900233 h 88"/>
                    <a:gd name="T2" fmla="*/ 27405986 w 136"/>
                    <a:gd name="T3" fmla="*/ 30792773 h 88"/>
                    <a:gd name="T4" fmla="*/ 25616450 w 136"/>
                    <a:gd name="T5" fmla="*/ 29022093 h 88"/>
                    <a:gd name="T6" fmla="*/ 24189628 w 136"/>
                    <a:gd name="T7" fmla="*/ 30792773 h 88"/>
                    <a:gd name="T8" fmla="*/ 24189628 w 136"/>
                    <a:gd name="T9" fmla="*/ 29022093 h 88"/>
                    <a:gd name="T10" fmla="*/ 21058467 w 136"/>
                    <a:gd name="T11" fmla="*/ 27326653 h 88"/>
                    <a:gd name="T12" fmla="*/ 19286717 w 136"/>
                    <a:gd name="T13" fmla="*/ 27326653 h 88"/>
                    <a:gd name="T14" fmla="*/ 21058467 w 136"/>
                    <a:gd name="T15" fmla="*/ 25900233 h 88"/>
                    <a:gd name="T16" fmla="*/ 19646432 w 136"/>
                    <a:gd name="T17" fmla="*/ 24476260 h 88"/>
                    <a:gd name="T18" fmla="*/ 17582467 w 136"/>
                    <a:gd name="T19" fmla="*/ 20304303 h 88"/>
                    <a:gd name="T20" fmla="*/ 16155655 w 136"/>
                    <a:gd name="T21" fmla="*/ 18518275 h 88"/>
                    <a:gd name="T22" fmla="*/ 13024464 w 136"/>
                    <a:gd name="T23" fmla="*/ 18518275 h 88"/>
                    <a:gd name="T24" fmla="*/ 9463797 w 136"/>
                    <a:gd name="T25" fmla="*/ 17167589 h 88"/>
                    <a:gd name="T26" fmla="*/ 4558008 w 136"/>
                    <a:gd name="T27" fmla="*/ 17167589 h 88"/>
                    <a:gd name="T28" fmla="*/ 1774745 w 136"/>
                    <a:gd name="T29" fmla="*/ 15396446 h 88"/>
                    <a:gd name="T30" fmla="*/ 0 w 136"/>
                    <a:gd name="T31" fmla="*/ 15396446 h 88"/>
                    <a:gd name="T32" fmla="*/ 2768487 w 136"/>
                    <a:gd name="T33" fmla="*/ 13625766 h 88"/>
                    <a:gd name="T34" fmla="*/ 4558008 w 136"/>
                    <a:gd name="T35" fmla="*/ 10503817 h 88"/>
                    <a:gd name="T36" fmla="*/ 6332755 w 136"/>
                    <a:gd name="T37" fmla="*/ 8735547 h 88"/>
                    <a:gd name="T38" fmla="*/ 6332755 w 136"/>
                    <a:gd name="T39" fmla="*/ 6316515 h 88"/>
                    <a:gd name="T40" fmla="*/ 10890123 w 136"/>
                    <a:gd name="T41" fmla="*/ 1771263 h 88"/>
                    <a:gd name="T42" fmla="*/ 14380910 w 136"/>
                    <a:gd name="T43" fmla="*/ 0 h 88"/>
                    <a:gd name="T44" fmla="*/ 16155655 w 136"/>
                    <a:gd name="T45" fmla="*/ 1771263 h 88"/>
                    <a:gd name="T46" fmla="*/ 19286717 w 136"/>
                    <a:gd name="T47" fmla="*/ 1771263 h 88"/>
                    <a:gd name="T48" fmla="*/ 21058467 w 136"/>
                    <a:gd name="T49" fmla="*/ 1771263 h 88"/>
                    <a:gd name="T50" fmla="*/ 22847984 w 136"/>
                    <a:gd name="T51" fmla="*/ 3121861 h 88"/>
                    <a:gd name="T52" fmla="*/ 24189628 w 136"/>
                    <a:gd name="T53" fmla="*/ 1771263 h 88"/>
                    <a:gd name="T54" fmla="*/ 27405986 w 136"/>
                    <a:gd name="T55" fmla="*/ 1771263 h 88"/>
                    <a:gd name="T56" fmla="*/ 29180109 w 136"/>
                    <a:gd name="T57" fmla="*/ 1771263 h 88"/>
                    <a:gd name="T58" fmla="*/ 30881982 w 136"/>
                    <a:gd name="T59" fmla="*/ 1771263 h 88"/>
                    <a:gd name="T60" fmla="*/ 32311783 w 136"/>
                    <a:gd name="T61" fmla="*/ 3121861 h 88"/>
                    <a:gd name="T62" fmla="*/ 32311783 w 136"/>
                    <a:gd name="T63" fmla="*/ 9438350 h 88"/>
                    <a:gd name="T64" fmla="*/ 33019313 w 136"/>
                    <a:gd name="T65" fmla="*/ 10865349 h 88"/>
                    <a:gd name="T66" fmla="*/ 34445641 w 136"/>
                    <a:gd name="T67" fmla="*/ 10865349 h 88"/>
                    <a:gd name="T68" fmla="*/ 33019313 w 136"/>
                    <a:gd name="T69" fmla="*/ 13987209 h 88"/>
                    <a:gd name="T70" fmla="*/ 36147494 w 136"/>
                    <a:gd name="T71" fmla="*/ 17167589 h 88"/>
                    <a:gd name="T72" fmla="*/ 36147494 w 136"/>
                    <a:gd name="T73" fmla="*/ 18880330 h 88"/>
                    <a:gd name="T74" fmla="*/ 37936419 w 136"/>
                    <a:gd name="T75" fmla="*/ 18880330 h 88"/>
                    <a:gd name="T76" fmla="*/ 39711154 w 136"/>
                    <a:gd name="T77" fmla="*/ 17167589 h 88"/>
                    <a:gd name="T78" fmla="*/ 42839325 w 136"/>
                    <a:gd name="T79" fmla="*/ 17167589 h 88"/>
                    <a:gd name="T80" fmla="*/ 44628841 w 136"/>
                    <a:gd name="T81" fmla="*/ 15396446 h 88"/>
                    <a:gd name="T82" fmla="*/ 44628841 w 136"/>
                    <a:gd name="T83" fmla="*/ 17167589 h 88"/>
                    <a:gd name="T84" fmla="*/ 47759923 w 136"/>
                    <a:gd name="T85" fmla="*/ 17167589 h 88"/>
                    <a:gd name="T86" fmla="*/ 45970406 w 136"/>
                    <a:gd name="T87" fmla="*/ 18518275 h 88"/>
                    <a:gd name="T88" fmla="*/ 44628841 w 136"/>
                    <a:gd name="T89" fmla="*/ 18518275 h 88"/>
                    <a:gd name="T90" fmla="*/ 39711154 w 136"/>
                    <a:gd name="T91" fmla="*/ 24476260 h 88"/>
                    <a:gd name="T92" fmla="*/ 38281352 w 136"/>
                    <a:gd name="T93" fmla="*/ 24476260 h 88"/>
                    <a:gd name="T94" fmla="*/ 33019313 w 136"/>
                    <a:gd name="T95" fmla="*/ 25900233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
                    <a:gd name="T145" fmla="*/ 0 h 88"/>
                    <a:gd name="T146" fmla="*/ 136 w 136"/>
                    <a:gd name="T147" fmla="*/ 88 h 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 h="88">
                      <a:moveTo>
                        <a:pt x="94" y="74"/>
                      </a:moveTo>
                      <a:lnTo>
                        <a:pt x="78" y="88"/>
                      </a:lnTo>
                      <a:lnTo>
                        <a:pt x="73" y="83"/>
                      </a:lnTo>
                      <a:lnTo>
                        <a:pt x="69" y="88"/>
                      </a:lnTo>
                      <a:lnTo>
                        <a:pt x="69" y="83"/>
                      </a:lnTo>
                      <a:lnTo>
                        <a:pt x="60" y="78"/>
                      </a:lnTo>
                      <a:lnTo>
                        <a:pt x="55" y="78"/>
                      </a:lnTo>
                      <a:lnTo>
                        <a:pt x="60" y="74"/>
                      </a:lnTo>
                      <a:lnTo>
                        <a:pt x="56" y="70"/>
                      </a:lnTo>
                      <a:lnTo>
                        <a:pt x="50" y="58"/>
                      </a:lnTo>
                      <a:lnTo>
                        <a:pt x="46" y="53"/>
                      </a:lnTo>
                      <a:lnTo>
                        <a:pt x="37" y="53"/>
                      </a:lnTo>
                      <a:lnTo>
                        <a:pt x="27" y="49"/>
                      </a:lnTo>
                      <a:lnTo>
                        <a:pt x="13" y="49"/>
                      </a:lnTo>
                      <a:lnTo>
                        <a:pt x="5" y="44"/>
                      </a:lnTo>
                      <a:lnTo>
                        <a:pt x="0" y="44"/>
                      </a:lnTo>
                      <a:lnTo>
                        <a:pt x="8" y="39"/>
                      </a:lnTo>
                      <a:lnTo>
                        <a:pt x="13" y="30"/>
                      </a:lnTo>
                      <a:lnTo>
                        <a:pt x="18" y="25"/>
                      </a:lnTo>
                      <a:lnTo>
                        <a:pt x="18" y="18"/>
                      </a:lnTo>
                      <a:lnTo>
                        <a:pt x="31" y="5"/>
                      </a:lnTo>
                      <a:lnTo>
                        <a:pt x="41" y="0"/>
                      </a:lnTo>
                      <a:lnTo>
                        <a:pt x="46" y="5"/>
                      </a:lnTo>
                      <a:lnTo>
                        <a:pt x="55" y="5"/>
                      </a:lnTo>
                      <a:lnTo>
                        <a:pt x="60" y="5"/>
                      </a:lnTo>
                      <a:lnTo>
                        <a:pt x="65" y="9"/>
                      </a:lnTo>
                      <a:lnTo>
                        <a:pt x="69" y="5"/>
                      </a:lnTo>
                      <a:lnTo>
                        <a:pt x="78" y="5"/>
                      </a:lnTo>
                      <a:lnTo>
                        <a:pt x="83" y="5"/>
                      </a:lnTo>
                      <a:lnTo>
                        <a:pt x="88" y="5"/>
                      </a:lnTo>
                      <a:lnTo>
                        <a:pt x="92" y="9"/>
                      </a:lnTo>
                      <a:lnTo>
                        <a:pt x="92" y="27"/>
                      </a:lnTo>
                      <a:lnTo>
                        <a:pt x="94" y="31"/>
                      </a:lnTo>
                      <a:lnTo>
                        <a:pt x="98" y="31"/>
                      </a:lnTo>
                      <a:lnTo>
                        <a:pt x="94" y="40"/>
                      </a:lnTo>
                      <a:lnTo>
                        <a:pt x="103" y="49"/>
                      </a:lnTo>
                      <a:lnTo>
                        <a:pt x="103" y="54"/>
                      </a:lnTo>
                      <a:lnTo>
                        <a:pt x="108" y="54"/>
                      </a:lnTo>
                      <a:lnTo>
                        <a:pt x="113" y="49"/>
                      </a:lnTo>
                      <a:lnTo>
                        <a:pt x="122" y="49"/>
                      </a:lnTo>
                      <a:lnTo>
                        <a:pt x="127" y="44"/>
                      </a:lnTo>
                      <a:lnTo>
                        <a:pt x="127" y="49"/>
                      </a:lnTo>
                      <a:lnTo>
                        <a:pt x="136" y="49"/>
                      </a:lnTo>
                      <a:lnTo>
                        <a:pt x="131" y="53"/>
                      </a:lnTo>
                      <a:lnTo>
                        <a:pt x="127" y="53"/>
                      </a:lnTo>
                      <a:lnTo>
                        <a:pt x="113" y="70"/>
                      </a:lnTo>
                      <a:lnTo>
                        <a:pt x="109" y="70"/>
                      </a:lnTo>
                      <a:lnTo>
                        <a:pt x="94" y="74"/>
                      </a:lnTo>
                    </a:path>
                  </a:pathLst>
                </a:custGeom>
                <a:solidFill>
                  <a:srgbClr val="D24741"/>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4" name="Freeform 125">
                  <a:extLst>
                    <a:ext uri="{FF2B5EF4-FFF2-40B4-BE49-F238E27FC236}">
                      <a16:creationId xmlns:a16="http://schemas.microsoft.com/office/drawing/2014/main" id="{684E4193-5038-4B14-545B-3FF42EBE5088}"/>
                    </a:ext>
                  </a:extLst>
                </p:cNvPr>
                <p:cNvSpPr>
                  <a:spLocks/>
                </p:cNvSpPr>
                <p:nvPr/>
              </p:nvSpPr>
              <p:spPr bwMode="auto">
                <a:xfrm>
                  <a:off x="3640" y="2940"/>
                  <a:ext cx="323" cy="193"/>
                </a:xfrm>
                <a:custGeom>
                  <a:avLst/>
                  <a:gdLst>
                    <a:gd name="T0" fmla="*/ 7032912 w 65"/>
                    <a:gd name="T1" fmla="*/ 6829349 h 39"/>
                    <a:gd name="T2" fmla="*/ 2242097 w 65"/>
                    <a:gd name="T3" fmla="*/ 8283802 h 39"/>
                    <a:gd name="T4" fmla="*/ 2242097 w 65"/>
                    <a:gd name="T5" fmla="*/ 10105815 h 39"/>
                    <a:gd name="T6" fmla="*/ 5617740 w 65"/>
                    <a:gd name="T7" fmla="*/ 10105815 h 39"/>
                    <a:gd name="T8" fmla="*/ 4111650 w 65"/>
                    <a:gd name="T9" fmla="*/ 11486450 h 39"/>
                    <a:gd name="T10" fmla="*/ 2242097 w 65"/>
                    <a:gd name="T11" fmla="*/ 11486450 h 39"/>
                    <a:gd name="T12" fmla="*/ 0 w 65"/>
                    <a:gd name="T13" fmla="*/ 14027002 h 39"/>
                    <a:gd name="T14" fmla="*/ 1866488 w 65"/>
                    <a:gd name="T15" fmla="*/ 14027002 h 39"/>
                    <a:gd name="T16" fmla="*/ 3372582 w 65"/>
                    <a:gd name="T17" fmla="*/ 12572574 h 39"/>
                    <a:gd name="T18" fmla="*/ 5239070 w 65"/>
                    <a:gd name="T19" fmla="*/ 14027002 h 39"/>
                    <a:gd name="T20" fmla="*/ 6653645 w 65"/>
                    <a:gd name="T21" fmla="*/ 12204271 h 39"/>
                    <a:gd name="T22" fmla="*/ 8523193 w 65"/>
                    <a:gd name="T23" fmla="*/ 14027002 h 39"/>
                    <a:gd name="T24" fmla="*/ 8523193 w 65"/>
                    <a:gd name="T25" fmla="*/ 12204271 h 39"/>
                    <a:gd name="T26" fmla="*/ 10404896 w 65"/>
                    <a:gd name="T27" fmla="*/ 12204271 h 39"/>
                    <a:gd name="T28" fmla="*/ 10404896 w 65"/>
                    <a:gd name="T29" fmla="*/ 14027002 h 39"/>
                    <a:gd name="T30" fmla="*/ 11895771 w 65"/>
                    <a:gd name="T31" fmla="*/ 14027002 h 39"/>
                    <a:gd name="T32" fmla="*/ 17134720 w 65"/>
                    <a:gd name="T33" fmla="*/ 12204271 h 39"/>
                    <a:gd name="T34" fmla="*/ 17134720 w 65"/>
                    <a:gd name="T35" fmla="*/ 10749942 h 39"/>
                    <a:gd name="T36" fmla="*/ 22298210 w 65"/>
                    <a:gd name="T37" fmla="*/ 9019671 h 39"/>
                    <a:gd name="T38" fmla="*/ 22298210 w 65"/>
                    <a:gd name="T39" fmla="*/ 7197653 h 39"/>
                    <a:gd name="T40" fmla="*/ 24167654 w 65"/>
                    <a:gd name="T41" fmla="*/ 3555921 h 39"/>
                    <a:gd name="T42" fmla="*/ 18925620 w 65"/>
                    <a:gd name="T43" fmla="*/ 2172269 h 39"/>
                    <a:gd name="T44" fmla="*/ 18925620 w 65"/>
                    <a:gd name="T45" fmla="*/ 0 h 39"/>
                    <a:gd name="T46" fmla="*/ 17134720 w 65"/>
                    <a:gd name="T47" fmla="*/ 2172269 h 39"/>
                    <a:gd name="T48" fmla="*/ 15643961 w 65"/>
                    <a:gd name="T49" fmla="*/ 5009755 h 39"/>
                    <a:gd name="T50" fmla="*/ 10781124 w 65"/>
                    <a:gd name="T51" fmla="*/ 6829349 h 39"/>
                    <a:gd name="T52" fmla="*/ 7032912 w 65"/>
                    <a:gd name="T53" fmla="*/ 6829349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39"/>
                    <a:gd name="T83" fmla="*/ 65 w 65"/>
                    <a:gd name="T84" fmla="*/ 39 h 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39">
                      <a:moveTo>
                        <a:pt x="19" y="19"/>
                      </a:moveTo>
                      <a:lnTo>
                        <a:pt x="6" y="23"/>
                      </a:lnTo>
                      <a:lnTo>
                        <a:pt x="6" y="28"/>
                      </a:lnTo>
                      <a:lnTo>
                        <a:pt x="15" y="28"/>
                      </a:lnTo>
                      <a:lnTo>
                        <a:pt x="11" y="32"/>
                      </a:lnTo>
                      <a:lnTo>
                        <a:pt x="6" y="32"/>
                      </a:lnTo>
                      <a:lnTo>
                        <a:pt x="0" y="39"/>
                      </a:lnTo>
                      <a:lnTo>
                        <a:pt x="5" y="39"/>
                      </a:lnTo>
                      <a:lnTo>
                        <a:pt x="9" y="35"/>
                      </a:lnTo>
                      <a:lnTo>
                        <a:pt x="14" y="39"/>
                      </a:lnTo>
                      <a:lnTo>
                        <a:pt x="18" y="34"/>
                      </a:lnTo>
                      <a:lnTo>
                        <a:pt x="23" y="39"/>
                      </a:lnTo>
                      <a:lnTo>
                        <a:pt x="23" y="34"/>
                      </a:lnTo>
                      <a:lnTo>
                        <a:pt x="28" y="34"/>
                      </a:lnTo>
                      <a:lnTo>
                        <a:pt x="28" y="39"/>
                      </a:lnTo>
                      <a:lnTo>
                        <a:pt x="32" y="39"/>
                      </a:lnTo>
                      <a:lnTo>
                        <a:pt x="46" y="34"/>
                      </a:lnTo>
                      <a:lnTo>
                        <a:pt x="46" y="30"/>
                      </a:lnTo>
                      <a:lnTo>
                        <a:pt x="60" y="25"/>
                      </a:lnTo>
                      <a:lnTo>
                        <a:pt x="60" y="20"/>
                      </a:lnTo>
                      <a:lnTo>
                        <a:pt x="65" y="10"/>
                      </a:lnTo>
                      <a:lnTo>
                        <a:pt x="51" y="6"/>
                      </a:lnTo>
                      <a:lnTo>
                        <a:pt x="51" y="0"/>
                      </a:lnTo>
                      <a:lnTo>
                        <a:pt x="46" y="6"/>
                      </a:lnTo>
                      <a:lnTo>
                        <a:pt x="42" y="14"/>
                      </a:lnTo>
                      <a:lnTo>
                        <a:pt x="29" y="19"/>
                      </a:lnTo>
                      <a:lnTo>
                        <a:pt x="19" y="19"/>
                      </a:lnTo>
                    </a:path>
                  </a:pathLst>
                </a:custGeom>
                <a:solidFill>
                  <a:srgbClr val="F0ABA7"/>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5" name="Freeform 126">
                  <a:extLst>
                    <a:ext uri="{FF2B5EF4-FFF2-40B4-BE49-F238E27FC236}">
                      <a16:creationId xmlns:a16="http://schemas.microsoft.com/office/drawing/2014/main" id="{6126D31E-DE3E-E7CC-93E0-1BF81183C751}"/>
                    </a:ext>
                  </a:extLst>
                </p:cNvPr>
                <p:cNvSpPr>
                  <a:spLocks/>
                </p:cNvSpPr>
                <p:nvPr/>
              </p:nvSpPr>
              <p:spPr bwMode="auto">
                <a:xfrm>
                  <a:off x="3892" y="2713"/>
                  <a:ext cx="189" cy="276"/>
                </a:xfrm>
                <a:custGeom>
                  <a:avLst/>
                  <a:gdLst>
                    <a:gd name="T0" fmla="*/ 14228954 w 38"/>
                    <a:gd name="T1" fmla="*/ 2119981 h 56"/>
                    <a:gd name="T2" fmla="*/ 10838176 w 38"/>
                    <a:gd name="T3" fmla="*/ 0 h 56"/>
                    <a:gd name="T4" fmla="*/ 5268181 w 38"/>
                    <a:gd name="T5" fmla="*/ 357607 h 56"/>
                    <a:gd name="T6" fmla="*/ 5268181 w 38"/>
                    <a:gd name="T7" fmla="*/ 9401787 h 56"/>
                    <a:gd name="T8" fmla="*/ 3767750 w 38"/>
                    <a:gd name="T9" fmla="*/ 12225717 h 56"/>
                    <a:gd name="T10" fmla="*/ 2255023 w 38"/>
                    <a:gd name="T11" fmla="*/ 12225717 h 56"/>
                    <a:gd name="T12" fmla="*/ 377592 w 38"/>
                    <a:gd name="T13" fmla="*/ 13917932 h 56"/>
                    <a:gd name="T14" fmla="*/ 0 w 38"/>
                    <a:gd name="T15" fmla="*/ 16038035 h 56"/>
                    <a:gd name="T16" fmla="*/ 0 w 38"/>
                    <a:gd name="T17" fmla="*/ 18431211 h 56"/>
                    <a:gd name="T18" fmla="*/ 5268181 w 38"/>
                    <a:gd name="T19" fmla="*/ 19492647 h 56"/>
                    <a:gd name="T20" fmla="*/ 9340692 w 38"/>
                    <a:gd name="T21" fmla="*/ 15680428 h 56"/>
                    <a:gd name="T22" fmla="*/ 9340692 w 38"/>
                    <a:gd name="T23" fmla="*/ 13917932 h 56"/>
                    <a:gd name="T24" fmla="*/ 12731468 w 38"/>
                    <a:gd name="T25" fmla="*/ 10806664 h 56"/>
                    <a:gd name="T26" fmla="*/ 12731468 w 38"/>
                    <a:gd name="T27" fmla="*/ 7625156 h 56"/>
                    <a:gd name="T28" fmla="*/ 14228954 w 38"/>
                    <a:gd name="T29" fmla="*/ 2119981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56"/>
                    <a:gd name="T47" fmla="*/ 38 w 38"/>
                    <a:gd name="T48" fmla="*/ 56 h 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56">
                      <a:moveTo>
                        <a:pt x="38" y="6"/>
                      </a:moveTo>
                      <a:lnTo>
                        <a:pt x="29" y="0"/>
                      </a:lnTo>
                      <a:lnTo>
                        <a:pt x="14" y="1"/>
                      </a:lnTo>
                      <a:lnTo>
                        <a:pt x="14" y="27"/>
                      </a:lnTo>
                      <a:lnTo>
                        <a:pt x="10" y="35"/>
                      </a:lnTo>
                      <a:lnTo>
                        <a:pt x="6" y="35"/>
                      </a:lnTo>
                      <a:lnTo>
                        <a:pt x="1" y="40"/>
                      </a:lnTo>
                      <a:lnTo>
                        <a:pt x="0" y="46"/>
                      </a:lnTo>
                      <a:lnTo>
                        <a:pt x="0" y="53"/>
                      </a:lnTo>
                      <a:lnTo>
                        <a:pt x="14" y="56"/>
                      </a:lnTo>
                      <a:lnTo>
                        <a:pt x="25" y="45"/>
                      </a:lnTo>
                      <a:lnTo>
                        <a:pt x="25" y="40"/>
                      </a:lnTo>
                      <a:lnTo>
                        <a:pt x="34" y="31"/>
                      </a:lnTo>
                      <a:lnTo>
                        <a:pt x="34" y="22"/>
                      </a:lnTo>
                      <a:lnTo>
                        <a:pt x="38" y="6"/>
                      </a:lnTo>
                    </a:path>
                  </a:pathLst>
                </a:custGeom>
                <a:solidFill>
                  <a:srgbClr val="F7C2BF"/>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6" name="Freeform 127">
                  <a:extLst>
                    <a:ext uri="{FF2B5EF4-FFF2-40B4-BE49-F238E27FC236}">
                      <a16:creationId xmlns:a16="http://schemas.microsoft.com/office/drawing/2014/main" id="{2383B105-C29E-F967-96F7-7B32CCCE94F2}"/>
                    </a:ext>
                  </a:extLst>
                </p:cNvPr>
                <p:cNvSpPr>
                  <a:spLocks/>
                </p:cNvSpPr>
                <p:nvPr/>
              </p:nvSpPr>
              <p:spPr bwMode="auto">
                <a:xfrm>
                  <a:off x="3196" y="2405"/>
                  <a:ext cx="885" cy="697"/>
                </a:xfrm>
                <a:custGeom>
                  <a:avLst/>
                  <a:gdLst>
                    <a:gd name="T0" fmla="*/ 0 w 179"/>
                    <a:gd name="T1" fmla="*/ 32813589 h 141"/>
                    <a:gd name="T2" fmla="*/ 1811165 w 179"/>
                    <a:gd name="T3" fmla="*/ 27840313 h 141"/>
                    <a:gd name="T4" fmla="*/ 8588316 w 179"/>
                    <a:gd name="T5" fmla="*/ 24599176 h 141"/>
                    <a:gd name="T6" fmla="*/ 11772528 w 179"/>
                    <a:gd name="T7" fmla="*/ 22426870 h 141"/>
                    <a:gd name="T8" fmla="*/ 18198486 w 179"/>
                    <a:gd name="T9" fmla="*/ 24599176 h 141"/>
                    <a:gd name="T10" fmla="*/ 21808716 w 179"/>
                    <a:gd name="T11" fmla="*/ 18896695 h 141"/>
                    <a:gd name="T12" fmla="*/ 20009522 w 179"/>
                    <a:gd name="T13" fmla="*/ 17450554 h 141"/>
                    <a:gd name="T14" fmla="*/ 21808716 w 179"/>
                    <a:gd name="T15" fmla="*/ 10679286 h 141"/>
                    <a:gd name="T16" fmla="*/ 24260413 w 179"/>
                    <a:gd name="T17" fmla="*/ 6420126 h 141"/>
                    <a:gd name="T18" fmla="*/ 24260413 w 179"/>
                    <a:gd name="T19" fmla="*/ 3182037 h 141"/>
                    <a:gd name="T20" fmla="*/ 25708134 w 179"/>
                    <a:gd name="T21" fmla="*/ 1809229 h 141"/>
                    <a:gd name="T22" fmla="*/ 29241389 w 179"/>
                    <a:gd name="T23" fmla="*/ 3182037 h 141"/>
                    <a:gd name="T24" fmla="*/ 30689248 w 179"/>
                    <a:gd name="T25" fmla="*/ 3182037 h 141"/>
                    <a:gd name="T26" fmla="*/ 40721803 w 179"/>
                    <a:gd name="T27" fmla="*/ 0 h 141"/>
                    <a:gd name="T28" fmla="*/ 42461771 w 179"/>
                    <a:gd name="T29" fmla="*/ 3182037 h 141"/>
                    <a:gd name="T30" fmla="*/ 43906605 w 179"/>
                    <a:gd name="T31" fmla="*/ 1809229 h 141"/>
                    <a:gd name="T32" fmla="*/ 50698142 w 179"/>
                    <a:gd name="T33" fmla="*/ 4976307 h 141"/>
                    <a:gd name="T34" fmla="*/ 55679138 w 179"/>
                    <a:gd name="T35" fmla="*/ 7863355 h 141"/>
                    <a:gd name="T36" fmla="*/ 62104968 w 179"/>
                    <a:gd name="T37" fmla="*/ 12110548 h 141"/>
                    <a:gd name="T38" fmla="*/ 63918554 w 179"/>
                    <a:gd name="T39" fmla="*/ 13919801 h 141"/>
                    <a:gd name="T40" fmla="*/ 58923161 w 179"/>
                    <a:gd name="T41" fmla="*/ 17101837 h 141"/>
                    <a:gd name="T42" fmla="*/ 60734296 w 179"/>
                    <a:gd name="T43" fmla="*/ 20339919 h 141"/>
                    <a:gd name="T44" fmla="*/ 55679138 w 179"/>
                    <a:gd name="T45" fmla="*/ 22426870 h 141"/>
                    <a:gd name="T46" fmla="*/ 53942165 w 179"/>
                    <a:gd name="T47" fmla="*/ 34552391 h 141"/>
                    <a:gd name="T48" fmla="*/ 50698142 w 179"/>
                    <a:gd name="T49" fmla="*/ 36346656 h 141"/>
                    <a:gd name="T50" fmla="*/ 48520786 w 179"/>
                    <a:gd name="T51" fmla="*/ 40679957 h 141"/>
                    <a:gd name="T52" fmla="*/ 42461771 w 179"/>
                    <a:gd name="T53" fmla="*/ 45290289 h 141"/>
                    <a:gd name="T54" fmla="*/ 34295993 w 179"/>
                    <a:gd name="T55" fmla="*/ 46733958 h 141"/>
                    <a:gd name="T56" fmla="*/ 29241389 w 179"/>
                    <a:gd name="T57" fmla="*/ 48472167 h 141"/>
                    <a:gd name="T58" fmla="*/ 25708134 w 179"/>
                    <a:gd name="T59" fmla="*/ 50267163 h 141"/>
                    <a:gd name="T60" fmla="*/ 24260413 w 179"/>
                    <a:gd name="T61" fmla="*/ 47100076 h 141"/>
                    <a:gd name="T62" fmla="*/ 23911990 w 179"/>
                    <a:gd name="T63" fmla="*/ 42049646 h 141"/>
                    <a:gd name="T64" fmla="*/ 21442376 w 179"/>
                    <a:gd name="T65" fmla="*/ 40679957 h 141"/>
                    <a:gd name="T66" fmla="*/ 20360842 w 179"/>
                    <a:gd name="T67" fmla="*/ 32813589 h 141"/>
                    <a:gd name="T68" fmla="*/ 12138849 w 179"/>
                    <a:gd name="T69" fmla="*/ 34259849 h 141"/>
                    <a:gd name="T70" fmla="*/ 5347299 w 179"/>
                    <a:gd name="T71" fmla="*/ 32813589 h 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9"/>
                    <a:gd name="T109" fmla="*/ 0 h 141"/>
                    <a:gd name="T110" fmla="*/ 179 w 179"/>
                    <a:gd name="T111" fmla="*/ 141 h 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9" h="141">
                      <a:moveTo>
                        <a:pt x="10" y="87"/>
                      </a:moveTo>
                      <a:lnTo>
                        <a:pt x="0" y="92"/>
                      </a:lnTo>
                      <a:lnTo>
                        <a:pt x="1" y="83"/>
                      </a:lnTo>
                      <a:lnTo>
                        <a:pt x="5" y="78"/>
                      </a:lnTo>
                      <a:lnTo>
                        <a:pt x="10" y="69"/>
                      </a:lnTo>
                      <a:lnTo>
                        <a:pt x="24" y="69"/>
                      </a:lnTo>
                      <a:lnTo>
                        <a:pt x="28" y="69"/>
                      </a:lnTo>
                      <a:lnTo>
                        <a:pt x="33" y="63"/>
                      </a:lnTo>
                      <a:lnTo>
                        <a:pt x="43" y="69"/>
                      </a:lnTo>
                      <a:lnTo>
                        <a:pt x="51" y="69"/>
                      </a:lnTo>
                      <a:lnTo>
                        <a:pt x="61" y="58"/>
                      </a:lnTo>
                      <a:lnTo>
                        <a:pt x="61" y="53"/>
                      </a:lnTo>
                      <a:lnTo>
                        <a:pt x="56" y="53"/>
                      </a:lnTo>
                      <a:lnTo>
                        <a:pt x="56" y="49"/>
                      </a:lnTo>
                      <a:lnTo>
                        <a:pt x="61" y="44"/>
                      </a:lnTo>
                      <a:cubicBezTo>
                        <a:pt x="61" y="40"/>
                        <a:pt x="61" y="35"/>
                        <a:pt x="61" y="30"/>
                      </a:cubicBezTo>
                      <a:lnTo>
                        <a:pt x="68" y="23"/>
                      </a:lnTo>
                      <a:lnTo>
                        <a:pt x="68" y="18"/>
                      </a:lnTo>
                      <a:lnTo>
                        <a:pt x="63" y="14"/>
                      </a:lnTo>
                      <a:lnTo>
                        <a:pt x="68" y="9"/>
                      </a:lnTo>
                      <a:lnTo>
                        <a:pt x="72" y="9"/>
                      </a:lnTo>
                      <a:lnTo>
                        <a:pt x="72" y="5"/>
                      </a:lnTo>
                      <a:lnTo>
                        <a:pt x="77" y="9"/>
                      </a:lnTo>
                      <a:lnTo>
                        <a:pt x="82" y="9"/>
                      </a:lnTo>
                      <a:lnTo>
                        <a:pt x="84" y="9"/>
                      </a:lnTo>
                      <a:lnTo>
                        <a:pt x="86" y="9"/>
                      </a:lnTo>
                      <a:lnTo>
                        <a:pt x="105" y="0"/>
                      </a:lnTo>
                      <a:lnTo>
                        <a:pt x="114" y="0"/>
                      </a:lnTo>
                      <a:lnTo>
                        <a:pt x="114" y="5"/>
                      </a:lnTo>
                      <a:lnTo>
                        <a:pt x="119" y="9"/>
                      </a:lnTo>
                      <a:lnTo>
                        <a:pt x="123" y="9"/>
                      </a:lnTo>
                      <a:lnTo>
                        <a:pt x="123" y="5"/>
                      </a:lnTo>
                      <a:lnTo>
                        <a:pt x="133" y="9"/>
                      </a:lnTo>
                      <a:lnTo>
                        <a:pt x="142" y="14"/>
                      </a:lnTo>
                      <a:lnTo>
                        <a:pt x="151" y="14"/>
                      </a:lnTo>
                      <a:lnTo>
                        <a:pt x="156" y="22"/>
                      </a:lnTo>
                      <a:lnTo>
                        <a:pt x="170" y="29"/>
                      </a:lnTo>
                      <a:lnTo>
                        <a:pt x="174" y="34"/>
                      </a:lnTo>
                      <a:lnTo>
                        <a:pt x="179" y="34"/>
                      </a:lnTo>
                      <a:lnTo>
                        <a:pt x="179" y="39"/>
                      </a:lnTo>
                      <a:lnTo>
                        <a:pt x="175" y="38"/>
                      </a:lnTo>
                      <a:lnTo>
                        <a:pt x="165" y="48"/>
                      </a:lnTo>
                      <a:lnTo>
                        <a:pt x="165" y="52"/>
                      </a:lnTo>
                      <a:lnTo>
                        <a:pt x="170" y="57"/>
                      </a:lnTo>
                      <a:lnTo>
                        <a:pt x="170" y="62"/>
                      </a:lnTo>
                      <a:lnTo>
                        <a:pt x="156" y="63"/>
                      </a:lnTo>
                      <a:lnTo>
                        <a:pt x="155" y="89"/>
                      </a:lnTo>
                      <a:lnTo>
                        <a:pt x="151" y="97"/>
                      </a:lnTo>
                      <a:lnTo>
                        <a:pt x="147" y="97"/>
                      </a:lnTo>
                      <a:lnTo>
                        <a:pt x="142" y="102"/>
                      </a:lnTo>
                      <a:lnTo>
                        <a:pt x="141" y="108"/>
                      </a:lnTo>
                      <a:lnTo>
                        <a:pt x="136" y="114"/>
                      </a:lnTo>
                      <a:lnTo>
                        <a:pt x="132" y="122"/>
                      </a:lnTo>
                      <a:lnTo>
                        <a:pt x="119" y="127"/>
                      </a:lnTo>
                      <a:lnTo>
                        <a:pt x="109" y="127"/>
                      </a:lnTo>
                      <a:lnTo>
                        <a:pt x="96" y="131"/>
                      </a:lnTo>
                      <a:lnTo>
                        <a:pt x="91" y="136"/>
                      </a:lnTo>
                      <a:lnTo>
                        <a:pt x="82" y="136"/>
                      </a:lnTo>
                      <a:lnTo>
                        <a:pt x="77" y="141"/>
                      </a:lnTo>
                      <a:lnTo>
                        <a:pt x="72" y="141"/>
                      </a:lnTo>
                      <a:lnTo>
                        <a:pt x="72" y="136"/>
                      </a:lnTo>
                      <a:lnTo>
                        <a:pt x="68" y="132"/>
                      </a:lnTo>
                      <a:lnTo>
                        <a:pt x="63" y="127"/>
                      </a:lnTo>
                      <a:lnTo>
                        <a:pt x="67" y="118"/>
                      </a:lnTo>
                      <a:lnTo>
                        <a:pt x="63" y="118"/>
                      </a:lnTo>
                      <a:lnTo>
                        <a:pt x="60" y="114"/>
                      </a:lnTo>
                      <a:lnTo>
                        <a:pt x="61" y="96"/>
                      </a:lnTo>
                      <a:lnTo>
                        <a:pt x="57" y="92"/>
                      </a:lnTo>
                      <a:lnTo>
                        <a:pt x="38" y="92"/>
                      </a:lnTo>
                      <a:lnTo>
                        <a:pt x="34" y="96"/>
                      </a:lnTo>
                      <a:lnTo>
                        <a:pt x="29" y="92"/>
                      </a:lnTo>
                      <a:lnTo>
                        <a:pt x="15" y="92"/>
                      </a:lnTo>
                      <a:lnTo>
                        <a:pt x="10" y="87"/>
                      </a:lnTo>
                    </a:path>
                  </a:pathLst>
                </a:custGeom>
                <a:solidFill>
                  <a:srgbClr val="C2130B"/>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7" name="Freeform 128">
                  <a:extLst>
                    <a:ext uri="{FF2B5EF4-FFF2-40B4-BE49-F238E27FC236}">
                      <a16:creationId xmlns:a16="http://schemas.microsoft.com/office/drawing/2014/main" id="{7E13C471-DADB-927D-FE48-D309A51AB7B9}"/>
                    </a:ext>
                  </a:extLst>
                </p:cNvPr>
                <p:cNvSpPr>
                  <a:spLocks/>
                </p:cNvSpPr>
                <p:nvPr/>
              </p:nvSpPr>
              <p:spPr bwMode="auto">
                <a:xfrm>
                  <a:off x="3552" y="1952"/>
                  <a:ext cx="736" cy="791"/>
                </a:xfrm>
                <a:custGeom>
                  <a:avLst/>
                  <a:gdLst>
                    <a:gd name="T0" fmla="*/ 1787857 w 149"/>
                    <a:gd name="T1" fmla="*/ 11402107 h 160"/>
                    <a:gd name="T2" fmla="*/ 0 w 149"/>
                    <a:gd name="T3" fmla="*/ 15373855 h 160"/>
                    <a:gd name="T4" fmla="*/ 1787857 w 149"/>
                    <a:gd name="T5" fmla="*/ 17110416 h 160"/>
                    <a:gd name="T6" fmla="*/ 1787857 w 149"/>
                    <a:gd name="T7" fmla="*/ 20352714 h 160"/>
                    <a:gd name="T8" fmla="*/ 3514252 w 149"/>
                    <a:gd name="T9" fmla="*/ 21797114 h 160"/>
                    <a:gd name="T10" fmla="*/ 2149801 w 149"/>
                    <a:gd name="T11" fmla="*/ 24250993 h 160"/>
                    <a:gd name="T12" fmla="*/ 3514252 w 149"/>
                    <a:gd name="T13" fmla="*/ 27505403 h 160"/>
                    <a:gd name="T14" fmla="*/ 2149801 w 149"/>
                    <a:gd name="T15" fmla="*/ 29226974 h 160"/>
                    <a:gd name="T16" fmla="*/ 3514252 w 149"/>
                    <a:gd name="T17" fmla="*/ 34279900 h 160"/>
                    <a:gd name="T18" fmla="*/ 4225697 w 149"/>
                    <a:gd name="T19" fmla="*/ 36382555 h 160"/>
                    <a:gd name="T20" fmla="*/ 11692541 w 149"/>
                    <a:gd name="T21" fmla="*/ 32833082 h 160"/>
                    <a:gd name="T22" fmla="*/ 14844852 w 149"/>
                    <a:gd name="T23" fmla="*/ 34645994 h 160"/>
                    <a:gd name="T24" fmla="*/ 18432372 w 149"/>
                    <a:gd name="T25" fmla="*/ 36016303 h 160"/>
                    <a:gd name="T26" fmla="*/ 24825705 w 149"/>
                    <a:gd name="T27" fmla="*/ 37826327 h 160"/>
                    <a:gd name="T28" fmla="*/ 29777807 w 149"/>
                    <a:gd name="T29" fmla="*/ 41069367 h 160"/>
                    <a:gd name="T30" fmla="*/ 36518240 w 149"/>
                    <a:gd name="T31" fmla="*/ 44967047 h 160"/>
                    <a:gd name="T32" fmla="*/ 38247039 w 149"/>
                    <a:gd name="T33" fmla="*/ 46777527 h 160"/>
                    <a:gd name="T34" fmla="*/ 34733406 w 149"/>
                    <a:gd name="T35" fmla="*/ 48135871 h 160"/>
                    <a:gd name="T36" fmla="*/ 32930711 w 149"/>
                    <a:gd name="T37" fmla="*/ 51390281 h 160"/>
                    <a:gd name="T38" fmla="*/ 34733406 w 149"/>
                    <a:gd name="T39" fmla="*/ 54922293 h 160"/>
                    <a:gd name="T40" fmla="*/ 41108903 w 149"/>
                    <a:gd name="T41" fmla="*/ 54922293 h 160"/>
                    <a:gd name="T42" fmla="*/ 42911588 w 149"/>
                    <a:gd name="T43" fmla="*/ 44967047 h 160"/>
                    <a:gd name="T44" fmla="*/ 44622624 w 149"/>
                    <a:gd name="T45" fmla="*/ 27505403 h 160"/>
                    <a:gd name="T46" fmla="*/ 46425340 w 149"/>
                    <a:gd name="T47" fmla="*/ 24980453 h 160"/>
                    <a:gd name="T48" fmla="*/ 51015962 w 149"/>
                    <a:gd name="T49" fmla="*/ 21797114 h 160"/>
                    <a:gd name="T50" fmla="*/ 51015962 w 149"/>
                    <a:gd name="T51" fmla="*/ 18557688 h 160"/>
                    <a:gd name="T52" fmla="*/ 49651409 w 149"/>
                    <a:gd name="T53" fmla="*/ 13563959 h 160"/>
                    <a:gd name="T54" fmla="*/ 51015962 w 149"/>
                    <a:gd name="T55" fmla="*/ 6789469 h 160"/>
                    <a:gd name="T56" fmla="*/ 45713880 w 149"/>
                    <a:gd name="T57" fmla="*/ 3183226 h 160"/>
                    <a:gd name="T58" fmla="*/ 42546611 w 149"/>
                    <a:gd name="T59" fmla="*/ 0 h 160"/>
                    <a:gd name="T60" fmla="*/ 37594657 w 149"/>
                    <a:gd name="T61" fmla="*/ 3183226 h 160"/>
                    <a:gd name="T62" fmla="*/ 34368469 w 149"/>
                    <a:gd name="T63" fmla="*/ 4978855 h 160"/>
                    <a:gd name="T64" fmla="*/ 32930711 w 149"/>
                    <a:gd name="T65" fmla="*/ 1080570 h 160"/>
                    <a:gd name="T66" fmla="*/ 27978016 w 149"/>
                    <a:gd name="T67" fmla="*/ 4264404 h 160"/>
                    <a:gd name="T68" fmla="*/ 16647538 w 149"/>
                    <a:gd name="T69" fmla="*/ 7870039 h 160"/>
                    <a:gd name="T70" fmla="*/ 11692541 w 149"/>
                    <a:gd name="T71" fmla="*/ 11035983 h 160"/>
                    <a:gd name="T72" fmla="*/ 8540232 w 149"/>
                    <a:gd name="T73" fmla="*/ 13563959 h 160"/>
                    <a:gd name="T74" fmla="*/ 4952099 w 149"/>
                    <a:gd name="T75" fmla="*/ 9606476 h 1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9"/>
                    <a:gd name="T115" fmla="*/ 0 h 160"/>
                    <a:gd name="T116" fmla="*/ 149 w 149"/>
                    <a:gd name="T117" fmla="*/ 160 h 1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9" h="160">
                      <a:moveTo>
                        <a:pt x="14" y="27"/>
                      </a:moveTo>
                      <a:lnTo>
                        <a:pt x="5" y="32"/>
                      </a:lnTo>
                      <a:lnTo>
                        <a:pt x="5" y="38"/>
                      </a:lnTo>
                      <a:lnTo>
                        <a:pt x="0" y="43"/>
                      </a:lnTo>
                      <a:lnTo>
                        <a:pt x="9" y="47"/>
                      </a:lnTo>
                      <a:lnTo>
                        <a:pt x="5" y="48"/>
                      </a:lnTo>
                      <a:lnTo>
                        <a:pt x="5" y="52"/>
                      </a:lnTo>
                      <a:lnTo>
                        <a:pt x="5" y="57"/>
                      </a:lnTo>
                      <a:lnTo>
                        <a:pt x="5" y="61"/>
                      </a:lnTo>
                      <a:lnTo>
                        <a:pt x="10" y="61"/>
                      </a:lnTo>
                      <a:lnTo>
                        <a:pt x="6" y="66"/>
                      </a:lnTo>
                      <a:lnTo>
                        <a:pt x="6" y="68"/>
                      </a:lnTo>
                      <a:lnTo>
                        <a:pt x="6" y="70"/>
                      </a:lnTo>
                      <a:lnTo>
                        <a:pt x="10" y="77"/>
                      </a:lnTo>
                      <a:lnTo>
                        <a:pt x="6" y="77"/>
                      </a:lnTo>
                      <a:lnTo>
                        <a:pt x="6" y="82"/>
                      </a:lnTo>
                      <a:lnTo>
                        <a:pt x="10" y="92"/>
                      </a:lnTo>
                      <a:lnTo>
                        <a:pt x="10" y="96"/>
                      </a:lnTo>
                      <a:lnTo>
                        <a:pt x="10" y="101"/>
                      </a:lnTo>
                      <a:lnTo>
                        <a:pt x="12" y="102"/>
                      </a:lnTo>
                      <a:lnTo>
                        <a:pt x="14" y="101"/>
                      </a:lnTo>
                      <a:lnTo>
                        <a:pt x="33" y="92"/>
                      </a:lnTo>
                      <a:lnTo>
                        <a:pt x="42" y="92"/>
                      </a:lnTo>
                      <a:lnTo>
                        <a:pt x="42" y="97"/>
                      </a:lnTo>
                      <a:lnTo>
                        <a:pt x="47" y="101"/>
                      </a:lnTo>
                      <a:lnTo>
                        <a:pt x="52" y="101"/>
                      </a:lnTo>
                      <a:lnTo>
                        <a:pt x="52" y="97"/>
                      </a:lnTo>
                      <a:lnTo>
                        <a:pt x="70" y="106"/>
                      </a:lnTo>
                      <a:lnTo>
                        <a:pt x="79" y="105"/>
                      </a:lnTo>
                      <a:lnTo>
                        <a:pt x="84" y="115"/>
                      </a:lnTo>
                      <a:lnTo>
                        <a:pt x="98" y="121"/>
                      </a:lnTo>
                      <a:lnTo>
                        <a:pt x="103" y="126"/>
                      </a:lnTo>
                      <a:lnTo>
                        <a:pt x="108" y="126"/>
                      </a:lnTo>
                      <a:lnTo>
                        <a:pt x="108" y="131"/>
                      </a:lnTo>
                      <a:lnTo>
                        <a:pt x="103" y="131"/>
                      </a:lnTo>
                      <a:lnTo>
                        <a:pt x="98" y="135"/>
                      </a:lnTo>
                      <a:lnTo>
                        <a:pt x="93" y="140"/>
                      </a:lnTo>
                      <a:lnTo>
                        <a:pt x="93" y="144"/>
                      </a:lnTo>
                      <a:lnTo>
                        <a:pt x="98" y="149"/>
                      </a:lnTo>
                      <a:lnTo>
                        <a:pt x="98" y="154"/>
                      </a:lnTo>
                      <a:lnTo>
                        <a:pt x="108" y="160"/>
                      </a:lnTo>
                      <a:lnTo>
                        <a:pt x="116" y="154"/>
                      </a:lnTo>
                      <a:lnTo>
                        <a:pt x="116" y="144"/>
                      </a:lnTo>
                      <a:lnTo>
                        <a:pt x="121" y="126"/>
                      </a:lnTo>
                      <a:cubicBezTo>
                        <a:pt x="121" y="112"/>
                        <a:pt x="121" y="96"/>
                        <a:pt x="121" y="82"/>
                      </a:cubicBezTo>
                      <a:lnTo>
                        <a:pt x="126" y="77"/>
                      </a:lnTo>
                      <a:lnTo>
                        <a:pt x="126" y="70"/>
                      </a:lnTo>
                      <a:lnTo>
                        <a:pt x="131" y="70"/>
                      </a:lnTo>
                      <a:lnTo>
                        <a:pt x="135" y="70"/>
                      </a:lnTo>
                      <a:lnTo>
                        <a:pt x="144" y="61"/>
                      </a:lnTo>
                      <a:lnTo>
                        <a:pt x="149" y="52"/>
                      </a:lnTo>
                      <a:lnTo>
                        <a:pt x="144" y="52"/>
                      </a:lnTo>
                      <a:lnTo>
                        <a:pt x="144" y="47"/>
                      </a:lnTo>
                      <a:lnTo>
                        <a:pt x="140" y="38"/>
                      </a:lnTo>
                      <a:lnTo>
                        <a:pt x="144" y="38"/>
                      </a:lnTo>
                      <a:cubicBezTo>
                        <a:pt x="144" y="32"/>
                        <a:pt x="144" y="25"/>
                        <a:pt x="144" y="19"/>
                      </a:cubicBezTo>
                      <a:lnTo>
                        <a:pt x="134" y="9"/>
                      </a:lnTo>
                      <a:lnTo>
                        <a:pt x="129" y="9"/>
                      </a:lnTo>
                      <a:lnTo>
                        <a:pt x="125" y="5"/>
                      </a:lnTo>
                      <a:lnTo>
                        <a:pt x="120" y="0"/>
                      </a:lnTo>
                      <a:lnTo>
                        <a:pt x="111" y="9"/>
                      </a:lnTo>
                      <a:lnTo>
                        <a:pt x="106" y="9"/>
                      </a:lnTo>
                      <a:lnTo>
                        <a:pt x="101" y="13"/>
                      </a:lnTo>
                      <a:lnTo>
                        <a:pt x="97" y="14"/>
                      </a:lnTo>
                      <a:lnTo>
                        <a:pt x="92" y="9"/>
                      </a:lnTo>
                      <a:lnTo>
                        <a:pt x="93" y="3"/>
                      </a:lnTo>
                      <a:lnTo>
                        <a:pt x="89" y="3"/>
                      </a:lnTo>
                      <a:lnTo>
                        <a:pt x="79" y="12"/>
                      </a:lnTo>
                      <a:cubicBezTo>
                        <a:pt x="69" y="12"/>
                        <a:pt x="57" y="12"/>
                        <a:pt x="47" y="12"/>
                      </a:cubicBezTo>
                      <a:lnTo>
                        <a:pt x="47" y="22"/>
                      </a:lnTo>
                      <a:lnTo>
                        <a:pt x="42" y="31"/>
                      </a:lnTo>
                      <a:lnTo>
                        <a:pt x="33" y="31"/>
                      </a:lnTo>
                      <a:lnTo>
                        <a:pt x="33" y="38"/>
                      </a:lnTo>
                      <a:lnTo>
                        <a:pt x="24" y="38"/>
                      </a:lnTo>
                      <a:lnTo>
                        <a:pt x="20" y="27"/>
                      </a:lnTo>
                      <a:lnTo>
                        <a:pt x="14" y="27"/>
                      </a:lnTo>
                    </a:path>
                  </a:pathLst>
                </a:custGeom>
                <a:solidFill>
                  <a:srgbClr val="F1AFAC"/>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8" name="Freeform 129">
                  <a:extLst>
                    <a:ext uri="{FF2B5EF4-FFF2-40B4-BE49-F238E27FC236}">
                      <a16:creationId xmlns:a16="http://schemas.microsoft.com/office/drawing/2014/main" id="{73BD5BDD-3B0F-1EF9-D869-84C6E1BD9A43}"/>
                    </a:ext>
                  </a:extLst>
                </p:cNvPr>
                <p:cNvSpPr>
                  <a:spLocks/>
                </p:cNvSpPr>
                <p:nvPr/>
              </p:nvSpPr>
              <p:spPr bwMode="auto">
                <a:xfrm>
                  <a:off x="3595" y="1474"/>
                  <a:ext cx="462" cy="670"/>
                </a:xfrm>
                <a:custGeom>
                  <a:avLst/>
                  <a:gdLst>
                    <a:gd name="T0" fmla="*/ 1863594 w 93"/>
                    <a:gd name="T1" fmla="*/ 43032130 h 136"/>
                    <a:gd name="T2" fmla="*/ 4102451 w 93"/>
                    <a:gd name="T3" fmla="*/ 43032130 h 136"/>
                    <a:gd name="T4" fmla="*/ 5606083 w 93"/>
                    <a:gd name="T5" fmla="*/ 46833275 h 136"/>
                    <a:gd name="T6" fmla="*/ 8882715 w 93"/>
                    <a:gd name="T7" fmla="*/ 47190148 h 136"/>
                    <a:gd name="T8" fmla="*/ 8882715 w 93"/>
                    <a:gd name="T9" fmla="*/ 44445277 h 136"/>
                    <a:gd name="T10" fmla="*/ 12249936 w 93"/>
                    <a:gd name="T11" fmla="*/ 44445277 h 136"/>
                    <a:gd name="T12" fmla="*/ 14114130 w 93"/>
                    <a:gd name="T13" fmla="*/ 41273312 h 136"/>
                    <a:gd name="T14" fmla="*/ 14114130 w 93"/>
                    <a:gd name="T15" fmla="*/ 37826242 h 136"/>
                    <a:gd name="T16" fmla="*/ 25985981 w 93"/>
                    <a:gd name="T17" fmla="*/ 37826242 h 136"/>
                    <a:gd name="T18" fmla="*/ 29262484 w 93"/>
                    <a:gd name="T19" fmla="*/ 35068937 h 136"/>
                    <a:gd name="T20" fmla="*/ 30766140 w 93"/>
                    <a:gd name="T21" fmla="*/ 33310720 h 136"/>
                    <a:gd name="T22" fmla="*/ 32629837 w 93"/>
                    <a:gd name="T23" fmla="*/ 33310720 h 136"/>
                    <a:gd name="T24" fmla="*/ 34118291 w 93"/>
                    <a:gd name="T25" fmla="*/ 29506107 h 136"/>
                    <a:gd name="T26" fmla="*/ 34493415 w 93"/>
                    <a:gd name="T27" fmla="*/ 25002310 h 136"/>
                    <a:gd name="T28" fmla="*/ 32629837 w 93"/>
                    <a:gd name="T29" fmla="*/ 21485757 h 136"/>
                    <a:gd name="T30" fmla="*/ 31141403 w 93"/>
                    <a:gd name="T31" fmla="*/ 16340480 h 136"/>
                    <a:gd name="T32" fmla="*/ 31141403 w 93"/>
                    <a:gd name="T33" fmla="*/ 9721437 h 136"/>
                    <a:gd name="T34" fmla="*/ 29262484 w 93"/>
                    <a:gd name="T35" fmla="*/ 4161621 h 136"/>
                    <a:gd name="T36" fmla="*/ 30766140 w 93"/>
                    <a:gd name="T37" fmla="*/ 2744877 h 136"/>
                    <a:gd name="T38" fmla="*/ 29262484 w 93"/>
                    <a:gd name="T39" fmla="*/ 2744877 h 136"/>
                    <a:gd name="T40" fmla="*/ 27474436 w 93"/>
                    <a:gd name="T41" fmla="*/ 0 h 136"/>
                    <a:gd name="T42" fmla="*/ 25610698 w 93"/>
                    <a:gd name="T43" fmla="*/ 2402669 h 136"/>
                    <a:gd name="T44" fmla="*/ 24122284 w 93"/>
                    <a:gd name="T45" fmla="*/ 4161621 h 136"/>
                    <a:gd name="T46" fmla="*/ 22243484 w 93"/>
                    <a:gd name="T47" fmla="*/ 4161621 h 136"/>
                    <a:gd name="T48" fmla="*/ 20755045 w 93"/>
                    <a:gd name="T49" fmla="*/ 6975956 h 136"/>
                    <a:gd name="T50" fmla="*/ 20379911 w 93"/>
                    <a:gd name="T51" fmla="*/ 14225241 h 136"/>
                    <a:gd name="T52" fmla="*/ 19269552 w 93"/>
                    <a:gd name="T53" fmla="*/ 15281358 h 136"/>
                    <a:gd name="T54" fmla="*/ 18891328 w 93"/>
                    <a:gd name="T55" fmla="*/ 19085478 h 136"/>
                    <a:gd name="T56" fmla="*/ 20379911 w 93"/>
                    <a:gd name="T57" fmla="*/ 19085478 h 136"/>
                    <a:gd name="T58" fmla="*/ 20379911 w 93"/>
                    <a:gd name="T59" fmla="*/ 22530169 h 136"/>
                    <a:gd name="T60" fmla="*/ 11874782 w 93"/>
                    <a:gd name="T61" fmla="*/ 22887062 h 136"/>
                    <a:gd name="T62" fmla="*/ 8507456 w 93"/>
                    <a:gd name="T63" fmla="*/ 25705002 h 136"/>
                    <a:gd name="T64" fmla="*/ 5230944 w 93"/>
                    <a:gd name="T65" fmla="*/ 27390878 h 136"/>
                    <a:gd name="T66" fmla="*/ 3367354 w 93"/>
                    <a:gd name="T67" fmla="*/ 31552365 h 136"/>
                    <a:gd name="T68" fmla="*/ 1863594 w 93"/>
                    <a:gd name="T69" fmla="*/ 34366836 h 136"/>
                    <a:gd name="T70" fmla="*/ 1863594 w 93"/>
                    <a:gd name="T71" fmla="*/ 37469329 h 136"/>
                    <a:gd name="T72" fmla="*/ 0 w 93"/>
                    <a:gd name="T73" fmla="*/ 41273312 h 136"/>
                    <a:gd name="T74" fmla="*/ 1863594 w 93"/>
                    <a:gd name="T75" fmla="*/ 43032130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
                    <a:gd name="T115" fmla="*/ 0 h 136"/>
                    <a:gd name="T116" fmla="*/ 93 w 93"/>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 h="136">
                      <a:moveTo>
                        <a:pt x="5" y="124"/>
                      </a:moveTo>
                      <a:lnTo>
                        <a:pt x="11" y="124"/>
                      </a:lnTo>
                      <a:lnTo>
                        <a:pt x="15" y="135"/>
                      </a:lnTo>
                      <a:lnTo>
                        <a:pt x="24" y="136"/>
                      </a:lnTo>
                      <a:lnTo>
                        <a:pt x="24" y="128"/>
                      </a:lnTo>
                      <a:lnTo>
                        <a:pt x="33" y="128"/>
                      </a:lnTo>
                      <a:lnTo>
                        <a:pt x="38" y="119"/>
                      </a:lnTo>
                      <a:lnTo>
                        <a:pt x="38" y="109"/>
                      </a:lnTo>
                      <a:lnTo>
                        <a:pt x="70" y="109"/>
                      </a:lnTo>
                      <a:lnTo>
                        <a:pt x="79" y="101"/>
                      </a:lnTo>
                      <a:lnTo>
                        <a:pt x="83" y="96"/>
                      </a:lnTo>
                      <a:lnTo>
                        <a:pt x="88" y="96"/>
                      </a:lnTo>
                      <a:lnTo>
                        <a:pt x="92" y="85"/>
                      </a:lnTo>
                      <a:lnTo>
                        <a:pt x="93" y="72"/>
                      </a:lnTo>
                      <a:lnTo>
                        <a:pt x="88" y="62"/>
                      </a:lnTo>
                      <a:lnTo>
                        <a:pt x="84" y="47"/>
                      </a:lnTo>
                      <a:lnTo>
                        <a:pt x="84" y="28"/>
                      </a:lnTo>
                      <a:lnTo>
                        <a:pt x="79" y="12"/>
                      </a:lnTo>
                      <a:lnTo>
                        <a:pt x="83" y="8"/>
                      </a:lnTo>
                      <a:lnTo>
                        <a:pt x="79" y="8"/>
                      </a:lnTo>
                      <a:lnTo>
                        <a:pt x="74" y="0"/>
                      </a:lnTo>
                      <a:lnTo>
                        <a:pt x="69" y="7"/>
                      </a:lnTo>
                      <a:lnTo>
                        <a:pt x="65" y="12"/>
                      </a:lnTo>
                      <a:lnTo>
                        <a:pt x="60" y="12"/>
                      </a:lnTo>
                      <a:lnTo>
                        <a:pt x="56" y="20"/>
                      </a:lnTo>
                      <a:lnTo>
                        <a:pt x="55" y="41"/>
                      </a:lnTo>
                      <a:lnTo>
                        <a:pt x="52" y="44"/>
                      </a:lnTo>
                      <a:lnTo>
                        <a:pt x="51" y="55"/>
                      </a:lnTo>
                      <a:lnTo>
                        <a:pt x="55" y="55"/>
                      </a:lnTo>
                      <a:lnTo>
                        <a:pt x="55" y="65"/>
                      </a:lnTo>
                      <a:lnTo>
                        <a:pt x="32" y="66"/>
                      </a:lnTo>
                      <a:lnTo>
                        <a:pt x="23" y="74"/>
                      </a:lnTo>
                      <a:lnTo>
                        <a:pt x="14" y="79"/>
                      </a:lnTo>
                      <a:lnTo>
                        <a:pt x="9" y="91"/>
                      </a:lnTo>
                      <a:lnTo>
                        <a:pt x="5" y="99"/>
                      </a:lnTo>
                      <a:lnTo>
                        <a:pt x="5" y="108"/>
                      </a:lnTo>
                      <a:lnTo>
                        <a:pt x="0" y="119"/>
                      </a:lnTo>
                      <a:lnTo>
                        <a:pt x="5" y="124"/>
                      </a:lnTo>
                    </a:path>
                  </a:pathLst>
                </a:custGeom>
                <a:solidFill>
                  <a:srgbClr val="F6C1BE"/>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199" name="Freeform 130">
                  <a:extLst>
                    <a:ext uri="{FF2B5EF4-FFF2-40B4-BE49-F238E27FC236}">
                      <a16:creationId xmlns:a16="http://schemas.microsoft.com/office/drawing/2014/main" id="{400EC548-C56A-17F0-5AD8-D176CBE22E23}"/>
                    </a:ext>
                  </a:extLst>
                </p:cNvPr>
                <p:cNvSpPr>
                  <a:spLocks/>
                </p:cNvSpPr>
                <p:nvPr/>
              </p:nvSpPr>
              <p:spPr bwMode="auto">
                <a:xfrm>
                  <a:off x="1348" y="1864"/>
                  <a:ext cx="599" cy="325"/>
                </a:xfrm>
                <a:custGeom>
                  <a:avLst/>
                  <a:gdLst>
                    <a:gd name="T0" fmla="*/ 43638812 w 121"/>
                    <a:gd name="T1" fmla="*/ 13830905 h 66"/>
                    <a:gd name="T2" fmla="*/ 21635073 w 121"/>
                    <a:gd name="T3" fmla="*/ 5903797 h 66"/>
                    <a:gd name="T4" fmla="*/ 1457016 w 121"/>
                    <a:gd name="T5" fmla="*/ 0 h 66"/>
                    <a:gd name="T6" fmla="*/ 1825718 w 121"/>
                    <a:gd name="T7" fmla="*/ 2110825 h 66"/>
                    <a:gd name="T8" fmla="*/ 0 w 121"/>
                    <a:gd name="T9" fmla="*/ 4490298 h 66"/>
                    <a:gd name="T10" fmla="*/ 6490379 w 121"/>
                    <a:gd name="T11" fmla="*/ 10735823 h 66"/>
                    <a:gd name="T12" fmla="*/ 6490379 w 121"/>
                    <a:gd name="T13" fmla="*/ 14187204 h 66"/>
                    <a:gd name="T14" fmla="*/ 10126273 w 121"/>
                    <a:gd name="T15" fmla="*/ 14187204 h 66"/>
                    <a:gd name="T16" fmla="*/ 13334524 w 121"/>
                    <a:gd name="T17" fmla="*/ 17264706 h 66"/>
                    <a:gd name="T18" fmla="*/ 16616647 w 121"/>
                    <a:gd name="T19" fmla="*/ 17264706 h 66"/>
                    <a:gd name="T20" fmla="*/ 20178062 w 121"/>
                    <a:gd name="T21" fmla="*/ 14187204 h 66"/>
                    <a:gd name="T22" fmla="*/ 21635073 w 121"/>
                    <a:gd name="T23" fmla="*/ 14187204 h 66"/>
                    <a:gd name="T24" fmla="*/ 21635073 w 121"/>
                    <a:gd name="T25" fmla="*/ 22812202 h 66"/>
                    <a:gd name="T26" fmla="*/ 31761358 w 121"/>
                    <a:gd name="T27" fmla="*/ 22812202 h 66"/>
                    <a:gd name="T28" fmla="*/ 34969601 w 121"/>
                    <a:gd name="T29" fmla="*/ 21413974 h 66"/>
                    <a:gd name="T30" fmla="*/ 36794699 w 121"/>
                    <a:gd name="T31" fmla="*/ 19731839 h 66"/>
                    <a:gd name="T32" fmla="*/ 38620431 w 121"/>
                    <a:gd name="T33" fmla="*/ 19731839 h 66"/>
                    <a:gd name="T34" fmla="*/ 43638812 w 121"/>
                    <a:gd name="T35" fmla="*/ 13830905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
                    <a:gd name="T55" fmla="*/ 0 h 66"/>
                    <a:gd name="T56" fmla="*/ 121 w 121"/>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 h="66">
                      <a:moveTo>
                        <a:pt x="121" y="40"/>
                      </a:moveTo>
                      <a:lnTo>
                        <a:pt x="60" y="17"/>
                      </a:lnTo>
                      <a:lnTo>
                        <a:pt x="4" y="0"/>
                      </a:lnTo>
                      <a:lnTo>
                        <a:pt x="5" y="6"/>
                      </a:lnTo>
                      <a:lnTo>
                        <a:pt x="0" y="13"/>
                      </a:lnTo>
                      <a:cubicBezTo>
                        <a:pt x="6" y="19"/>
                        <a:pt x="13" y="25"/>
                        <a:pt x="18" y="31"/>
                      </a:cubicBezTo>
                      <a:lnTo>
                        <a:pt x="18" y="41"/>
                      </a:lnTo>
                      <a:lnTo>
                        <a:pt x="28" y="41"/>
                      </a:lnTo>
                      <a:lnTo>
                        <a:pt x="37" y="50"/>
                      </a:lnTo>
                      <a:lnTo>
                        <a:pt x="46" y="50"/>
                      </a:lnTo>
                      <a:lnTo>
                        <a:pt x="56" y="41"/>
                      </a:lnTo>
                      <a:lnTo>
                        <a:pt x="60" y="41"/>
                      </a:lnTo>
                      <a:lnTo>
                        <a:pt x="60" y="66"/>
                      </a:lnTo>
                      <a:cubicBezTo>
                        <a:pt x="70" y="66"/>
                        <a:pt x="79" y="66"/>
                        <a:pt x="88" y="66"/>
                      </a:cubicBezTo>
                      <a:lnTo>
                        <a:pt x="97" y="62"/>
                      </a:lnTo>
                      <a:lnTo>
                        <a:pt x="102" y="57"/>
                      </a:lnTo>
                      <a:lnTo>
                        <a:pt x="107" y="57"/>
                      </a:lnTo>
                      <a:lnTo>
                        <a:pt x="121" y="40"/>
                      </a:lnTo>
                    </a:path>
                  </a:pathLst>
                </a:custGeom>
                <a:solidFill>
                  <a:srgbClr val="FCD3D1"/>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0" name="Freeform 131">
                  <a:extLst>
                    <a:ext uri="{FF2B5EF4-FFF2-40B4-BE49-F238E27FC236}">
                      <a16:creationId xmlns:a16="http://schemas.microsoft.com/office/drawing/2014/main" id="{20682D9B-70DC-8EB2-109A-4EFCBC5D191C}"/>
                    </a:ext>
                  </a:extLst>
                </p:cNvPr>
                <p:cNvSpPr>
                  <a:spLocks/>
                </p:cNvSpPr>
                <p:nvPr/>
              </p:nvSpPr>
              <p:spPr bwMode="auto">
                <a:xfrm>
                  <a:off x="2065" y="826"/>
                  <a:ext cx="508" cy="538"/>
                </a:xfrm>
                <a:custGeom>
                  <a:avLst/>
                  <a:gdLst>
                    <a:gd name="T0" fmla="*/ 24496571 w 103"/>
                    <a:gd name="T1" fmla="*/ 0 h 109"/>
                    <a:gd name="T2" fmla="*/ 27677045 w 103"/>
                    <a:gd name="T3" fmla="*/ 0 h 109"/>
                    <a:gd name="T4" fmla="*/ 29390593 w 103"/>
                    <a:gd name="T5" fmla="*/ 1778179 h 109"/>
                    <a:gd name="T6" fmla="*/ 27677045 w 103"/>
                    <a:gd name="T7" fmla="*/ 3497568 h 109"/>
                    <a:gd name="T8" fmla="*/ 29390593 w 103"/>
                    <a:gd name="T9" fmla="*/ 5999150 h 109"/>
                    <a:gd name="T10" fmla="*/ 31161628 w 103"/>
                    <a:gd name="T11" fmla="*/ 7416962 h 109"/>
                    <a:gd name="T12" fmla="*/ 31161628 w 103"/>
                    <a:gd name="T13" fmla="*/ 8776700 h 109"/>
                    <a:gd name="T14" fmla="*/ 29390593 w 103"/>
                    <a:gd name="T15" fmla="*/ 10554871 h 109"/>
                    <a:gd name="T16" fmla="*/ 29390593 w 103"/>
                    <a:gd name="T17" fmla="*/ 17263226 h 109"/>
                    <a:gd name="T18" fmla="*/ 31161628 w 103"/>
                    <a:gd name="T19" fmla="*/ 19694225 h 109"/>
                    <a:gd name="T20" fmla="*/ 34284614 w 103"/>
                    <a:gd name="T21" fmla="*/ 22902121 h 109"/>
                    <a:gd name="T22" fmla="*/ 36055630 w 103"/>
                    <a:gd name="T23" fmla="*/ 22902121 h 109"/>
                    <a:gd name="T24" fmla="*/ 36055630 w 103"/>
                    <a:gd name="T25" fmla="*/ 27832272 h 109"/>
                    <a:gd name="T26" fmla="*/ 31161628 w 103"/>
                    <a:gd name="T27" fmla="*/ 27832272 h 109"/>
                    <a:gd name="T28" fmla="*/ 29390593 w 103"/>
                    <a:gd name="T29" fmla="*/ 29264418 h 109"/>
                    <a:gd name="T30" fmla="*/ 29390593 w 103"/>
                    <a:gd name="T31" fmla="*/ 30969611 h 109"/>
                    <a:gd name="T32" fmla="*/ 27677045 w 103"/>
                    <a:gd name="T33" fmla="*/ 30969611 h 109"/>
                    <a:gd name="T34" fmla="*/ 24496571 w 103"/>
                    <a:gd name="T35" fmla="*/ 35249365 h 109"/>
                    <a:gd name="T36" fmla="*/ 22783024 w 103"/>
                    <a:gd name="T37" fmla="*/ 32762562 h 109"/>
                    <a:gd name="T38" fmla="*/ 19590797 w 103"/>
                    <a:gd name="T39" fmla="*/ 35249365 h 109"/>
                    <a:gd name="T40" fmla="*/ 19590797 w 103"/>
                    <a:gd name="T41" fmla="*/ 38386566 h 109"/>
                    <a:gd name="T42" fmla="*/ 17892016 w 103"/>
                    <a:gd name="T43" fmla="*/ 38386566 h 109"/>
                    <a:gd name="T44" fmla="*/ 13631683 w 103"/>
                    <a:gd name="T45" fmla="*/ 35612619 h 109"/>
                    <a:gd name="T46" fmla="*/ 14696806 w 103"/>
                    <a:gd name="T47" fmla="*/ 35249365 h 109"/>
                    <a:gd name="T48" fmla="*/ 14696806 w 103"/>
                    <a:gd name="T49" fmla="*/ 30969611 h 109"/>
                    <a:gd name="T50" fmla="*/ 11571403 w 103"/>
                    <a:gd name="T51" fmla="*/ 19694225 h 109"/>
                    <a:gd name="T52" fmla="*/ 8375588 w 103"/>
                    <a:gd name="T53" fmla="*/ 17263226 h 109"/>
                    <a:gd name="T54" fmla="*/ 5253204 w 103"/>
                    <a:gd name="T55" fmla="*/ 17263226 h 109"/>
                    <a:gd name="T56" fmla="*/ 5253204 w 103"/>
                    <a:gd name="T57" fmla="*/ 15485042 h 109"/>
                    <a:gd name="T58" fmla="*/ 3484584 w 103"/>
                    <a:gd name="T59" fmla="*/ 14055315 h 109"/>
                    <a:gd name="T60" fmla="*/ 3484584 w 103"/>
                    <a:gd name="T61" fmla="*/ 10554871 h 109"/>
                    <a:gd name="T62" fmla="*/ 0 w 103"/>
                    <a:gd name="T63" fmla="*/ 8776700 h 109"/>
                    <a:gd name="T64" fmla="*/ 0 w 103"/>
                    <a:gd name="T65" fmla="*/ 7416962 h 109"/>
                    <a:gd name="T66" fmla="*/ 3484584 w 103"/>
                    <a:gd name="T67" fmla="*/ 7416962 h 109"/>
                    <a:gd name="T68" fmla="*/ 5253204 w 103"/>
                    <a:gd name="T69" fmla="*/ 8776700 h 109"/>
                    <a:gd name="T70" fmla="*/ 8375588 w 103"/>
                    <a:gd name="T71" fmla="*/ 8776700 h 109"/>
                    <a:gd name="T72" fmla="*/ 11571403 w 103"/>
                    <a:gd name="T73" fmla="*/ 10554871 h 109"/>
                    <a:gd name="T74" fmla="*/ 11571403 w 103"/>
                    <a:gd name="T75" fmla="*/ 8776700 h 109"/>
                    <a:gd name="T76" fmla="*/ 14696806 w 103"/>
                    <a:gd name="T77" fmla="*/ 7416962 h 109"/>
                    <a:gd name="T78" fmla="*/ 17892016 w 103"/>
                    <a:gd name="T79" fmla="*/ 7416962 h 109"/>
                    <a:gd name="T80" fmla="*/ 19590797 w 103"/>
                    <a:gd name="T81" fmla="*/ 5999150 h 109"/>
                    <a:gd name="T82" fmla="*/ 22783024 w 103"/>
                    <a:gd name="T83" fmla="*/ 5999150 h 109"/>
                    <a:gd name="T84" fmla="*/ 26267607 w 103"/>
                    <a:gd name="T85" fmla="*/ 1778179 h 109"/>
                    <a:gd name="T86" fmla="*/ 24496571 w 103"/>
                    <a:gd name="T87" fmla="*/ 0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109"/>
                    <a:gd name="T134" fmla="*/ 103 w 103"/>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109">
                      <a:moveTo>
                        <a:pt x="70" y="0"/>
                      </a:moveTo>
                      <a:lnTo>
                        <a:pt x="79" y="0"/>
                      </a:lnTo>
                      <a:lnTo>
                        <a:pt x="84" y="5"/>
                      </a:lnTo>
                      <a:lnTo>
                        <a:pt x="79" y="10"/>
                      </a:lnTo>
                      <a:lnTo>
                        <a:pt x="84" y="17"/>
                      </a:lnTo>
                      <a:lnTo>
                        <a:pt x="89" y="21"/>
                      </a:lnTo>
                      <a:lnTo>
                        <a:pt x="89" y="25"/>
                      </a:lnTo>
                      <a:lnTo>
                        <a:pt x="84" y="30"/>
                      </a:lnTo>
                      <a:cubicBezTo>
                        <a:pt x="84" y="36"/>
                        <a:pt x="84" y="43"/>
                        <a:pt x="84" y="49"/>
                      </a:cubicBezTo>
                      <a:lnTo>
                        <a:pt x="89" y="56"/>
                      </a:lnTo>
                      <a:lnTo>
                        <a:pt x="98" y="65"/>
                      </a:lnTo>
                      <a:lnTo>
                        <a:pt x="103" y="65"/>
                      </a:lnTo>
                      <a:lnTo>
                        <a:pt x="103" y="79"/>
                      </a:lnTo>
                      <a:lnTo>
                        <a:pt x="89" y="79"/>
                      </a:lnTo>
                      <a:lnTo>
                        <a:pt x="84" y="83"/>
                      </a:lnTo>
                      <a:lnTo>
                        <a:pt x="84" y="88"/>
                      </a:lnTo>
                      <a:lnTo>
                        <a:pt x="79" y="88"/>
                      </a:lnTo>
                      <a:lnTo>
                        <a:pt x="70" y="100"/>
                      </a:lnTo>
                      <a:lnTo>
                        <a:pt x="65" y="93"/>
                      </a:lnTo>
                      <a:lnTo>
                        <a:pt x="56" y="100"/>
                      </a:lnTo>
                      <a:lnTo>
                        <a:pt x="56" y="109"/>
                      </a:lnTo>
                      <a:lnTo>
                        <a:pt x="51" y="109"/>
                      </a:lnTo>
                      <a:lnTo>
                        <a:pt x="39" y="101"/>
                      </a:lnTo>
                      <a:lnTo>
                        <a:pt x="42" y="100"/>
                      </a:lnTo>
                      <a:lnTo>
                        <a:pt x="42" y="88"/>
                      </a:lnTo>
                      <a:lnTo>
                        <a:pt x="33" y="56"/>
                      </a:lnTo>
                      <a:lnTo>
                        <a:pt x="24" y="49"/>
                      </a:lnTo>
                      <a:lnTo>
                        <a:pt x="15" y="49"/>
                      </a:lnTo>
                      <a:lnTo>
                        <a:pt x="15" y="44"/>
                      </a:lnTo>
                      <a:lnTo>
                        <a:pt x="10" y="40"/>
                      </a:lnTo>
                      <a:lnTo>
                        <a:pt x="10" y="30"/>
                      </a:lnTo>
                      <a:lnTo>
                        <a:pt x="0" y="25"/>
                      </a:lnTo>
                      <a:lnTo>
                        <a:pt x="0" y="21"/>
                      </a:lnTo>
                      <a:lnTo>
                        <a:pt x="10" y="21"/>
                      </a:lnTo>
                      <a:lnTo>
                        <a:pt x="15" y="25"/>
                      </a:lnTo>
                      <a:lnTo>
                        <a:pt x="24" y="25"/>
                      </a:lnTo>
                      <a:lnTo>
                        <a:pt x="33" y="30"/>
                      </a:lnTo>
                      <a:lnTo>
                        <a:pt x="33" y="25"/>
                      </a:lnTo>
                      <a:lnTo>
                        <a:pt x="42" y="21"/>
                      </a:lnTo>
                      <a:lnTo>
                        <a:pt x="51" y="21"/>
                      </a:lnTo>
                      <a:lnTo>
                        <a:pt x="56" y="17"/>
                      </a:lnTo>
                      <a:lnTo>
                        <a:pt x="65" y="17"/>
                      </a:lnTo>
                      <a:lnTo>
                        <a:pt x="75" y="5"/>
                      </a:lnTo>
                      <a:lnTo>
                        <a:pt x="70" y="0"/>
                      </a:lnTo>
                    </a:path>
                  </a:pathLst>
                </a:custGeom>
                <a:solidFill>
                  <a:srgbClr val="FCD4D2"/>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1" name="Freeform 132">
                  <a:extLst>
                    <a:ext uri="{FF2B5EF4-FFF2-40B4-BE49-F238E27FC236}">
                      <a16:creationId xmlns:a16="http://schemas.microsoft.com/office/drawing/2014/main" id="{1958D5BF-E6BC-3A7C-7357-BBB187998465}"/>
                    </a:ext>
                  </a:extLst>
                </p:cNvPr>
                <p:cNvSpPr>
                  <a:spLocks/>
                </p:cNvSpPr>
                <p:nvPr/>
              </p:nvSpPr>
              <p:spPr bwMode="auto">
                <a:xfrm>
                  <a:off x="2573" y="1044"/>
                  <a:ext cx="1029" cy="992"/>
                </a:xfrm>
                <a:custGeom>
                  <a:avLst/>
                  <a:gdLst>
                    <a:gd name="T0" fmla="*/ 0 w 208"/>
                    <a:gd name="T1" fmla="*/ 7065454 h 201"/>
                    <a:gd name="T2" fmla="*/ 4999075 w 208"/>
                    <a:gd name="T3" fmla="*/ 5636259 h 201"/>
                    <a:gd name="T4" fmla="*/ 8267031 w 208"/>
                    <a:gd name="T5" fmla="*/ 4204649 h 201"/>
                    <a:gd name="T6" fmla="*/ 15802759 w 208"/>
                    <a:gd name="T7" fmla="*/ 1431609 h 201"/>
                    <a:gd name="T8" fmla="*/ 23996065 w 208"/>
                    <a:gd name="T9" fmla="*/ 0 h 201"/>
                    <a:gd name="T10" fmla="*/ 25815218 w 208"/>
                    <a:gd name="T11" fmla="*/ 4204649 h 201"/>
                    <a:gd name="T12" fmla="*/ 30535695 w 208"/>
                    <a:gd name="T13" fmla="*/ 5636259 h 201"/>
                    <a:gd name="T14" fmla="*/ 34082855 w 208"/>
                    <a:gd name="T15" fmla="*/ 13700044 h 201"/>
                    <a:gd name="T16" fmla="*/ 37350819 w 208"/>
                    <a:gd name="T17" fmla="*/ 19322106 h 201"/>
                    <a:gd name="T18" fmla="*/ 40533753 w 208"/>
                    <a:gd name="T19" fmla="*/ 22891316 h 201"/>
                    <a:gd name="T20" fmla="*/ 38729144 w 208"/>
                    <a:gd name="T21" fmla="*/ 24320506 h 201"/>
                    <a:gd name="T22" fmla="*/ 45547227 w 208"/>
                    <a:gd name="T23" fmla="*/ 21114343 h 201"/>
                    <a:gd name="T24" fmla="*/ 47348966 w 208"/>
                    <a:gd name="T25" fmla="*/ 22891316 h 201"/>
                    <a:gd name="T26" fmla="*/ 45547227 w 208"/>
                    <a:gd name="T27" fmla="*/ 24320506 h 201"/>
                    <a:gd name="T28" fmla="*/ 48800766 w 208"/>
                    <a:gd name="T29" fmla="*/ 24320506 h 201"/>
                    <a:gd name="T30" fmla="*/ 50617504 w 208"/>
                    <a:gd name="T31" fmla="*/ 26027417 h 201"/>
                    <a:gd name="T32" fmla="*/ 52362371 w 208"/>
                    <a:gd name="T33" fmla="*/ 26027417 h 201"/>
                    <a:gd name="T34" fmla="*/ 55615989 w 208"/>
                    <a:gd name="T35" fmla="*/ 24320506 h 201"/>
                    <a:gd name="T36" fmla="*/ 53814883 w 208"/>
                    <a:gd name="T37" fmla="*/ 29233461 h 201"/>
                    <a:gd name="T38" fmla="*/ 57435656 w 208"/>
                    <a:gd name="T39" fmla="*/ 26027417 h 201"/>
                    <a:gd name="T40" fmla="*/ 62434695 w 208"/>
                    <a:gd name="T41" fmla="*/ 22891316 h 201"/>
                    <a:gd name="T42" fmla="*/ 67080866 w 208"/>
                    <a:gd name="T43" fmla="*/ 16906819 h 201"/>
                    <a:gd name="T44" fmla="*/ 67812881 w 208"/>
                    <a:gd name="T45" fmla="*/ 16906819 h 201"/>
                    <a:gd name="T46" fmla="*/ 73179035 w 208"/>
                    <a:gd name="T47" fmla="*/ 21114343 h 201"/>
                    <a:gd name="T48" fmla="*/ 74630993 w 208"/>
                    <a:gd name="T49" fmla="*/ 26027417 h 201"/>
                    <a:gd name="T50" fmla="*/ 71362336 w 208"/>
                    <a:gd name="T51" fmla="*/ 33092745 h 201"/>
                    <a:gd name="T52" fmla="*/ 67080866 w 208"/>
                    <a:gd name="T53" fmla="*/ 39798011 h 201"/>
                    <a:gd name="T54" fmla="*/ 63533746 w 208"/>
                    <a:gd name="T55" fmla="*/ 45071235 h 201"/>
                    <a:gd name="T56" fmla="*/ 58813249 w 208"/>
                    <a:gd name="T57" fmla="*/ 52066560 h 201"/>
                    <a:gd name="T58" fmla="*/ 57435656 w 208"/>
                    <a:gd name="T59" fmla="*/ 55275585 h 201"/>
                    <a:gd name="T60" fmla="*/ 57435656 w 208"/>
                    <a:gd name="T61" fmla="*/ 58411726 h 201"/>
                    <a:gd name="T62" fmla="*/ 53814883 w 208"/>
                    <a:gd name="T63" fmla="*/ 65822408 h 201"/>
                    <a:gd name="T64" fmla="*/ 12181887 w 208"/>
                    <a:gd name="T65" fmla="*/ 69321630 h 201"/>
                    <a:gd name="T66" fmla="*/ 9719582 w 208"/>
                    <a:gd name="T67" fmla="*/ 65822408 h 201"/>
                    <a:gd name="T68" fmla="*/ 7899925 w 208"/>
                    <a:gd name="T69" fmla="*/ 60189152 h 201"/>
                    <a:gd name="T70" fmla="*/ 2903883 w 208"/>
                    <a:gd name="T71" fmla="*/ 53844026 h 201"/>
                    <a:gd name="T72" fmla="*/ 13633825 w 208"/>
                    <a:gd name="T73" fmla="*/ 27816747 h 201"/>
                    <a:gd name="T74" fmla="*/ 10086668 w 208"/>
                    <a:gd name="T75" fmla="*/ 24609973 h 201"/>
                    <a:gd name="T76" fmla="*/ 4999075 w 208"/>
                    <a:gd name="T77" fmla="*/ 22891316 h 2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201"/>
                    <a:gd name="T119" fmla="*/ 208 w 208"/>
                    <a:gd name="T120" fmla="*/ 201 h 2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201">
                      <a:moveTo>
                        <a:pt x="0" y="48"/>
                      </a:moveTo>
                      <a:lnTo>
                        <a:pt x="0" y="20"/>
                      </a:lnTo>
                      <a:lnTo>
                        <a:pt x="9" y="16"/>
                      </a:lnTo>
                      <a:lnTo>
                        <a:pt x="14" y="16"/>
                      </a:lnTo>
                      <a:lnTo>
                        <a:pt x="18" y="16"/>
                      </a:lnTo>
                      <a:lnTo>
                        <a:pt x="23" y="12"/>
                      </a:lnTo>
                      <a:cubicBezTo>
                        <a:pt x="31" y="12"/>
                        <a:pt x="40" y="12"/>
                        <a:pt x="49" y="12"/>
                      </a:cubicBezTo>
                      <a:lnTo>
                        <a:pt x="44" y="4"/>
                      </a:lnTo>
                      <a:lnTo>
                        <a:pt x="44" y="0"/>
                      </a:lnTo>
                      <a:lnTo>
                        <a:pt x="67" y="0"/>
                      </a:lnTo>
                      <a:lnTo>
                        <a:pt x="67" y="11"/>
                      </a:lnTo>
                      <a:lnTo>
                        <a:pt x="72" y="12"/>
                      </a:lnTo>
                      <a:lnTo>
                        <a:pt x="76" y="16"/>
                      </a:lnTo>
                      <a:lnTo>
                        <a:pt x="85" y="16"/>
                      </a:lnTo>
                      <a:lnTo>
                        <a:pt x="95" y="25"/>
                      </a:lnTo>
                      <a:lnTo>
                        <a:pt x="95" y="39"/>
                      </a:lnTo>
                      <a:lnTo>
                        <a:pt x="100" y="44"/>
                      </a:lnTo>
                      <a:lnTo>
                        <a:pt x="104" y="55"/>
                      </a:lnTo>
                      <a:lnTo>
                        <a:pt x="113" y="60"/>
                      </a:lnTo>
                      <a:lnTo>
                        <a:pt x="113" y="65"/>
                      </a:lnTo>
                      <a:lnTo>
                        <a:pt x="100" y="65"/>
                      </a:lnTo>
                      <a:lnTo>
                        <a:pt x="108" y="69"/>
                      </a:lnTo>
                      <a:lnTo>
                        <a:pt x="122" y="60"/>
                      </a:lnTo>
                      <a:lnTo>
                        <a:pt x="127" y="60"/>
                      </a:lnTo>
                      <a:lnTo>
                        <a:pt x="132" y="60"/>
                      </a:lnTo>
                      <a:lnTo>
                        <a:pt x="132" y="65"/>
                      </a:lnTo>
                      <a:lnTo>
                        <a:pt x="132" y="69"/>
                      </a:lnTo>
                      <a:lnTo>
                        <a:pt x="127" y="69"/>
                      </a:lnTo>
                      <a:lnTo>
                        <a:pt x="132" y="74"/>
                      </a:lnTo>
                      <a:lnTo>
                        <a:pt x="136" y="69"/>
                      </a:lnTo>
                      <a:lnTo>
                        <a:pt x="136" y="74"/>
                      </a:lnTo>
                      <a:lnTo>
                        <a:pt x="141" y="74"/>
                      </a:lnTo>
                      <a:lnTo>
                        <a:pt x="146" y="69"/>
                      </a:lnTo>
                      <a:lnTo>
                        <a:pt x="146" y="74"/>
                      </a:lnTo>
                      <a:lnTo>
                        <a:pt x="150" y="74"/>
                      </a:lnTo>
                      <a:lnTo>
                        <a:pt x="155" y="69"/>
                      </a:lnTo>
                      <a:lnTo>
                        <a:pt x="155" y="74"/>
                      </a:lnTo>
                      <a:lnTo>
                        <a:pt x="150" y="83"/>
                      </a:lnTo>
                      <a:lnTo>
                        <a:pt x="155" y="83"/>
                      </a:lnTo>
                      <a:lnTo>
                        <a:pt x="160" y="74"/>
                      </a:lnTo>
                      <a:lnTo>
                        <a:pt x="169" y="65"/>
                      </a:lnTo>
                      <a:lnTo>
                        <a:pt x="174" y="65"/>
                      </a:lnTo>
                      <a:lnTo>
                        <a:pt x="178" y="55"/>
                      </a:lnTo>
                      <a:lnTo>
                        <a:pt x="187" y="48"/>
                      </a:lnTo>
                      <a:lnTo>
                        <a:pt x="187" y="55"/>
                      </a:lnTo>
                      <a:lnTo>
                        <a:pt x="189" y="48"/>
                      </a:lnTo>
                      <a:lnTo>
                        <a:pt x="199" y="55"/>
                      </a:lnTo>
                      <a:lnTo>
                        <a:pt x="204" y="60"/>
                      </a:lnTo>
                      <a:lnTo>
                        <a:pt x="208" y="60"/>
                      </a:lnTo>
                      <a:lnTo>
                        <a:pt x="208" y="74"/>
                      </a:lnTo>
                      <a:lnTo>
                        <a:pt x="199" y="83"/>
                      </a:lnTo>
                      <a:lnTo>
                        <a:pt x="199" y="94"/>
                      </a:lnTo>
                      <a:lnTo>
                        <a:pt x="194" y="99"/>
                      </a:lnTo>
                      <a:lnTo>
                        <a:pt x="187" y="113"/>
                      </a:lnTo>
                      <a:lnTo>
                        <a:pt x="172" y="123"/>
                      </a:lnTo>
                      <a:lnTo>
                        <a:pt x="177" y="128"/>
                      </a:lnTo>
                      <a:lnTo>
                        <a:pt x="173" y="143"/>
                      </a:lnTo>
                      <a:lnTo>
                        <a:pt x="164" y="148"/>
                      </a:lnTo>
                      <a:lnTo>
                        <a:pt x="160" y="153"/>
                      </a:lnTo>
                      <a:lnTo>
                        <a:pt x="160" y="157"/>
                      </a:lnTo>
                      <a:lnTo>
                        <a:pt x="155" y="162"/>
                      </a:lnTo>
                      <a:lnTo>
                        <a:pt x="160" y="166"/>
                      </a:lnTo>
                      <a:lnTo>
                        <a:pt x="155" y="178"/>
                      </a:lnTo>
                      <a:lnTo>
                        <a:pt x="150" y="187"/>
                      </a:lnTo>
                      <a:lnTo>
                        <a:pt x="141" y="201"/>
                      </a:lnTo>
                      <a:lnTo>
                        <a:pt x="34" y="197"/>
                      </a:lnTo>
                      <a:lnTo>
                        <a:pt x="29" y="192"/>
                      </a:lnTo>
                      <a:lnTo>
                        <a:pt x="27" y="187"/>
                      </a:lnTo>
                      <a:lnTo>
                        <a:pt x="22" y="183"/>
                      </a:lnTo>
                      <a:lnTo>
                        <a:pt x="22" y="171"/>
                      </a:lnTo>
                      <a:lnTo>
                        <a:pt x="14" y="162"/>
                      </a:lnTo>
                      <a:lnTo>
                        <a:pt x="8" y="153"/>
                      </a:lnTo>
                      <a:lnTo>
                        <a:pt x="21" y="122"/>
                      </a:lnTo>
                      <a:lnTo>
                        <a:pt x="38" y="79"/>
                      </a:lnTo>
                      <a:lnTo>
                        <a:pt x="34" y="74"/>
                      </a:lnTo>
                      <a:lnTo>
                        <a:pt x="28" y="70"/>
                      </a:lnTo>
                      <a:lnTo>
                        <a:pt x="23" y="71"/>
                      </a:lnTo>
                      <a:lnTo>
                        <a:pt x="14" y="65"/>
                      </a:lnTo>
                      <a:lnTo>
                        <a:pt x="0" y="48"/>
                      </a:lnTo>
                    </a:path>
                  </a:pathLst>
                </a:custGeom>
                <a:solidFill>
                  <a:srgbClr val="F4B9B6"/>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2" name="Freeform 133">
                  <a:extLst>
                    <a:ext uri="{FF2B5EF4-FFF2-40B4-BE49-F238E27FC236}">
                      <a16:creationId xmlns:a16="http://schemas.microsoft.com/office/drawing/2014/main" id="{B817277E-890B-9C49-7CE3-E315950AFAED}"/>
                    </a:ext>
                  </a:extLst>
                </p:cNvPr>
                <p:cNvSpPr>
                  <a:spLocks/>
                </p:cNvSpPr>
                <p:nvPr/>
              </p:nvSpPr>
              <p:spPr bwMode="auto">
                <a:xfrm>
                  <a:off x="2906" y="905"/>
                  <a:ext cx="389" cy="436"/>
                </a:xfrm>
                <a:custGeom>
                  <a:avLst/>
                  <a:gdLst>
                    <a:gd name="T0" fmla="*/ 17617651 w 79"/>
                    <a:gd name="T1" fmla="*/ 0 h 88"/>
                    <a:gd name="T2" fmla="*/ 20712233 w 79"/>
                    <a:gd name="T3" fmla="*/ 1463107 h 88"/>
                    <a:gd name="T4" fmla="*/ 22463560 w 79"/>
                    <a:gd name="T5" fmla="*/ 9822049 h 88"/>
                    <a:gd name="T6" fmla="*/ 22463560 w 79"/>
                    <a:gd name="T7" fmla="*/ 11655747 h 88"/>
                    <a:gd name="T8" fmla="*/ 23861497 w 79"/>
                    <a:gd name="T9" fmla="*/ 11655747 h 88"/>
                    <a:gd name="T10" fmla="*/ 23861497 w 79"/>
                    <a:gd name="T11" fmla="*/ 14509475 h 88"/>
                    <a:gd name="T12" fmla="*/ 27297656 w 79"/>
                    <a:gd name="T13" fmla="*/ 15975624 h 88"/>
                    <a:gd name="T14" fmla="*/ 27297656 w 79"/>
                    <a:gd name="T15" fmla="*/ 17808706 h 88"/>
                    <a:gd name="T16" fmla="*/ 25543473 w 79"/>
                    <a:gd name="T17" fmla="*/ 21033019 h 88"/>
                    <a:gd name="T18" fmla="*/ 23861497 w 79"/>
                    <a:gd name="T19" fmla="*/ 22498553 h 88"/>
                    <a:gd name="T20" fmla="*/ 20712233 w 79"/>
                    <a:gd name="T21" fmla="*/ 24332250 h 88"/>
                    <a:gd name="T22" fmla="*/ 20712233 w 79"/>
                    <a:gd name="T23" fmla="*/ 25797665 h 88"/>
                    <a:gd name="T24" fmla="*/ 19371843 w 79"/>
                    <a:gd name="T25" fmla="*/ 27630767 h 88"/>
                    <a:gd name="T26" fmla="*/ 17617651 w 79"/>
                    <a:gd name="T27" fmla="*/ 28001347 h 88"/>
                    <a:gd name="T28" fmla="*/ 17261376 w 79"/>
                    <a:gd name="T29" fmla="*/ 30115134 h 88"/>
                    <a:gd name="T30" fmla="*/ 15935694 w 79"/>
                    <a:gd name="T31" fmla="*/ 31951268 h 88"/>
                    <a:gd name="T32" fmla="*/ 12771727 w 79"/>
                    <a:gd name="T33" fmla="*/ 30115134 h 88"/>
                    <a:gd name="T34" fmla="*/ 11373799 w 79"/>
                    <a:gd name="T35" fmla="*/ 26535199 h 88"/>
                    <a:gd name="T36" fmla="*/ 9691840 w 79"/>
                    <a:gd name="T37" fmla="*/ 24332250 h 88"/>
                    <a:gd name="T38" fmla="*/ 9335566 w 79"/>
                    <a:gd name="T39" fmla="*/ 19274736 h 88"/>
                    <a:gd name="T40" fmla="*/ 6243849 w 79"/>
                    <a:gd name="T41" fmla="*/ 15975624 h 88"/>
                    <a:gd name="T42" fmla="*/ 3094574 w 79"/>
                    <a:gd name="T43" fmla="*/ 15975624 h 88"/>
                    <a:gd name="T44" fmla="*/ 1754193 w 79"/>
                    <a:gd name="T45" fmla="*/ 14509475 h 88"/>
                    <a:gd name="T46" fmla="*/ 0 w 79"/>
                    <a:gd name="T47" fmla="*/ 14142542 h 88"/>
                    <a:gd name="T48" fmla="*/ 0 w 79"/>
                    <a:gd name="T49" fmla="*/ 10192643 h 88"/>
                    <a:gd name="T50" fmla="*/ 1754193 w 79"/>
                    <a:gd name="T51" fmla="*/ 10192643 h 88"/>
                    <a:gd name="T52" fmla="*/ 3094574 w 79"/>
                    <a:gd name="T53" fmla="*/ 11655747 h 88"/>
                    <a:gd name="T54" fmla="*/ 4845910 w 79"/>
                    <a:gd name="T55" fmla="*/ 11655747 h 88"/>
                    <a:gd name="T56" fmla="*/ 4845910 w 79"/>
                    <a:gd name="T57" fmla="*/ 10192643 h 88"/>
                    <a:gd name="T58" fmla="*/ 6243849 w 79"/>
                    <a:gd name="T59" fmla="*/ 11655747 h 88"/>
                    <a:gd name="T60" fmla="*/ 8282065 w 79"/>
                    <a:gd name="T61" fmla="*/ 10192643 h 88"/>
                    <a:gd name="T62" fmla="*/ 9691840 w 79"/>
                    <a:gd name="T63" fmla="*/ 11655747 h 88"/>
                    <a:gd name="T64" fmla="*/ 11373799 w 79"/>
                    <a:gd name="T65" fmla="*/ 11655747 h 88"/>
                    <a:gd name="T66" fmla="*/ 12771727 w 79"/>
                    <a:gd name="T67" fmla="*/ 10192643 h 88"/>
                    <a:gd name="T68" fmla="*/ 15935694 w 79"/>
                    <a:gd name="T69" fmla="*/ 3299113 h 88"/>
                    <a:gd name="T70" fmla="*/ 17617651 w 79"/>
                    <a:gd name="T71" fmla="*/ 1463107 h 88"/>
                    <a:gd name="T72" fmla="*/ 17617651 w 79"/>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88"/>
                    <a:gd name="T113" fmla="*/ 79 w 79"/>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88">
                      <a:moveTo>
                        <a:pt x="51" y="0"/>
                      </a:moveTo>
                      <a:lnTo>
                        <a:pt x="60" y="4"/>
                      </a:lnTo>
                      <a:lnTo>
                        <a:pt x="65" y="27"/>
                      </a:lnTo>
                      <a:lnTo>
                        <a:pt x="65" y="32"/>
                      </a:lnTo>
                      <a:lnTo>
                        <a:pt x="69" y="32"/>
                      </a:lnTo>
                      <a:lnTo>
                        <a:pt x="69" y="40"/>
                      </a:lnTo>
                      <a:lnTo>
                        <a:pt x="79" y="44"/>
                      </a:lnTo>
                      <a:lnTo>
                        <a:pt x="79" y="49"/>
                      </a:lnTo>
                      <a:lnTo>
                        <a:pt x="74" y="58"/>
                      </a:lnTo>
                      <a:lnTo>
                        <a:pt x="69" y="62"/>
                      </a:lnTo>
                      <a:lnTo>
                        <a:pt x="60" y="67"/>
                      </a:lnTo>
                      <a:lnTo>
                        <a:pt x="60" y="71"/>
                      </a:lnTo>
                      <a:lnTo>
                        <a:pt x="56" y="76"/>
                      </a:lnTo>
                      <a:lnTo>
                        <a:pt x="51" y="77"/>
                      </a:lnTo>
                      <a:lnTo>
                        <a:pt x="50" y="83"/>
                      </a:lnTo>
                      <a:lnTo>
                        <a:pt x="46" y="88"/>
                      </a:lnTo>
                      <a:lnTo>
                        <a:pt x="37" y="83"/>
                      </a:lnTo>
                      <a:lnTo>
                        <a:pt x="33" y="73"/>
                      </a:lnTo>
                      <a:lnTo>
                        <a:pt x="28" y="67"/>
                      </a:lnTo>
                      <a:lnTo>
                        <a:pt x="27" y="53"/>
                      </a:lnTo>
                      <a:lnTo>
                        <a:pt x="18" y="44"/>
                      </a:lnTo>
                      <a:lnTo>
                        <a:pt x="9" y="44"/>
                      </a:lnTo>
                      <a:lnTo>
                        <a:pt x="5" y="40"/>
                      </a:lnTo>
                      <a:lnTo>
                        <a:pt x="0" y="39"/>
                      </a:lnTo>
                      <a:lnTo>
                        <a:pt x="0" y="28"/>
                      </a:lnTo>
                      <a:lnTo>
                        <a:pt x="5" y="28"/>
                      </a:lnTo>
                      <a:lnTo>
                        <a:pt x="9" y="32"/>
                      </a:lnTo>
                      <a:lnTo>
                        <a:pt x="14" y="32"/>
                      </a:lnTo>
                      <a:lnTo>
                        <a:pt x="14" y="28"/>
                      </a:lnTo>
                      <a:lnTo>
                        <a:pt x="18" y="32"/>
                      </a:lnTo>
                      <a:lnTo>
                        <a:pt x="24" y="28"/>
                      </a:lnTo>
                      <a:lnTo>
                        <a:pt x="28" y="32"/>
                      </a:lnTo>
                      <a:lnTo>
                        <a:pt x="33" y="32"/>
                      </a:lnTo>
                      <a:lnTo>
                        <a:pt x="37" y="28"/>
                      </a:lnTo>
                      <a:lnTo>
                        <a:pt x="46" y="9"/>
                      </a:lnTo>
                      <a:lnTo>
                        <a:pt x="51" y="4"/>
                      </a:lnTo>
                      <a:lnTo>
                        <a:pt x="51" y="0"/>
                      </a:lnTo>
                    </a:path>
                  </a:pathLst>
                </a:custGeom>
                <a:solidFill>
                  <a:srgbClr val="FCD4D2"/>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3" name="Freeform 134">
                  <a:extLst>
                    <a:ext uri="{FF2B5EF4-FFF2-40B4-BE49-F238E27FC236}">
                      <a16:creationId xmlns:a16="http://schemas.microsoft.com/office/drawing/2014/main" id="{70A1EAAD-37F3-0842-57D9-89DC988706C4}"/>
                    </a:ext>
                  </a:extLst>
                </p:cNvPr>
                <p:cNvSpPr>
                  <a:spLocks/>
                </p:cNvSpPr>
                <p:nvPr/>
              </p:nvSpPr>
              <p:spPr bwMode="auto">
                <a:xfrm>
                  <a:off x="1373" y="1068"/>
                  <a:ext cx="1388" cy="993"/>
                </a:xfrm>
                <a:custGeom>
                  <a:avLst/>
                  <a:gdLst>
                    <a:gd name="T0" fmla="*/ 1437642 w 281"/>
                    <a:gd name="T1" fmla="*/ 55740166 h 201"/>
                    <a:gd name="T2" fmla="*/ 2875896 w 281"/>
                    <a:gd name="T3" fmla="*/ 52497315 h 201"/>
                    <a:gd name="T4" fmla="*/ 4225462 w 281"/>
                    <a:gd name="T5" fmla="*/ 47903353 h 201"/>
                    <a:gd name="T6" fmla="*/ 14205492 w 281"/>
                    <a:gd name="T7" fmla="*/ 41870973 h 201"/>
                    <a:gd name="T8" fmla="*/ 20871668 w 281"/>
                    <a:gd name="T9" fmla="*/ 40081509 h 201"/>
                    <a:gd name="T10" fmla="*/ 24458851 w 281"/>
                    <a:gd name="T11" fmla="*/ 23056969 h 201"/>
                    <a:gd name="T12" fmla="*/ 22309319 w 281"/>
                    <a:gd name="T13" fmla="*/ 19887991 h 201"/>
                    <a:gd name="T14" fmla="*/ 19521500 w 281"/>
                    <a:gd name="T15" fmla="*/ 12065524 h 201"/>
                    <a:gd name="T16" fmla="*/ 24823169 w 281"/>
                    <a:gd name="T17" fmla="*/ 12065524 h 201"/>
                    <a:gd name="T18" fmla="*/ 21235986 w 281"/>
                    <a:gd name="T19" fmla="*/ 9187749 h 201"/>
                    <a:gd name="T20" fmla="*/ 30851216 w 281"/>
                    <a:gd name="T21" fmla="*/ 5670910 h 201"/>
                    <a:gd name="T22" fmla="*/ 31213123 w 281"/>
                    <a:gd name="T23" fmla="*/ 4593924 h 201"/>
                    <a:gd name="T24" fmla="*/ 35802768 w 281"/>
                    <a:gd name="T25" fmla="*/ 2516168 h 201"/>
                    <a:gd name="T26" fmla="*/ 37588120 w 281"/>
                    <a:gd name="T27" fmla="*/ 7471604 h 201"/>
                    <a:gd name="T28" fmla="*/ 41466487 w 281"/>
                    <a:gd name="T29" fmla="*/ 10626347 h 201"/>
                    <a:gd name="T30" fmla="*/ 44982936 w 281"/>
                    <a:gd name="T31" fmla="*/ 8910782 h 201"/>
                    <a:gd name="T32" fmla="*/ 46056151 w 281"/>
                    <a:gd name="T33" fmla="*/ 10991435 h 201"/>
                    <a:gd name="T34" fmla="*/ 48570752 w 281"/>
                    <a:gd name="T35" fmla="*/ 7471604 h 201"/>
                    <a:gd name="T36" fmla="*/ 58112047 w 281"/>
                    <a:gd name="T37" fmla="*/ 0 h 201"/>
                    <a:gd name="T38" fmla="*/ 64502021 w 281"/>
                    <a:gd name="T39" fmla="*/ 13854870 h 201"/>
                    <a:gd name="T40" fmla="*/ 63428727 w 281"/>
                    <a:gd name="T41" fmla="*/ 18463140 h 201"/>
                    <a:gd name="T42" fmla="*/ 69441758 w 281"/>
                    <a:gd name="T43" fmla="*/ 21256270 h 201"/>
                    <a:gd name="T44" fmla="*/ 72679620 w 281"/>
                    <a:gd name="T45" fmla="*/ 15585367 h 201"/>
                    <a:gd name="T46" fmla="*/ 77981244 w 281"/>
                    <a:gd name="T47" fmla="*/ 13854870 h 201"/>
                    <a:gd name="T48" fmla="*/ 79345060 w 281"/>
                    <a:gd name="T49" fmla="*/ 12065524 h 201"/>
                    <a:gd name="T50" fmla="*/ 86085007 w 281"/>
                    <a:gd name="T51" fmla="*/ 10626347 h 201"/>
                    <a:gd name="T52" fmla="*/ 91039681 w 281"/>
                    <a:gd name="T53" fmla="*/ 21256270 h 201"/>
                    <a:gd name="T54" fmla="*/ 96426422 w 281"/>
                    <a:gd name="T55" fmla="*/ 23422175 h 201"/>
                    <a:gd name="T56" fmla="*/ 99578534 w 281"/>
                    <a:gd name="T57" fmla="*/ 26650126 h 201"/>
                    <a:gd name="T58" fmla="*/ 90748527 w 281"/>
                    <a:gd name="T59" fmla="*/ 55740166 h 201"/>
                    <a:gd name="T60" fmla="*/ 88960823 w 281"/>
                    <a:gd name="T61" fmla="*/ 62776216 h 201"/>
                    <a:gd name="T62" fmla="*/ 65925348 w 281"/>
                    <a:gd name="T63" fmla="*/ 63141442 h 201"/>
                    <a:gd name="T64" fmla="*/ 57747749 w 281"/>
                    <a:gd name="T65" fmla="*/ 59260029 h 201"/>
                    <a:gd name="T66" fmla="*/ 56674455 w 281"/>
                    <a:gd name="T67" fmla="*/ 62414744 h 201"/>
                    <a:gd name="T68" fmla="*/ 54233710 w 281"/>
                    <a:gd name="T69" fmla="*/ 64927893 h 201"/>
                    <a:gd name="T70" fmla="*/ 47132488 w 281"/>
                    <a:gd name="T71" fmla="*/ 68809385 h 201"/>
                    <a:gd name="T72" fmla="*/ 43269049 w 281"/>
                    <a:gd name="T73" fmla="*/ 68447163 h 201"/>
                    <a:gd name="T74" fmla="*/ 19868589 w 281"/>
                    <a:gd name="T75" fmla="*/ 63141442 h 2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201"/>
                    <a:gd name="T116" fmla="*/ 281 w 281"/>
                    <a:gd name="T117" fmla="*/ 201 h 2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201">
                      <a:moveTo>
                        <a:pt x="0" y="161"/>
                      </a:moveTo>
                      <a:lnTo>
                        <a:pt x="4" y="157"/>
                      </a:lnTo>
                      <a:lnTo>
                        <a:pt x="9" y="154"/>
                      </a:lnTo>
                      <a:lnTo>
                        <a:pt x="8" y="148"/>
                      </a:lnTo>
                      <a:lnTo>
                        <a:pt x="12" y="140"/>
                      </a:lnTo>
                      <a:lnTo>
                        <a:pt x="12" y="135"/>
                      </a:lnTo>
                      <a:lnTo>
                        <a:pt x="25" y="117"/>
                      </a:lnTo>
                      <a:lnTo>
                        <a:pt x="40" y="118"/>
                      </a:lnTo>
                      <a:lnTo>
                        <a:pt x="45" y="114"/>
                      </a:lnTo>
                      <a:lnTo>
                        <a:pt x="59" y="113"/>
                      </a:lnTo>
                      <a:lnTo>
                        <a:pt x="59" y="110"/>
                      </a:lnTo>
                      <a:lnTo>
                        <a:pt x="69" y="65"/>
                      </a:lnTo>
                      <a:lnTo>
                        <a:pt x="64" y="61"/>
                      </a:lnTo>
                      <a:lnTo>
                        <a:pt x="63" y="56"/>
                      </a:lnTo>
                      <a:lnTo>
                        <a:pt x="55" y="45"/>
                      </a:lnTo>
                      <a:lnTo>
                        <a:pt x="55" y="34"/>
                      </a:lnTo>
                      <a:lnTo>
                        <a:pt x="65" y="30"/>
                      </a:lnTo>
                      <a:lnTo>
                        <a:pt x="70" y="34"/>
                      </a:lnTo>
                      <a:lnTo>
                        <a:pt x="69" y="26"/>
                      </a:lnTo>
                      <a:lnTo>
                        <a:pt x="60" y="26"/>
                      </a:lnTo>
                      <a:lnTo>
                        <a:pt x="59" y="16"/>
                      </a:lnTo>
                      <a:lnTo>
                        <a:pt x="87" y="16"/>
                      </a:lnTo>
                      <a:lnTo>
                        <a:pt x="85" y="12"/>
                      </a:lnTo>
                      <a:lnTo>
                        <a:pt x="88" y="13"/>
                      </a:lnTo>
                      <a:lnTo>
                        <a:pt x="92" y="15"/>
                      </a:lnTo>
                      <a:lnTo>
                        <a:pt x="101" y="7"/>
                      </a:lnTo>
                      <a:lnTo>
                        <a:pt x="102" y="14"/>
                      </a:lnTo>
                      <a:lnTo>
                        <a:pt x="106" y="21"/>
                      </a:lnTo>
                      <a:lnTo>
                        <a:pt x="111" y="22"/>
                      </a:lnTo>
                      <a:lnTo>
                        <a:pt x="117" y="30"/>
                      </a:lnTo>
                      <a:lnTo>
                        <a:pt x="122" y="27"/>
                      </a:lnTo>
                      <a:lnTo>
                        <a:pt x="127" y="25"/>
                      </a:lnTo>
                      <a:lnTo>
                        <a:pt x="128" y="29"/>
                      </a:lnTo>
                      <a:lnTo>
                        <a:pt x="130" y="31"/>
                      </a:lnTo>
                      <a:lnTo>
                        <a:pt x="135" y="26"/>
                      </a:lnTo>
                      <a:lnTo>
                        <a:pt x="137" y="21"/>
                      </a:lnTo>
                      <a:lnTo>
                        <a:pt x="145" y="21"/>
                      </a:lnTo>
                      <a:lnTo>
                        <a:pt x="164" y="0"/>
                      </a:lnTo>
                      <a:lnTo>
                        <a:pt x="173" y="7"/>
                      </a:lnTo>
                      <a:lnTo>
                        <a:pt x="182" y="39"/>
                      </a:lnTo>
                      <a:lnTo>
                        <a:pt x="182" y="51"/>
                      </a:lnTo>
                      <a:lnTo>
                        <a:pt x="179" y="52"/>
                      </a:lnTo>
                      <a:lnTo>
                        <a:pt x="192" y="60"/>
                      </a:lnTo>
                      <a:lnTo>
                        <a:pt x="196" y="60"/>
                      </a:lnTo>
                      <a:lnTo>
                        <a:pt x="196" y="51"/>
                      </a:lnTo>
                      <a:lnTo>
                        <a:pt x="205" y="44"/>
                      </a:lnTo>
                      <a:lnTo>
                        <a:pt x="210" y="51"/>
                      </a:lnTo>
                      <a:lnTo>
                        <a:pt x="220" y="39"/>
                      </a:lnTo>
                      <a:lnTo>
                        <a:pt x="224" y="39"/>
                      </a:lnTo>
                      <a:lnTo>
                        <a:pt x="224" y="34"/>
                      </a:lnTo>
                      <a:lnTo>
                        <a:pt x="229" y="30"/>
                      </a:lnTo>
                      <a:lnTo>
                        <a:pt x="243" y="30"/>
                      </a:lnTo>
                      <a:lnTo>
                        <a:pt x="243" y="43"/>
                      </a:lnTo>
                      <a:lnTo>
                        <a:pt x="257" y="60"/>
                      </a:lnTo>
                      <a:lnTo>
                        <a:pt x="266" y="66"/>
                      </a:lnTo>
                      <a:lnTo>
                        <a:pt x="272" y="66"/>
                      </a:lnTo>
                      <a:lnTo>
                        <a:pt x="279" y="70"/>
                      </a:lnTo>
                      <a:lnTo>
                        <a:pt x="281" y="75"/>
                      </a:lnTo>
                      <a:lnTo>
                        <a:pt x="251" y="148"/>
                      </a:lnTo>
                      <a:lnTo>
                        <a:pt x="256" y="157"/>
                      </a:lnTo>
                      <a:lnTo>
                        <a:pt x="251" y="161"/>
                      </a:lnTo>
                      <a:lnTo>
                        <a:pt x="251" y="177"/>
                      </a:lnTo>
                      <a:lnTo>
                        <a:pt x="201" y="183"/>
                      </a:lnTo>
                      <a:lnTo>
                        <a:pt x="186" y="178"/>
                      </a:lnTo>
                      <a:lnTo>
                        <a:pt x="178" y="167"/>
                      </a:lnTo>
                      <a:lnTo>
                        <a:pt x="163" y="167"/>
                      </a:lnTo>
                      <a:lnTo>
                        <a:pt x="164" y="173"/>
                      </a:lnTo>
                      <a:lnTo>
                        <a:pt x="160" y="176"/>
                      </a:lnTo>
                      <a:lnTo>
                        <a:pt x="159" y="183"/>
                      </a:lnTo>
                      <a:lnTo>
                        <a:pt x="153" y="183"/>
                      </a:lnTo>
                      <a:lnTo>
                        <a:pt x="140" y="191"/>
                      </a:lnTo>
                      <a:lnTo>
                        <a:pt x="133" y="194"/>
                      </a:lnTo>
                      <a:lnTo>
                        <a:pt x="127" y="193"/>
                      </a:lnTo>
                      <a:lnTo>
                        <a:pt x="122" y="193"/>
                      </a:lnTo>
                      <a:lnTo>
                        <a:pt x="115" y="201"/>
                      </a:lnTo>
                      <a:lnTo>
                        <a:pt x="56" y="178"/>
                      </a:lnTo>
                      <a:lnTo>
                        <a:pt x="0" y="161"/>
                      </a:lnTo>
                    </a:path>
                  </a:pathLst>
                </a:custGeom>
                <a:solidFill>
                  <a:srgbClr val="FACFCD"/>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4" name="Freeform 135">
                  <a:extLst>
                    <a:ext uri="{FF2B5EF4-FFF2-40B4-BE49-F238E27FC236}">
                      <a16:creationId xmlns:a16="http://schemas.microsoft.com/office/drawing/2014/main" id="{03B6C1A1-DE3D-90B5-1022-3E7D85F6480E}"/>
                    </a:ext>
                  </a:extLst>
                </p:cNvPr>
                <p:cNvSpPr>
                  <a:spLocks/>
                </p:cNvSpPr>
                <p:nvPr/>
              </p:nvSpPr>
              <p:spPr bwMode="auto">
                <a:xfrm>
                  <a:off x="4219" y="1754"/>
                  <a:ext cx="287" cy="198"/>
                </a:xfrm>
                <a:custGeom>
                  <a:avLst/>
                  <a:gdLst>
                    <a:gd name="T0" fmla="*/ 0 w 58"/>
                    <a:gd name="T1" fmla="*/ 3281058 h 40"/>
                    <a:gd name="T2" fmla="*/ 3272310 w 58"/>
                    <a:gd name="T3" fmla="*/ 3281058 h 40"/>
                    <a:gd name="T4" fmla="*/ 5004894 w 58"/>
                    <a:gd name="T5" fmla="*/ 1824530 h 40"/>
                    <a:gd name="T6" fmla="*/ 7558972 w 58"/>
                    <a:gd name="T7" fmla="*/ 0 h 40"/>
                    <a:gd name="T8" fmla="*/ 7558972 w 58"/>
                    <a:gd name="T9" fmla="*/ 1824530 h 40"/>
                    <a:gd name="T10" fmla="*/ 5740585 w 58"/>
                    <a:gd name="T11" fmla="*/ 3281058 h 40"/>
                    <a:gd name="T12" fmla="*/ 5740585 w 58"/>
                    <a:gd name="T13" fmla="*/ 5031120 h 40"/>
                    <a:gd name="T14" fmla="*/ 9012770 w 58"/>
                    <a:gd name="T15" fmla="*/ 5031120 h 40"/>
                    <a:gd name="T16" fmla="*/ 10745510 w 58"/>
                    <a:gd name="T17" fmla="*/ 6487648 h 40"/>
                    <a:gd name="T18" fmla="*/ 10745510 w 58"/>
                    <a:gd name="T19" fmla="*/ 5031120 h 40"/>
                    <a:gd name="T20" fmla="*/ 12198818 w 58"/>
                    <a:gd name="T21" fmla="*/ 3281058 h 40"/>
                    <a:gd name="T22" fmla="*/ 20478954 w 58"/>
                    <a:gd name="T23" fmla="*/ 3634626 h 40"/>
                    <a:gd name="T24" fmla="*/ 20847011 w 58"/>
                    <a:gd name="T25" fmla="*/ 9031423 h 40"/>
                    <a:gd name="T26" fmla="*/ 16924945 w 58"/>
                    <a:gd name="T27" fmla="*/ 10122273 h 40"/>
                    <a:gd name="T28" fmla="*/ 10466714 w 58"/>
                    <a:gd name="T29" fmla="*/ 12591563 h 40"/>
                    <a:gd name="T30" fmla="*/ 8647716 w 58"/>
                    <a:gd name="T31" fmla="*/ 14416092 h 40"/>
                    <a:gd name="T32" fmla="*/ 7194408 w 58"/>
                    <a:gd name="T33" fmla="*/ 14416092 h 40"/>
                    <a:gd name="T34" fmla="*/ 6826320 w 58"/>
                    <a:gd name="T35" fmla="*/ 12591563 h 40"/>
                    <a:gd name="T36" fmla="*/ 8647716 w 58"/>
                    <a:gd name="T37" fmla="*/ 8665751 h 40"/>
                    <a:gd name="T38" fmla="*/ 7194408 w 58"/>
                    <a:gd name="T39" fmla="*/ 8665751 h 40"/>
                    <a:gd name="T40" fmla="*/ 4286667 w 58"/>
                    <a:gd name="T41" fmla="*/ 10122273 h 40"/>
                    <a:gd name="T42" fmla="*/ 0 w 58"/>
                    <a:gd name="T43" fmla="*/ 10122273 h 40"/>
                    <a:gd name="T44" fmla="*/ 0 w 58"/>
                    <a:gd name="T45" fmla="*/ 3281058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
                    <a:gd name="T70" fmla="*/ 0 h 40"/>
                    <a:gd name="T71" fmla="*/ 58 w 58"/>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 h="40">
                      <a:moveTo>
                        <a:pt x="0" y="9"/>
                      </a:moveTo>
                      <a:lnTo>
                        <a:pt x="9" y="9"/>
                      </a:lnTo>
                      <a:lnTo>
                        <a:pt x="14" y="5"/>
                      </a:lnTo>
                      <a:lnTo>
                        <a:pt x="21" y="0"/>
                      </a:lnTo>
                      <a:lnTo>
                        <a:pt x="21" y="5"/>
                      </a:lnTo>
                      <a:lnTo>
                        <a:pt x="16" y="9"/>
                      </a:lnTo>
                      <a:lnTo>
                        <a:pt x="16" y="14"/>
                      </a:lnTo>
                      <a:lnTo>
                        <a:pt x="25" y="14"/>
                      </a:lnTo>
                      <a:lnTo>
                        <a:pt x="30" y="18"/>
                      </a:lnTo>
                      <a:lnTo>
                        <a:pt x="30" y="14"/>
                      </a:lnTo>
                      <a:lnTo>
                        <a:pt x="34" y="9"/>
                      </a:lnTo>
                      <a:lnTo>
                        <a:pt x="57" y="10"/>
                      </a:lnTo>
                      <a:lnTo>
                        <a:pt x="58" y="25"/>
                      </a:lnTo>
                      <a:lnTo>
                        <a:pt x="47" y="28"/>
                      </a:lnTo>
                      <a:lnTo>
                        <a:pt x="29" y="35"/>
                      </a:lnTo>
                      <a:lnTo>
                        <a:pt x="24" y="40"/>
                      </a:lnTo>
                      <a:lnTo>
                        <a:pt x="20" y="40"/>
                      </a:lnTo>
                      <a:lnTo>
                        <a:pt x="19" y="35"/>
                      </a:lnTo>
                      <a:lnTo>
                        <a:pt x="24" y="24"/>
                      </a:lnTo>
                      <a:lnTo>
                        <a:pt x="20" y="24"/>
                      </a:lnTo>
                      <a:lnTo>
                        <a:pt x="12" y="28"/>
                      </a:lnTo>
                      <a:lnTo>
                        <a:pt x="0" y="28"/>
                      </a:lnTo>
                      <a:lnTo>
                        <a:pt x="0" y="9"/>
                      </a:lnTo>
                    </a:path>
                  </a:pathLst>
                </a:custGeom>
                <a:solidFill>
                  <a:srgbClr val="F6C2BF"/>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5" name="Freeform 136">
                  <a:extLst>
                    <a:ext uri="{FF2B5EF4-FFF2-40B4-BE49-F238E27FC236}">
                      <a16:creationId xmlns:a16="http://schemas.microsoft.com/office/drawing/2014/main" id="{E11FFA50-AFC3-7180-7639-812BC0B61F18}"/>
                    </a:ext>
                  </a:extLst>
                </p:cNvPr>
                <p:cNvSpPr>
                  <a:spLocks/>
                </p:cNvSpPr>
                <p:nvPr/>
              </p:nvSpPr>
              <p:spPr bwMode="auto">
                <a:xfrm>
                  <a:off x="4243" y="2046"/>
                  <a:ext cx="124" cy="162"/>
                </a:xfrm>
                <a:custGeom>
                  <a:avLst/>
                  <a:gdLst>
                    <a:gd name="T0" fmla="*/ 1473810 w 25"/>
                    <a:gd name="T1" fmla="*/ 11127524 h 33"/>
                    <a:gd name="T2" fmla="*/ 3320403 w 25"/>
                    <a:gd name="T3" fmla="*/ 11127524 h 33"/>
                    <a:gd name="T4" fmla="*/ 4437047 w 25"/>
                    <a:gd name="T5" fmla="*/ 8453119 h 33"/>
                    <a:gd name="T6" fmla="*/ 9156075 w 25"/>
                    <a:gd name="T7" fmla="*/ 7081854 h 33"/>
                    <a:gd name="T8" fmla="*/ 7310098 w 25"/>
                    <a:gd name="T9" fmla="*/ 3022350 h 33"/>
                    <a:gd name="T10" fmla="*/ 1845983 w 25"/>
                    <a:gd name="T11" fmla="*/ 0 h 33"/>
                    <a:gd name="T12" fmla="*/ 1473810 w 25"/>
                    <a:gd name="T13" fmla="*/ 6394861 h 33"/>
                    <a:gd name="T14" fmla="*/ 0 w 25"/>
                    <a:gd name="T15" fmla="*/ 6731090 h 33"/>
                    <a:gd name="T16" fmla="*/ 1473810 w 25"/>
                    <a:gd name="T17" fmla="*/ 9420028 h 33"/>
                    <a:gd name="T18" fmla="*/ 1473810 w 25"/>
                    <a:gd name="T19" fmla="*/ 11127524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3"/>
                    <a:gd name="T32" fmla="*/ 25 w 25"/>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3">
                      <a:moveTo>
                        <a:pt x="4" y="33"/>
                      </a:moveTo>
                      <a:lnTo>
                        <a:pt x="9" y="33"/>
                      </a:lnTo>
                      <a:lnTo>
                        <a:pt x="12" y="25"/>
                      </a:lnTo>
                      <a:lnTo>
                        <a:pt x="25" y="21"/>
                      </a:lnTo>
                      <a:lnTo>
                        <a:pt x="20" y="9"/>
                      </a:lnTo>
                      <a:lnTo>
                        <a:pt x="5" y="0"/>
                      </a:lnTo>
                      <a:lnTo>
                        <a:pt x="4" y="19"/>
                      </a:lnTo>
                      <a:lnTo>
                        <a:pt x="0" y="20"/>
                      </a:lnTo>
                      <a:lnTo>
                        <a:pt x="4" y="28"/>
                      </a:lnTo>
                      <a:lnTo>
                        <a:pt x="4" y="33"/>
                      </a:lnTo>
                    </a:path>
                  </a:pathLst>
                </a:custGeom>
                <a:solidFill>
                  <a:srgbClr val="FACFCD"/>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6" name="Freeform 137">
                  <a:extLst>
                    <a:ext uri="{FF2B5EF4-FFF2-40B4-BE49-F238E27FC236}">
                      <a16:creationId xmlns:a16="http://schemas.microsoft.com/office/drawing/2014/main" id="{E9133952-86D4-6013-8C2F-B9147771020C}"/>
                    </a:ext>
                  </a:extLst>
                </p:cNvPr>
                <p:cNvSpPr>
                  <a:spLocks/>
                </p:cNvSpPr>
                <p:nvPr/>
              </p:nvSpPr>
              <p:spPr bwMode="auto">
                <a:xfrm>
                  <a:off x="3423" y="1341"/>
                  <a:ext cx="540" cy="720"/>
                </a:xfrm>
                <a:custGeom>
                  <a:avLst/>
                  <a:gdLst>
                    <a:gd name="T0" fmla="*/ 13041497 w 109"/>
                    <a:gd name="T1" fmla="*/ 0 h 146"/>
                    <a:gd name="T2" fmla="*/ 14503499 w 109"/>
                    <a:gd name="T3" fmla="*/ 1423608 h 146"/>
                    <a:gd name="T4" fmla="*/ 17800827 w 109"/>
                    <a:gd name="T5" fmla="*/ 1423608 h 146"/>
                    <a:gd name="T6" fmla="*/ 17800827 w 109"/>
                    <a:gd name="T7" fmla="*/ 2762068 h 146"/>
                    <a:gd name="T8" fmla="*/ 19633310 w 109"/>
                    <a:gd name="T9" fmla="*/ 1423608 h 146"/>
                    <a:gd name="T10" fmla="*/ 22856569 w 109"/>
                    <a:gd name="T11" fmla="*/ 4891359 h 146"/>
                    <a:gd name="T12" fmla="*/ 21394071 w 109"/>
                    <a:gd name="T13" fmla="*/ 6314967 h 146"/>
                    <a:gd name="T14" fmla="*/ 22856569 w 109"/>
                    <a:gd name="T15" fmla="*/ 6673320 h 146"/>
                    <a:gd name="T16" fmla="*/ 22856569 w 109"/>
                    <a:gd name="T17" fmla="*/ 7665149 h 146"/>
                    <a:gd name="T18" fmla="*/ 21394071 w 109"/>
                    <a:gd name="T19" fmla="*/ 9077009 h 146"/>
                    <a:gd name="T20" fmla="*/ 22856569 w 109"/>
                    <a:gd name="T21" fmla="*/ 9435357 h 146"/>
                    <a:gd name="T22" fmla="*/ 21394071 w 109"/>
                    <a:gd name="T23" fmla="*/ 11908869 h 146"/>
                    <a:gd name="T24" fmla="*/ 22856569 w 109"/>
                    <a:gd name="T25" fmla="*/ 11908869 h 146"/>
                    <a:gd name="T26" fmla="*/ 24689080 w 109"/>
                    <a:gd name="T27" fmla="*/ 9435357 h 146"/>
                    <a:gd name="T28" fmla="*/ 26153996 w 109"/>
                    <a:gd name="T29" fmla="*/ 9435357 h 146"/>
                    <a:gd name="T30" fmla="*/ 26509405 w 109"/>
                    <a:gd name="T31" fmla="*/ 8012361 h 146"/>
                    <a:gd name="T32" fmla="*/ 29732184 w 109"/>
                    <a:gd name="T33" fmla="*/ 7665149 h 146"/>
                    <a:gd name="T34" fmla="*/ 29376775 w 109"/>
                    <a:gd name="T35" fmla="*/ 6314967 h 146"/>
                    <a:gd name="T36" fmla="*/ 34861984 w 109"/>
                    <a:gd name="T37" fmla="*/ 9435357 h 146"/>
                    <a:gd name="T38" fmla="*/ 39547360 w 109"/>
                    <a:gd name="T39" fmla="*/ 9435357 h 146"/>
                    <a:gd name="T40" fmla="*/ 36252865 w 109"/>
                    <a:gd name="T41" fmla="*/ 13262685 h 146"/>
                    <a:gd name="T42" fmla="*/ 34492129 w 109"/>
                    <a:gd name="T43" fmla="*/ 13262685 h 146"/>
                    <a:gd name="T44" fmla="*/ 33029611 w 109"/>
                    <a:gd name="T45" fmla="*/ 16456496 h 146"/>
                    <a:gd name="T46" fmla="*/ 32674796 w 109"/>
                    <a:gd name="T47" fmla="*/ 23403728 h 146"/>
                    <a:gd name="T48" fmla="*/ 31564557 w 109"/>
                    <a:gd name="T49" fmla="*/ 24827316 h 146"/>
                    <a:gd name="T50" fmla="*/ 31194800 w 109"/>
                    <a:gd name="T51" fmla="*/ 28654045 h 146"/>
                    <a:gd name="T52" fmla="*/ 32674796 w 109"/>
                    <a:gd name="T53" fmla="*/ 28654045 h 146"/>
                    <a:gd name="T54" fmla="*/ 32674796 w 109"/>
                    <a:gd name="T55" fmla="*/ 32206819 h 146"/>
                    <a:gd name="T56" fmla="*/ 24321603 w 109"/>
                    <a:gd name="T57" fmla="*/ 32565281 h 146"/>
                    <a:gd name="T58" fmla="*/ 21394071 w 109"/>
                    <a:gd name="T59" fmla="*/ 35327357 h 146"/>
                    <a:gd name="T60" fmla="*/ 17800827 w 109"/>
                    <a:gd name="T61" fmla="*/ 37095164 h 146"/>
                    <a:gd name="T62" fmla="*/ 14503499 w 109"/>
                    <a:gd name="T63" fmla="*/ 44042973 h 146"/>
                    <a:gd name="T64" fmla="*/ 14503499 w 109"/>
                    <a:gd name="T65" fmla="*/ 47236813 h 146"/>
                    <a:gd name="T66" fmla="*/ 12671017 w 109"/>
                    <a:gd name="T67" fmla="*/ 51078258 h 146"/>
                    <a:gd name="T68" fmla="*/ 11280731 w 109"/>
                    <a:gd name="T69" fmla="*/ 51078258 h 146"/>
                    <a:gd name="T70" fmla="*/ 9448370 w 109"/>
                    <a:gd name="T71" fmla="*/ 47957128 h 146"/>
                    <a:gd name="T72" fmla="*/ 9448370 w 109"/>
                    <a:gd name="T73" fmla="*/ 46172160 h 146"/>
                    <a:gd name="T74" fmla="*/ 7612821 w 109"/>
                    <a:gd name="T75" fmla="*/ 44763328 h 146"/>
                    <a:gd name="T76" fmla="*/ 9448370 w 109"/>
                    <a:gd name="T77" fmla="*/ 41642277 h 146"/>
                    <a:gd name="T78" fmla="*/ 11280731 w 109"/>
                    <a:gd name="T79" fmla="*/ 41642277 h 146"/>
                    <a:gd name="T80" fmla="*/ 11280731 w 109"/>
                    <a:gd name="T81" fmla="*/ 39154659 h 146"/>
                    <a:gd name="T82" fmla="*/ 7612821 w 109"/>
                    <a:gd name="T83" fmla="*/ 39154659 h 146"/>
                    <a:gd name="T84" fmla="*/ 5055153 w 109"/>
                    <a:gd name="T85" fmla="*/ 35686312 h 146"/>
                    <a:gd name="T86" fmla="*/ 5055153 w 109"/>
                    <a:gd name="T87" fmla="*/ 33904342 h 146"/>
                    <a:gd name="T88" fmla="*/ 3667913 w 109"/>
                    <a:gd name="T89" fmla="*/ 33904342 h 146"/>
                    <a:gd name="T90" fmla="*/ 5055153 w 109"/>
                    <a:gd name="T91" fmla="*/ 32565281 h 146"/>
                    <a:gd name="T92" fmla="*/ 5425634 w 109"/>
                    <a:gd name="T93" fmla="*/ 25186290 h 146"/>
                    <a:gd name="T94" fmla="*/ 3667913 w 109"/>
                    <a:gd name="T95" fmla="*/ 23762683 h 146"/>
                    <a:gd name="T96" fmla="*/ 1832384 w 109"/>
                    <a:gd name="T97" fmla="*/ 23762683 h 146"/>
                    <a:gd name="T98" fmla="*/ 0 w 109"/>
                    <a:gd name="T99" fmla="*/ 22065278 h 146"/>
                    <a:gd name="T100" fmla="*/ 5425634 w 109"/>
                    <a:gd name="T101" fmla="*/ 18871473 h 146"/>
                    <a:gd name="T102" fmla="*/ 7982711 w 109"/>
                    <a:gd name="T103" fmla="*/ 13621156 h 146"/>
                    <a:gd name="T104" fmla="*/ 9818116 w 109"/>
                    <a:gd name="T105" fmla="*/ 12270822 h 146"/>
                    <a:gd name="T106" fmla="*/ 9818116 w 109"/>
                    <a:gd name="T107" fmla="*/ 8012361 h 146"/>
                    <a:gd name="T108" fmla="*/ 13041497 w 109"/>
                    <a:gd name="T109" fmla="*/ 4891359 h 146"/>
                    <a:gd name="T110" fmla="*/ 13041497 w 109"/>
                    <a:gd name="T111" fmla="*/ 0 h 1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9"/>
                    <a:gd name="T169" fmla="*/ 0 h 146"/>
                    <a:gd name="T170" fmla="*/ 109 w 109"/>
                    <a:gd name="T171" fmla="*/ 146 h 1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9" h="146">
                      <a:moveTo>
                        <a:pt x="36" y="0"/>
                      </a:moveTo>
                      <a:lnTo>
                        <a:pt x="40" y="4"/>
                      </a:lnTo>
                      <a:lnTo>
                        <a:pt x="49" y="4"/>
                      </a:lnTo>
                      <a:lnTo>
                        <a:pt x="49" y="8"/>
                      </a:lnTo>
                      <a:lnTo>
                        <a:pt x="54" y="4"/>
                      </a:lnTo>
                      <a:lnTo>
                        <a:pt x="63" y="14"/>
                      </a:lnTo>
                      <a:lnTo>
                        <a:pt x="59" y="18"/>
                      </a:lnTo>
                      <a:lnTo>
                        <a:pt x="63" y="19"/>
                      </a:lnTo>
                      <a:lnTo>
                        <a:pt x="63" y="22"/>
                      </a:lnTo>
                      <a:lnTo>
                        <a:pt x="59" y="26"/>
                      </a:lnTo>
                      <a:lnTo>
                        <a:pt x="63" y="27"/>
                      </a:lnTo>
                      <a:lnTo>
                        <a:pt x="59" y="34"/>
                      </a:lnTo>
                      <a:lnTo>
                        <a:pt x="63" y="34"/>
                      </a:lnTo>
                      <a:lnTo>
                        <a:pt x="68" y="27"/>
                      </a:lnTo>
                      <a:lnTo>
                        <a:pt x="72" y="27"/>
                      </a:lnTo>
                      <a:lnTo>
                        <a:pt x="73" y="23"/>
                      </a:lnTo>
                      <a:lnTo>
                        <a:pt x="82" y="22"/>
                      </a:lnTo>
                      <a:lnTo>
                        <a:pt x="81" y="18"/>
                      </a:lnTo>
                      <a:lnTo>
                        <a:pt x="96" y="27"/>
                      </a:lnTo>
                      <a:lnTo>
                        <a:pt x="109" y="27"/>
                      </a:lnTo>
                      <a:lnTo>
                        <a:pt x="100" y="38"/>
                      </a:lnTo>
                      <a:lnTo>
                        <a:pt x="95" y="38"/>
                      </a:lnTo>
                      <a:lnTo>
                        <a:pt x="91" y="47"/>
                      </a:lnTo>
                      <a:lnTo>
                        <a:pt x="90" y="67"/>
                      </a:lnTo>
                      <a:lnTo>
                        <a:pt x="87" y="71"/>
                      </a:lnTo>
                      <a:lnTo>
                        <a:pt x="86" y="82"/>
                      </a:lnTo>
                      <a:lnTo>
                        <a:pt x="90" y="82"/>
                      </a:lnTo>
                      <a:lnTo>
                        <a:pt x="90" y="92"/>
                      </a:lnTo>
                      <a:lnTo>
                        <a:pt x="67" y="93"/>
                      </a:lnTo>
                      <a:lnTo>
                        <a:pt x="59" y="101"/>
                      </a:lnTo>
                      <a:lnTo>
                        <a:pt x="49" y="106"/>
                      </a:lnTo>
                      <a:lnTo>
                        <a:pt x="40" y="126"/>
                      </a:lnTo>
                      <a:lnTo>
                        <a:pt x="40" y="135"/>
                      </a:lnTo>
                      <a:lnTo>
                        <a:pt x="35" y="146"/>
                      </a:lnTo>
                      <a:lnTo>
                        <a:pt x="31" y="146"/>
                      </a:lnTo>
                      <a:lnTo>
                        <a:pt x="26" y="137"/>
                      </a:lnTo>
                      <a:lnTo>
                        <a:pt x="26" y="132"/>
                      </a:lnTo>
                      <a:lnTo>
                        <a:pt x="21" y="128"/>
                      </a:lnTo>
                      <a:lnTo>
                        <a:pt x="26" y="119"/>
                      </a:lnTo>
                      <a:lnTo>
                        <a:pt x="31" y="119"/>
                      </a:lnTo>
                      <a:lnTo>
                        <a:pt x="31" y="112"/>
                      </a:lnTo>
                      <a:lnTo>
                        <a:pt x="21" y="112"/>
                      </a:lnTo>
                      <a:lnTo>
                        <a:pt x="14" y="102"/>
                      </a:lnTo>
                      <a:lnTo>
                        <a:pt x="14" y="97"/>
                      </a:lnTo>
                      <a:lnTo>
                        <a:pt x="10" y="97"/>
                      </a:lnTo>
                      <a:lnTo>
                        <a:pt x="14" y="93"/>
                      </a:lnTo>
                      <a:lnTo>
                        <a:pt x="15" y="72"/>
                      </a:lnTo>
                      <a:lnTo>
                        <a:pt x="10" y="68"/>
                      </a:lnTo>
                      <a:lnTo>
                        <a:pt x="5" y="68"/>
                      </a:lnTo>
                      <a:lnTo>
                        <a:pt x="0" y="63"/>
                      </a:lnTo>
                      <a:lnTo>
                        <a:pt x="15" y="54"/>
                      </a:lnTo>
                      <a:lnTo>
                        <a:pt x="22" y="39"/>
                      </a:lnTo>
                      <a:lnTo>
                        <a:pt x="27" y="35"/>
                      </a:lnTo>
                      <a:lnTo>
                        <a:pt x="27" y="23"/>
                      </a:lnTo>
                      <a:lnTo>
                        <a:pt x="36" y="14"/>
                      </a:lnTo>
                      <a:lnTo>
                        <a:pt x="36" y="0"/>
                      </a:lnTo>
                    </a:path>
                  </a:pathLst>
                </a:custGeom>
                <a:solidFill>
                  <a:srgbClr val="F5BCB9"/>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7" name="Freeform 138">
                  <a:extLst>
                    <a:ext uri="{FF2B5EF4-FFF2-40B4-BE49-F238E27FC236}">
                      <a16:creationId xmlns:a16="http://schemas.microsoft.com/office/drawing/2014/main" id="{2EBB91A9-DB3A-942A-0841-F068008EE1B2}"/>
                    </a:ext>
                  </a:extLst>
                </p:cNvPr>
                <p:cNvSpPr>
                  <a:spLocks/>
                </p:cNvSpPr>
                <p:nvPr/>
              </p:nvSpPr>
              <p:spPr bwMode="auto">
                <a:xfrm>
                  <a:off x="1956" y="1893"/>
                  <a:ext cx="548" cy="469"/>
                </a:xfrm>
                <a:custGeom>
                  <a:avLst/>
                  <a:gdLst>
                    <a:gd name="T0" fmla="*/ 24368921 w 111"/>
                    <a:gd name="T1" fmla="*/ 3865246 h 95"/>
                    <a:gd name="T2" fmla="*/ 28944355 w 111"/>
                    <a:gd name="T3" fmla="*/ 5644944 h 95"/>
                    <a:gd name="T4" fmla="*/ 28944355 w 111"/>
                    <a:gd name="T5" fmla="*/ 13434264 h 95"/>
                    <a:gd name="T6" fmla="*/ 32448690 w 111"/>
                    <a:gd name="T7" fmla="*/ 18008701 h 95"/>
                    <a:gd name="T8" fmla="*/ 37384737 w 111"/>
                    <a:gd name="T9" fmla="*/ 18008701 h 95"/>
                    <a:gd name="T10" fmla="*/ 37384737 w 111"/>
                    <a:gd name="T11" fmla="*/ 21152259 h 95"/>
                    <a:gd name="T12" fmla="*/ 39165135 w 111"/>
                    <a:gd name="T13" fmla="*/ 24366438 h 95"/>
                    <a:gd name="T14" fmla="*/ 39165135 w 111"/>
                    <a:gd name="T15" fmla="*/ 25727426 h 95"/>
                    <a:gd name="T16" fmla="*/ 37384737 w 111"/>
                    <a:gd name="T17" fmla="*/ 27521908 h 95"/>
                    <a:gd name="T18" fmla="*/ 36023822 w 111"/>
                    <a:gd name="T19" fmla="*/ 31736450 h 95"/>
                    <a:gd name="T20" fmla="*/ 34244017 w 111"/>
                    <a:gd name="T21" fmla="*/ 33516003 h 95"/>
                    <a:gd name="T22" fmla="*/ 27524571 w 111"/>
                    <a:gd name="T23" fmla="*/ 33516003 h 95"/>
                    <a:gd name="T24" fmla="*/ 25729975 w 111"/>
                    <a:gd name="T25" fmla="*/ 31736450 h 95"/>
                    <a:gd name="T26" fmla="*/ 24020196 w 111"/>
                    <a:gd name="T27" fmla="*/ 31736450 h 95"/>
                    <a:gd name="T28" fmla="*/ 21154423 w 111"/>
                    <a:gd name="T29" fmla="*/ 29302074 h 95"/>
                    <a:gd name="T30" fmla="*/ 21154423 w 111"/>
                    <a:gd name="T31" fmla="*/ 27521908 h 95"/>
                    <a:gd name="T32" fmla="*/ 12728343 w 111"/>
                    <a:gd name="T33" fmla="*/ 27521908 h 95"/>
                    <a:gd name="T34" fmla="*/ 11294262 w 111"/>
                    <a:gd name="T35" fmla="*/ 25727426 h 95"/>
                    <a:gd name="T36" fmla="*/ 7789894 w 111"/>
                    <a:gd name="T37" fmla="*/ 24366438 h 95"/>
                    <a:gd name="T38" fmla="*/ 6355206 w 111"/>
                    <a:gd name="T39" fmla="*/ 19442695 h 95"/>
                    <a:gd name="T40" fmla="*/ 7789894 w 111"/>
                    <a:gd name="T41" fmla="*/ 19442695 h 95"/>
                    <a:gd name="T42" fmla="*/ 6355206 w 111"/>
                    <a:gd name="T43" fmla="*/ 15158613 h 95"/>
                    <a:gd name="T44" fmla="*/ 4936043 w 111"/>
                    <a:gd name="T45" fmla="*/ 12002679 h 95"/>
                    <a:gd name="T46" fmla="*/ 0 w 111"/>
                    <a:gd name="T47" fmla="*/ 10583594 h 95"/>
                    <a:gd name="T48" fmla="*/ 1434077 w 111"/>
                    <a:gd name="T49" fmla="*/ 9149572 h 95"/>
                    <a:gd name="T50" fmla="*/ 5284750 w 111"/>
                    <a:gd name="T51" fmla="*/ 9513210 h 95"/>
                    <a:gd name="T52" fmla="*/ 7789894 w 111"/>
                    <a:gd name="T53" fmla="*/ 8439798 h 95"/>
                    <a:gd name="T54" fmla="*/ 12004213 w 111"/>
                    <a:gd name="T55" fmla="*/ 5644944 h 95"/>
                    <a:gd name="T56" fmla="*/ 14435703 w 111"/>
                    <a:gd name="T57" fmla="*/ 5644944 h 95"/>
                    <a:gd name="T58" fmla="*/ 14799230 w 111"/>
                    <a:gd name="T59" fmla="*/ 3140558 h 95"/>
                    <a:gd name="T60" fmla="*/ 16230309 w 111"/>
                    <a:gd name="T61" fmla="*/ 2504386 h 95"/>
                    <a:gd name="T62" fmla="*/ 15869676 w 111"/>
                    <a:gd name="T63" fmla="*/ 0 h 95"/>
                    <a:gd name="T64" fmla="*/ 21154423 w 111"/>
                    <a:gd name="T65" fmla="*/ 0 h 95"/>
                    <a:gd name="T66" fmla="*/ 24368921 w 111"/>
                    <a:gd name="T67" fmla="*/ 3865246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95"/>
                    <a:gd name="T104" fmla="*/ 111 w 111"/>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95">
                      <a:moveTo>
                        <a:pt x="69" y="11"/>
                      </a:moveTo>
                      <a:lnTo>
                        <a:pt x="82" y="16"/>
                      </a:lnTo>
                      <a:cubicBezTo>
                        <a:pt x="82" y="24"/>
                        <a:pt x="82" y="31"/>
                        <a:pt x="82" y="38"/>
                      </a:cubicBezTo>
                      <a:lnTo>
                        <a:pt x="92" y="51"/>
                      </a:lnTo>
                      <a:lnTo>
                        <a:pt x="106" y="51"/>
                      </a:lnTo>
                      <a:lnTo>
                        <a:pt x="106" y="60"/>
                      </a:lnTo>
                      <a:lnTo>
                        <a:pt x="111" y="69"/>
                      </a:lnTo>
                      <a:lnTo>
                        <a:pt x="111" y="73"/>
                      </a:lnTo>
                      <a:lnTo>
                        <a:pt x="106" y="78"/>
                      </a:lnTo>
                      <a:lnTo>
                        <a:pt x="102" y="90"/>
                      </a:lnTo>
                      <a:lnTo>
                        <a:pt x="97" y="95"/>
                      </a:lnTo>
                      <a:lnTo>
                        <a:pt x="78" y="95"/>
                      </a:lnTo>
                      <a:lnTo>
                        <a:pt x="73" y="90"/>
                      </a:lnTo>
                      <a:lnTo>
                        <a:pt x="68" y="90"/>
                      </a:lnTo>
                      <a:lnTo>
                        <a:pt x="60" y="83"/>
                      </a:lnTo>
                      <a:lnTo>
                        <a:pt x="60" y="78"/>
                      </a:lnTo>
                      <a:cubicBezTo>
                        <a:pt x="52" y="78"/>
                        <a:pt x="44" y="78"/>
                        <a:pt x="36" y="78"/>
                      </a:cubicBezTo>
                      <a:lnTo>
                        <a:pt x="32" y="73"/>
                      </a:lnTo>
                      <a:lnTo>
                        <a:pt x="22" y="69"/>
                      </a:lnTo>
                      <a:lnTo>
                        <a:pt x="18" y="55"/>
                      </a:lnTo>
                      <a:lnTo>
                        <a:pt x="22" y="55"/>
                      </a:lnTo>
                      <a:lnTo>
                        <a:pt x="18" y="43"/>
                      </a:lnTo>
                      <a:lnTo>
                        <a:pt x="14" y="34"/>
                      </a:lnTo>
                      <a:lnTo>
                        <a:pt x="0" y="30"/>
                      </a:lnTo>
                      <a:lnTo>
                        <a:pt x="4" y="26"/>
                      </a:lnTo>
                      <a:lnTo>
                        <a:pt x="15" y="27"/>
                      </a:lnTo>
                      <a:lnTo>
                        <a:pt x="22" y="24"/>
                      </a:lnTo>
                      <a:lnTo>
                        <a:pt x="34" y="16"/>
                      </a:lnTo>
                      <a:lnTo>
                        <a:pt x="41" y="16"/>
                      </a:lnTo>
                      <a:lnTo>
                        <a:pt x="42" y="9"/>
                      </a:lnTo>
                      <a:lnTo>
                        <a:pt x="46" y="7"/>
                      </a:lnTo>
                      <a:lnTo>
                        <a:pt x="45" y="0"/>
                      </a:lnTo>
                      <a:lnTo>
                        <a:pt x="60" y="0"/>
                      </a:lnTo>
                      <a:lnTo>
                        <a:pt x="69" y="11"/>
                      </a:lnTo>
                    </a:path>
                  </a:pathLst>
                </a:custGeom>
                <a:solidFill>
                  <a:srgbClr val="F9CAC8"/>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sp>
              <p:nvSpPr>
                <p:cNvPr id="208" name="Freeform 139">
                  <a:extLst>
                    <a:ext uri="{FF2B5EF4-FFF2-40B4-BE49-F238E27FC236}">
                      <a16:creationId xmlns:a16="http://schemas.microsoft.com/office/drawing/2014/main" id="{B2669031-C262-91E4-8B8F-50BEAA3E44A1}"/>
                    </a:ext>
                  </a:extLst>
                </p:cNvPr>
                <p:cNvSpPr>
                  <a:spLocks/>
                </p:cNvSpPr>
                <p:nvPr/>
              </p:nvSpPr>
              <p:spPr bwMode="auto">
                <a:xfrm>
                  <a:off x="3255" y="1221"/>
                  <a:ext cx="180" cy="130"/>
                </a:xfrm>
                <a:custGeom>
                  <a:avLst/>
                  <a:gdLst>
                    <a:gd name="T0" fmla="*/ 5313 w 81"/>
                    <a:gd name="T1" fmla="*/ 25930 h 61"/>
                    <a:gd name="T2" fmla="*/ 0 w 81"/>
                    <a:gd name="T3" fmla="*/ 20791 h 61"/>
                    <a:gd name="T4" fmla="*/ 0 w 81"/>
                    <a:gd name="T5" fmla="*/ 7608 h 61"/>
                    <a:gd name="T6" fmla="*/ 4829 w 81"/>
                    <a:gd name="T7" fmla="*/ 7608 h 61"/>
                    <a:gd name="T8" fmla="*/ 4829 w 81"/>
                    <a:gd name="T9" fmla="*/ 3389 h 61"/>
                    <a:gd name="T10" fmla="*/ 23847 w 81"/>
                    <a:gd name="T11" fmla="*/ 386 h 61"/>
                    <a:gd name="T12" fmla="*/ 48187 w 81"/>
                    <a:gd name="T13" fmla="*/ 3389 h 61"/>
                    <a:gd name="T14" fmla="*/ 42873 w 81"/>
                    <a:gd name="T15" fmla="*/ 17985 h 61"/>
                    <a:gd name="T16" fmla="*/ 38044 w 81"/>
                    <a:gd name="T17" fmla="*/ 17985 h 61"/>
                    <a:gd name="T18" fmla="*/ 38044 w 81"/>
                    <a:gd name="T19" fmla="*/ 22196 h 61"/>
                    <a:gd name="T20" fmla="*/ 26731 w 81"/>
                    <a:gd name="T21" fmla="*/ 22196 h 61"/>
                    <a:gd name="T22" fmla="*/ 21467 w 81"/>
                    <a:gd name="T23" fmla="*/ 25930 h 61"/>
                    <a:gd name="T24" fmla="*/ 5313 w 81"/>
                    <a:gd name="T25" fmla="*/ 2593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61"/>
                    <a:gd name="T41" fmla="*/ 81 w 81"/>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61">
                      <a:moveTo>
                        <a:pt x="9" y="61"/>
                      </a:moveTo>
                      <a:lnTo>
                        <a:pt x="0" y="49"/>
                      </a:lnTo>
                      <a:lnTo>
                        <a:pt x="0" y="18"/>
                      </a:lnTo>
                      <a:lnTo>
                        <a:pt x="8" y="18"/>
                      </a:lnTo>
                      <a:lnTo>
                        <a:pt x="8" y="8"/>
                      </a:lnTo>
                      <a:cubicBezTo>
                        <a:pt x="17" y="2"/>
                        <a:pt x="30" y="1"/>
                        <a:pt x="40" y="1"/>
                      </a:cubicBezTo>
                      <a:cubicBezTo>
                        <a:pt x="54" y="1"/>
                        <a:pt x="67" y="0"/>
                        <a:pt x="81" y="8"/>
                      </a:cubicBezTo>
                      <a:lnTo>
                        <a:pt x="72" y="42"/>
                      </a:lnTo>
                      <a:lnTo>
                        <a:pt x="64" y="42"/>
                      </a:lnTo>
                      <a:lnTo>
                        <a:pt x="64" y="52"/>
                      </a:lnTo>
                      <a:lnTo>
                        <a:pt x="45" y="52"/>
                      </a:lnTo>
                      <a:lnTo>
                        <a:pt x="36" y="61"/>
                      </a:lnTo>
                      <a:cubicBezTo>
                        <a:pt x="24" y="61"/>
                        <a:pt x="21" y="61"/>
                        <a:pt x="9" y="61"/>
                      </a:cubicBezTo>
                    </a:path>
                  </a:pathLst>
                </a:custGeom>
                <a:solidFill>
                  <a:srgbClr val="FCD4D2"/>
                </a:solid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grpSp>
          <p:sp>
            <p:nvSpPr>
              <p:cNvPr id="180" name="Rectangle 179">
                <a:extLst>
                  <a:ext uri="{FF2B5EF4-FFF2-40B4-BE49-F238E27FC236}">
                    <a16:creationId xmlns:a16="http://schemas.microsoft.com/office/drawing/2014/main" id="{63C112D6-4A7F-4457-A0AA-6122BD4AE26F}"/>
                  </a:ext>
                </a:extLst>
              </p:cNvPr>
              <p:cNvSpPr/>
              <p:nvPr/>
            </p:nvSpPr>
            <p:spPr>
              <a:xfrm>
                <a:off x="3301011" y="3592389"/>
                <a:ext cx="64662" cy="46275"/>
              </a:xfrm>
              <a:prstGeom prst="rect">
                <a:avLst/>
              </a:prstGeom>
              <a:grpFill/>
              <a:ln w="3175">
                <a:solidFill>
                  <a:schemeClr val="bg1"/>
                </a:solidFill>
                <a:round/>
                <a:headEnd/>
                <a:tailEnd/>
              </a:ln>
            </p:spPr>
            <p:txBody>
              <a:bodyPr/>
              <a:lstStyle/>
              <a:p>
                <a:pPr marL="0" marR="0" lvl="0" indent="0" algn="ctr" defTabSz="1071171" rtl="0" eaLnBrk="1" fontAlgn="auto" latinLnBrk="0" hangingPunct="1">
                  <a:lnSpc>
                    <a:spcPct val="95000"/>
                  </a:lnSpc>
                  <a:spcBef>
                    <a:spcPts val="0"/>
                  </a:spcBef>
                  <a:spcAft>
                    <a:spcPts val="0"/>
                  </a:spcAft>
                  <a:buClr>
                    <a:srgbClr val="FFFFFF"/>
                  </a:buClr>
                  <a:buSzTx/>
                  <a:buFontTx/>
                  <a:buNone/>
                  <a:tabLst/>
                  <a:defRPr/>
                </a:pPr>
                <a:endParaRPr kumimoji="0" lang="pt-BR" sz="1600" b="0" i="0" u="none" strike="noStrike" kern="0" cap="none" spc="0" normalizeH="0" baseline="0" dirty="0">
                  <a:ln>
                    <a:noFill/>
                  </a:ln>
                  <a:solidFill>
                    <a:srgbClr val="404040"/>
                  </a:solidFill>
                  <a:effectLst/>
                  <a:uLnTx/>
                  <a:uFillTx/>
                  <a:latin typeface="Arial"/>
                  <a:ea typeface="+mn-ea"/>
                  <a:cs typeface="+mn-cs"/>
                </a:endParaRPr>
              </a:p>
            </p:txBody>
          </p:sp>
        </p:grpSp>
        <p:sp>
          <p:nvSpPr>
            <p:cNvPr id="145" name="TextBox 144">
              <a:extLst>
                <a:ext uri="{FF2B5EF4-FFF2-40B4-BE49-F238E27FC236}">
                  <a16:creationId xmlns:a16="http://schemas.microsoft.com/office/drawing/2014/main" id="{ABCDBD33-F352-F4F9-EEDC-C0466D372832}"/>
                </a:ext>
              </a:extLst>
            </p:cNvPr>
            <p:cNvSpPr txBox="1"/>
            <p:nvPr/>
          </p:nvSpPr>
          <p:spPr>
            <a:xfrm>
              <a:off x="436836" y="3138629"/>
              <a:ext cx="1219200" cy="5386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1800" b="1" i="0" u="none" strike="noStrike" kern="1200" cap="none" spc="0" normalizeH="0" baseline="0" dirty="0">
                  <a:ln>
                    <a:noFill/>
                  </a:ln>
                  <a:solidFill>
                    <a:prstClr val="white"/>
                  </a:solidFill>
                  <a:effectLst/>
                  <a:uLnTx/>
                  <a:uFillTx/>
                  <a:latin typeface="Arial"/>
                  <a:ea typeface="+mn-ea"/>
                  <a:cs typeface="+mn-cs"/>
                </a:rPr>
                <a:t>2022A</a:t>
              </a:r>
            </a:p>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1100" b="0" i="0" u="none" strike="noStrike" kern="1200" cap="none" spc="0" normalizeH="0" baseline="0" dirty="0">
                  <a:ln>
                    <a:noFill/>
                  </a:ln>
                  <a:solidFill>
                    <a:prstClr val="white"/>
                  </a:solidFill>
                  <a:effectLst/>
                  <a:uLnTx/>
                  <a:uFillTx/>
                  <a:latin typeface="Arial"/>
                  <a:ea typeface="+mn-ea"/>
                  <a:cs typeface="+mn-cs"/>
                </a:rPr>
                <a:t>(8,4 GW)</a:t>
              </a:r>
            </a:p>
          </p:txBody>
        </p:sp>
        <p:sp>
          <p:nvSpPr>
            <p:cNvPr id="146" name="TextBox 145">
              <a:extLst>
                <a:ext uri="{FF2B5EF4-FFF2-40B4-BE49-F238E27FC236}">
                  <a16:creationId xmlns:a16="http://schemas.microsoft.com/office/drawing/2014/main" id="{7012DD70-1E6F-1528-DCD8-1F33BACED1E0}"/>
                </a:ext>
              </a:extLst>
            </p:cNvPr>
            <p:cNvSpPr txBox="1"/>
            <p:nvPr/>
          </p:nvSpPr>
          <p:spPr>
            <a:xfrm>
              <a:off x="3462008" y="4434882"/>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0,1</a:t>
              </a:r>
            </a:p>
          </p:txBody>
        </p:sp>
        <p:sp>
          <p:nvSpPr>
            <p:cNvPr id="147" name="TextBox 146">
              <a:extLst>
                <a:ext uri="{FF2B5EF4-FFF2-40B4-BE49-F238E27FC236}">
                  <a16:creationId xmlns:a16="http://schemas.microsoft.com/office/drawing/2014/main" id="{2CA618E9-A527-F297-4065-73692F7613A4}"/>
                </a:ext>
              </a:extLst>
            </p:cNvPr>
            <p:cNvSpPr txBox="1"/>
            <p:nvPr/>
          </p:nvSpPr>
          <p:spPr>
            <a:xfrm>
              <a:off x="3507059" y="4286389"/>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0,2</a:t>
              </a:r>
            </a:p>
          </p:txBody>
        </p:sp>
        <p:sp>
          <p:nvSpPr>
            <p:cNvPr id="148" name="TextBox 147">
              <a:extLst>
                <a:ext uri="{FF2B5EF4-FFF2-40B4-BE49-F238E27FC236}">
                  <a16:creationId xmlns:a16="http://schemas.microsoft.com/office/drawing/2014/main" id="{8B398F65-2A4C-40BF-A879-6CD8E49125B7}"/>
                </a:ext>
              </a:extLst>
            </p:cNvPr>
            <p:cNvSpPr txBox="1"/>
            <p:nvPr/>
          </p:nvSpPr>
          <p:spPr>
            <a:xfrm>
              <a:off x="3505920" y="4130592"/>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lang="pt-BR" sz="500" dirty="0">
                  <a:solidFill>
                    <a:prstClr val="black"/>
                  </a:solidFill>
                  <a:latin typeface="Arial"/>
                </a:rPr>
                <a:t>0,1</a:t>
              </a:r>
              <a:endParaRPr kumimoji="0" lang="pt-BR" sz="500" b="0" i="0" u="none" strike="noStrike" kern="1200" cap="none" spc="0" normalizeH="0" baseline="0" dirty="0">
                <a:ln>
                  <a:noFill/>
                </a:ln>
                <a:solidFill>
                  <a:prstClr val="black"/>
                </a:solidFill>
                <a:effectLst/>
                <a:uLnTx/>
                <a:uFillTx/>
                <a:latin typeface="Arial"/>
              </a:endParaRPr>
            </a:p>
          </p:txBody>
        </p:sp>
        <p:sp>
          <p:nvSpPr>
            <p:cNvPr id="149" name="TextBox 148">
              <a:extLst>
                <a:ext uri="{FF2B5EF4-FFF2-40B4-BE49-F238E27FC236}">
                  <a16:creationId xmlns:a16="http://schemas.microsoft.com/office/drawing/2014/main" id="{E85FEBED-365F-34C0-D54F-215D116DFC71}"/>
                </a:ext>
              </a:extLst>
            </p:cNvPr>
            <p:cNvSpPr txBox="1"/>
            <p:nvPr/>
          </p:nvSpPr>
          <p:spPr>
            <a:xfrm>
              <a:off x="3407534" y="3982099"/>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0,2</a:t>
              </a:r>
            </a:p>
          </p:txBody>
        </p:sp>
        <p:sp>
          <p:nvSpPr>
            <p:cNvPr id="150" name="TextBox 149">
              <a:extLst>
                <a:ext uri="{FF2B5EF4-FFF2-40B4-BE49-F238E27FC236}">
                  <a16:creationId xmlns:a16="http://schemas.microsoft.com/office/drawing/2014/main" id="{DF2E7635-90AD-10BD-12C2-C0D4E43F0376}"/>
                </a:ext>
              </a:extLst>
            </p:cNvPr>
            <p:cNvSpPr txBox="1"/>
            <p:nvPr/>
          </p:nvSpPr>
          <p:spPr>
            <a:xfrm>
              <a:off x="2702824" y="5040149"/>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lang="pt-BR" sz="500" dirty="0">
                  <a:solidFill>
                    <a:prstClr val="black"/>
                  </a:solidFill>
                  <a:latin typeface="Arial"/>
                </a:rPr>
                <a:t>1,5</a:t>
              </a:r>
              <a:endParaRPr kumimoji="0" lang="pt-BR" sz="500" b="0" i="0" u="none" strike="noStrike" kern="1200" cap="none" spc="0" normalizeH="0" baseline="0" dirty="0">
                <a:ln>
                  <a:noFill/>
                </a:ln>
                <a:solidFill>
                  <a:prstClr val="black"/>
                </a:solidFill>
                <a:effectLst/>
                <a:uLnTx/>
                <a:uFillTx/>
                <a:latin typeface="Arial"/>
              </a:endParaRPr>
            </a:p>
          </p:txBody>
        </p:sp>
        <p:sp>
          <p:nvSpPr>
            <p:cNvPr id="153" name="TextBox 152">
              <a:extLst>
                <a:ext uri="{FF2B5EF4-FFF2-40B4-BE49-F238E27FC236}">
                  <a16:creationId xmlns:a16="http://schemas.microsoft.com/office/drawing/2014/main" id="{73B0CCFC-0E58-4FA2-ADC7-FD40944EED31}"/>
                </a:ext>
              </a:extLst>
            </p:cNvPr>
            <p:cNvSpPr txBox="1"/>
            <p:nvPr/>
          </p:nvSpPr>
          <p:spPr>
            <a:xfrm>
              <a:off x="2459082" y="5198824"/>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1,1</a:t>
              </a:r>
            </a:p>
          </p:txBody>
        </p:sp>
        <p:sp>
          <p:nvSpPr>
            <p:cNvPr id="154" name="TextBox 153">
              <a:extLst>
                <a:ext uri="{FF2B5EF4-FFF2-40B4-BE49-F238E27FC236}">
                  <a16:creationId xmlns:a16="http://schemas.microsoft.com/office/drawing/2014/main" id="{4FE073B8-CFF7-527D-0E0F-B8D5927BA926}"/>
                </a:ext>
              </a:extLst>
            </p:cNvPr>
            <p:cNvSpPr txBox="1"/>
            <p:nvPr/>
          </p:nvSpPr>
          <p:spPr>
            <a:xfrm>
              <a:off x="2238370" y="5336487"/>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0,5</a:t>
              </a:r>
            </a:p>
          </p:txBody>
        </p:sp>
        <p:sp>
          <p:nvSpPr>
            <p:cNvPr id="155" name="TextBox 154">
              <a:extLst>
                <a:ext uri="{FF2B5EF4-FFF2-40B4-BE49-F238E27FC236}">
                  <a16:creationId xmlns:a16="http://schemas.microsoft.com/office/drawing/2014/main" id="{A40D8F58-6426-7642-AD3E-1A6B011DFB40}"/>
                </a:ext>
              </a:extLst>
            </p:cNvPr>
            <p:cNvSpPr txBox="1"/>
            <p:nvPr/>
          </p:nvSpPr>
          <p:spPr>
            <a:xfrm>
              <a:off x="2558823" y="5573378"/>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0,5</a:t>
              </a:r>
            </a:p>
          </p:txBody>
        </p:sp>
        <p:sp>
          <p:nvSpPr>
            <p:cNvPr id="156" name="TextBox 155">
              <a:extLst>
                <a:ext uri="{FF2B5EF4-FFF2-40B4-BE49-F238E27FC236}">
                  <a16:creationId xmlns:a16="http://schemas.microsoft.com/office/drawing/2014/main" id="{F3585CD1-4BC9-FDCD-32FB-C3E5BAB6C3AD}"/>
                </a:ext>
              </a:extLst>
            </p:cNvPr>
            <p:cNvSpPr txBox="1"/>
            <p:nvPr/>
          </p:nvSpPr>
          <p:spPr>
            <a:xfrm>
              <a:off x="2146888" y="5678735"/>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1,0</a:t>
              </a:r>
            </a:p>
          </p:txBody>
        </p:sp>
        <p:sp>
          <p:nvSpPr>
            <p:cNvPr id="157" name="TextBox 156">
              <a:extLst>
                <a:ext uri="{FF2B5EF4-FFF2-40B4-BE49-F238E27FC236}">
                  <a16:creationId xmlns:a16="http://schemas.microsoft.com/office/drawing/2014/main" id="{665A38E7-8366-1FBA-B224-C275ADBF91D3}"/>
                </a:ext>
              </a:extLst>
            </p:cNvPr>
            <p:cNvSpPr txBox="1"/>
            <p:nvPr/>
          </p:nvSpPr>
          <p:spPr>
            <a:xfrm>
              <a:off x="2934904" y="5282004"/>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lang="pt-BR" sz="500" dirty="0">
                  <a:solidFill>
                    <a:prstClr val="black"/>
                  </a:solidFill>
                  <a:latin typeface="Arial"/>
                </a:rPr>
                <a:t>0,3</a:t>
              </a:r>
              <a:endParaRPr kumimoji="0" lang="pt-BR" sz="500" b="0" i="0" u="none" strike="noStrike" kern="1200" cap="none" spc="0" normalizeH="0" baseline="0" dirty="0">
                <a:ln>
                  <a:noFill/>
                </a:ln>
                <a:solidFill>
                  <a:prstClr val="black"/>
                </a:solidFill>
                <a:effectLst/>
                <a:uLnTx/>
                <a:uFillTx/>
                <a:latin typeface="Arial"/>
              </a:endParaRPr>
            </a:p>
          </p:txBody>
        </p:sp>
        <p:sp>
          <p:nvSpPr>
            <p:cNvPr id="158" name="TextBox 157">
              <a:extLst>
                <a:ext uri="{FF2B5EF4-FFF2-40B4-BE49-F238E27FC236}">
                  <a16:creationId xmlns:a16="http://schemas.microsoft.com/office/drawing/2014/main" id="{C41051C5-A296-13FD-E1BF-FB25FE497A35}"/>
                </a:ext>
              </a:extLst>
            </p:cNvPr>
            <p:cNvSpPr txBox="1"/>
            <p:nvPr/>
          </p:nvSpPr>
          <p:spPr>
            <a:xfrm>
              <a:off x="3149599" y="5090414"/>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0,1</a:t>
              </a:r>
            </a:p>
          </p:txBody>
        </p:sp>
        <p:sp>
          <p:nvSpPr>
            <p:cNvPr id="159" name="TextBox 158">
              <a:extLst>
                <a:ext uri="{FF2B5EF4-FFF2-40B4-BE49-F238E27FC236}">
                  <a16:creationId xmlns:a16="http://schemas.microsoft.com/office/drawing/2014/main" id="{191BAA88-F326-12F9-821C-F05D2DCA713E}"/>
                </a:ext>
              </a:extLst>
            </p:cNvPr>
            <p:cNvSpPr txBox="1"/>
            <p:nvPr/>
          </p:nvSpPr>
          <p:spPr>
            <a:xfrm>
              <a:off x="2913817" y="4519870"/>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0,3</a:t>
              </a:r>
            </a:p>
          </p:txBody>
        </p:sp>
        <p:sp>
          <p:nvSpPr>
            <p:cNvPr id="164" name="TextBox 163">
              <a:extLst>
                <a:ext uri="{FF2B5EF4-FFF2-40B4-BE49-F238E27FC236}">
                  <a16:creationId xmlns:a16="http://schemas.microsoft.com/office/drawing/2014/main" id="{18C2D256-C7F8-79CE-EE96-6C4623708017}"/>
                </a:ext>
              </a:extLst>
            </p:cNvPr>
            <p:cNvSpPr txBox="1"/>
            <p:nvPr/>
          </p:nvSpPr>
          <p:spPr>
            <a:xfrm>
              <a:off x="3126016" y="4047140"/>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0,3</a:t>
              </a:r>
            </a:p>
          </p:txBody>
        </p:sp>
        <p:sp>
          <p:nvSpPr>
            <p:cNvPr id="165" name="TextBox 164">
              <a:extLst>
                <a:ext uri="{FF2B5EF4-FFF2-40B4-BE49-F238E27FC236}">
                  <a16:creationId xmlns:a16="http://schemas.microsoft.com/office/drawing/2014/main" id="{2478881B-6792-94CD-50AF-274DEAB49734}"/>
                </a:ext>
              </a:extLst>
            </p:cNvPr>
            <p:cNvSpPr txBox="1"/>
            <p:nvPr/>
          </p:nvSpPr>
          <p:spPr>
            <a:xfrm>
              <a:off x="2885068" y="4215773"/>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lang="pt-BR" sz="500" dirty="0">
                  <a:solidFill>
                    <a:prstClr val="black"/>
                  </a:solidFill>
                  <a:latin typeface="Arial"/>
                </a:rPr>
                <a:t>0,2</a:t>
              </a:r>
              <a:endParaRPr kumimoji="0" lang="pt-BR" sz="500" b="0" i="0" u="none" strike="noStrike" kern="1200" cap="none" spc="0" normalizeH="0" baseline="0" dirty="0">
                <a:ln>
                  <a:noFill/>
                </a:ln>
                <a:solidFill>
                  <a:prstClr val="black"/>
                </a:solidFill>
                <a:effectLst/>
                <a:uLnTx/>
                <a:uFillTx/>
                <a:latin typeface="Arial"/>
              </a:endParaRPr>
            </a:p>
          </p:txBody>
        </p:sp>
        <p:sp>
          <p:nvSpPr>
            <p:cNvPr id="166" name="TextBox 165">
              <a:extLst>
                <a:ext uri="{FF2B5EF4-FFF2-40B4-BE49-F238E27FC236}">
                  <a16:creationId xmlns:a16="http://schemas.microsoft.com/office/drawing/2014/main" id="{6C01EF82-EDCB-3425-058F-EBC28185E627}"/>
                </a:ext>
              </a:extLst>
            </p:cNvPr>
            <p:cNvSpPr txBox="1"/>
            <p:nvPr/>
          </p:nvSpPr>
          <p:spPr>
            <a:xfrm>
              <a:off x="2720077" y="4028323"/>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0.2</a:t>
              </a:r>
            </a:p>
          </p:txBody>
        </p:sp>
        <p:sp>
          <p:nvSpPr>
            <p:cNvPr id="167" name="TextBox 166">
              <a:extLst>
                <a:ext uri="{FF2B5EF4-FFF2-40B4-BE49-F238E27FC236}">
                  <a16:creationId xmlns:a16="http://schemas.microsoft.com/office/drawing/2014/main" id="{7F5FF7C5-379C-F565-5A37-AB81D8495EE8}"/>
                </a:ext>
              </a:extLst>
            </p:cNvPr>
            <p:cNvSpPr txBox="1"/>
            <p:nvPr/>
          </p:nvSpPr>
          <p:spPr>
            <a:xfrm>
              <a:off x="2272845" y="3593937"/>
              <a:ext cx="183186" cy="117058"/>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0,01</a:t>
              </a:r>
            </a:p>
          </p:txBody>
        </p:sp>
        <p:sp>
          <p:nvSpPr>
            <p:cNvPr id="168" name="TextBox 167">
              <a:extLst>
                <a:ext uri="{FF2B5EF4-FFF2-40B4-BE49-F238E27FC236}">
                  <a16:creationId xmlns:a16="http://schemas.microsoft.com/office/drawing/2014/main" id="{51BE2268-ECBD-13A1-477D-2BAC20AE18E5}"/>
                </a:ext>
              </a:extLst>
            </p:cNvPr>
            <p:cNvSpPr txBox="1"/>
            <p:nvPr/>
          </p:nvSpPr>
          <p:spPr>
            <a:xfrm>
              <a:off x="2159748" y="4034997"/>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0,2</a:t>
              </a:r>
            </a:p>
          </p:txBody>
        </p:sp>
        <p:sp>
          <p:nvSpPr>
            <p:cNvPr id="169" name="TextBox 168">
              <a:extLst>
                <a:ext uri="{FF2B5EF4-FFF2-40B4-BE49-F238E27FC236}">
                  <a16:creationId xmlns:a16="http://schemas.microsoft.com/office/drawing/2014/main" id="{1B696B1D-8E27-1396-CDDF-F6B57BE053DB}"/>
                </a:ext>
              </a:extLst>
            </p:cNvPr>
            <p:cNvSpPr txBox="1"/>
            <p:nvPr/>
          </p:nvSpPr>
          <p:spPr>
            <a:xfrm>
              <a:off x="1515942" y="4459356"/>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lang="pt-BR" sz="500" dirty="0">
                  <a:solidFill>
                    <a:prstClr val="black"/>
                  </a:solidFill>
                  <a:latin typeface="Arial"/>
                </a:rPr>
                <a:t>0.1</a:t>
              </a:r>
              <a:endParaRPr kumimoji="0" lang="pt-BR" sz="500" b="0" i="0" u="none" strike="noStrike" kern="1200" cap="none" spc="0" normalizeH="0" baseline="0" dirty="0">
                <a:ln>
                  <a:noFill/>
                </a:ln>
                <a:solidFill>
                  <a:prstClr val="black"/>
                </a:solidFill>
                <a:effectLst/>
                <a:uLnTx/>
                <a:uFillTx/>
                <a:latin typeface="Arial"/>
              </a:endParaRPr>
            </a:p>
          </p:txBody>
        </p:sp>
        <p:sp>
          <p:nvSpPr>
            <p:cNvPr id="170" name="TextBox 169">
              <a:extLst>
                <a:ext uri="{FF2B5EF4-FFF2-40B4-BE49-F238E27FC236}">
                  <a16:creationId xmlns:a16="http://schemas.microsoft.com/office/drawing/2014/main" id="{2B8228DC-18D9-8B38-5116-E47E39AEEA2E}"/>
                </a:ext>
              </a:extLst>
            </p:cNvPr>
            <p:cNvSpPr txBox="1"/>
            <p:nvPr/>
          </p:nvSpPr>
          <p:spPr>
            <a:xfrm>
              <a:off x="2013354" y="4598102"/>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0,6</a:t>
              </a:r>
            </a:p>
          </p:txBody>
        </p:sp>
        <p:sp>
          <p:nvSpPr>
            <p:cNvPr id="171" name="TextBox 170">
              <a:extLst>
                <a:ext uri="{FF2B5EF4-FFF2-40B4-BE49-F238E27FC236}">
                  <a16:creationId xmlns:a16="http://schemas.microsoft.com/office/drawing/2014/main" id="{0565351C-A522-6608-00A7-92DB51716C40}"/>
                </a:ext>
              </a:extLst>
            </p:cNvPr>
            <p:cNvSpPr txBox="1"/>
            <p:nvPr/>
          </p:nvSpPr>
          <p:spPr>
            <a:xfrm>
              <a:off x="2349979" y="4821394"/>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0,4</a:t>
              </a:r>
            </a:p>
          </p:txBody>
        </p:sp>
        <p:sp>
          <p:nvSpPr>
            <p:cNvPr id="172" name="TextBox 171">
              <a:extLst>
                <a:ext uri="{FF2B5EF4-FFF2-40B4-BE49-F238E27FC236}">
                  <a16:creationId xmlns:a16="http://schemas.microsoft.com/office/drawing/2014/main" id="{6C49879D-85E9-D57C-62CF-EBF1F1F970E5}"/>
                </a:ext>
              </a:extLst>
            </p:cNvPr>
            <p:cNvSpPr txBox="1"/>
            <p:nvPr/>
          </p:nvSpPr>
          <p:spPr>
            <a:xfrm>
              <a:off x="2496504" y="4372169"/>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0,1</a:t>
              </a:r>
            </a:p>
          </p:txBody>
        </p:sp>
        <p:sp>
          <p:nvSpPr>
            <p:cNvPr id="173" name="TextBox 172">
              <a:extLst>
                <a:ext uri="{FF2B5EF4-FFF2-40B4-BE49-F238E27FC236}">
                  <a16:creationId xmlns:a16="http://schemas.microsoft.com/office/drawing/2014/main" id="{953A4C5D-9906-C3D9-40A6-6FABCA891BC5}"/>
                </a:ext>
              </a:extLst>
            </p:cNvPr>
            <p:cNvSpPr txBox="1"/>
            <p:nvPr/>
          </p:nvSpPr>
          <p:spPr>
            <a:xfrm>
              <a:off x="2078049" y="5066859"/>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0,2</a:t>
              </a:r>
            </a:p>
          </p:txBody>
        </p:sp>
        <p:sp>
          <p:nvSpPr>
            <p:cNvPr id="174" name="TextBox 173">
              <a:extLst>
                <a:ext uri="{FF2B5EF4-FFF2-40B4-BE49-F238E27FC236}">
                  <a16:creationId xmlns:a16="http://schemas.microsoft.com/office/drawing/2014/main" id="{5D07AB33-2FA3-C3D3-965A-6EEE547F6DC9}"/>
                </a:ext>
              </a:extLst>
            </p:cNvPr>
            <p:cNvSpPr txBox="1"/>
            <p:nvPr/>
          </p:nvSpPr>
          <p:spPr>
            <a:xfrm>
              <a:off x="1600914" y="3575123"/>
              <a:ext cx="183186" cy="117058"/>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0,01</a:t>
              </a:r>
            </a:p>
          </p:txBody>
        </p:sp>
        <p:sp>
          <p:nvSpPr>
            <p:cNvPr id="175" name="TextBox 174">
              <a:extLst>
                <a:ext uri="{FF2B5EF4-FFF2-40B4-BE49-F238E27FC236}">
                  <a16:creationId xmlns:a16="http://schemas.microsoft.com/office/drawing/2014/main" id="{B9CBABD3-5E44-28ED-3DCF-5F563D8EF66C}"/>
                </a:ext>
              </a:extLst>
            </p:cNvPr>
            <p:cNvSpPr txBox="1"/>
            <p:nvPr/>
          </p:nvSpPr>
          <p:spPr>
            <a:xfrm>
              <a:off x="1080804" y="4380598"/>
              <a:ext cx="183186" cy="117058"/>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0,02</a:t>
              </a:r>
            </a:p>
          </p:txBody>
        </p:sp>
        <p:sp>
          <p:nvSpPr>
            <p:cNvPr id="176" name="TextBox 175">
              <a:extLst>
                <a:ext uri="{FF2B5EF4-FFF2-40B4-BE49-F238E27FC236}">
                  <a16:creationId xmlns:a16="http://schemas.microsoft.com/office/drawing/2014/main" id="{DE951128-7CCF-712C-397E-A6B56325E765}"/>
                </a:ext>
              </a:extLst>
            </p:cNvPr>
            <p:cNvSpPr txBox="1"/>
            <p:nvPr/>
          </p:nvSpPr>
          <p:spPr>
            <a:xfrm>
              <a:off x="2571966" y="4702240"/>
              <a:ext cx="150925" cy="140504"/>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0,1</a:t>
              </a:r>
            </a:p>
          </p:txBody>
        </p:sp>
        <p:sp>
          <p:nvSpPr>
            <p:cNvPr id="177" name="TextBox 176">
              <a:extLst>
                <a:ext uri="{FF2B5EF4-FFF2-40B4-BE49-F238E27FC236}">
                  <a16:creationId xmlns:a16="http://schemas.microsoft.com/office/drawing/2014/main" id="{820770E4-B4EB-4AE6-A23A-50E7102537EE}"/>
                </a:ext>
              </a:extLst>
            </p:cNvPr>
            <p:cNvSpPr txBox="1"/>
            <p:nvPr/>
          </p:nvSpPr>
          <p:spPr>
            <a:xfrm>
              <a:off x="3295003" y="4583630"/>
              <a:ext cx="183186" cy="117058"/>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0,05</a:t>
              </a:r>
            </a:p>
          </p:txBody>
        </p:sp>
        <p:sp>
          <p:nvSpPr>
            <p:cNvPr id="178" name="TextBox 177">
              <a:extLst>
                <a:ext uri="{FF2B5EF4-FFF2-40B4-BE49-F238E27FC236}">
                  <a16:creationId xmlns:a16="http://schemas.microsoft.com/office/drawing/2014/main" id="{53351923-4FAC-74EA-DAC9-7A934D9EB9DB}"/>
                </a:ext>
              </a:extLst>
            </p:cNvPr>
            <p:cNvSpPr txBox="1"/>
            <p:nvPr/>
          </p:nvSpPr>
          <p:spPr>
            <a:xfrm>
              <a:off x="1440397" y="3981319"/>
              <a:ext cx="183186" cy="117058"/>
            </a:xfrm>
            <a:prstGeom prst="ellipse">
              <a:avLst/>
            </a:prstGeom>
            <a:solidFill>
              <a:schemeClr val="bg1"/>
            </a:solidFill>
            <a:ln>
              <a:solidFill>
                <a:srgbClr val="C2130B"/>
              </a:solid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
                  <a:srgbClr val="F22920"/>
                </a:buClr>
                <a:buSzTx/>
                <a:buFontTx/>
                <a:buNone/>
                <a:tabLst/>
                <a:defRPr/>
              </a:pPr>
              <a:r>
                <a:rPr kumimoji="0" lang="pt-BR" sz="500" b="0" i="0" u="none" strike="noStrike" kern="1200" cap="none" spc="0" normalizeH="0" baseline="0" dirty="0">
                  <a:ln>
                    <a:noFill/>
                  </a:ln>
                  <a:solidFill>
                    <a:prstClr val="black"/>
                  </a:solidFill>
                  <a:effectLst/>
                  <a:uLnTx/>
                  <a:uFillTx/>
                  <a:latin typeface="Arial"/>
                  <a:ea typeface="+mn-ea"/>
                  <a:cs typeface="+mn-cs"/>
                </a:rPr>
                <a:t>0,05</a:t>
              </a:r>
            </a:p>
          </p:txBody>
        </p:sp>
      </p:grpSp>
      <p:sp>
        <p:nvSpPr>
          <p:cNvPr id="3" name="Title 4">
            <a:extLst>
              <a:ext uri="{FF2B5EF4-FFF2-40B4-BE49-F238E27FC236}">
                <a16:creationId xmlns:a16="http://schemas.microsoft.com/office/drawing/2014/main" id="{ED0601DE-0A22-8707-95F7-A6CC64968D21}"/>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200" b="1" i="0" u="none" strike="noStrike" kern="1200" cap="none" spc="0" normalizeH="0" baseline="0" dirty="0">
                <a:ln>
                  <a:noFill/>
                </a:ln>
                <a:solidFill>
                  <a:srgbClr val="F22920"/>
                </a:solidFill>
                <a:effectLst/>
                <a:uLnTx/>
                <a:uFillTx/>
                <a:latin typeface="Arial"/>
                <a:ea typeface="+mn-ea"/>
                <a:cs typeface="Calibri Light" panose="020F0302020204030204" pitchFamily="34" charset="0"/>
              </a:rPr>
              <a:t>Geração Distribuída Deve Apresentar Crescimento nos Próximos Anos</a:t>
            </a:r>
          </a:p>
        </p:txBody>
      </p:sp>
      <p:sp>
        <p:nvSpPr>
          <p:cNvPr id="8" name="Retângulo 5">
            <a:extLst>
              <a:ext uri="{FF2B5EF4-FFF2-40B4-BE49-F238E27FC236}">
                <a16:creationId xmlns:a16="http://schemas.microsoft.com/office/drawing/2014/main" id="{8D9E91C8-B507-4BC0-B473-AFA7E460D16F}"/>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5" name="Text Placeholder 9">
            <a:extLst>
              <a:ext uri="{FF2B5EF4-FFF2-40B4-BE49-F238E27FC236}">
                <a16:creationId xmlns:a16="http://schemas.microsoft.com/office/drawing/2014/main" id="{9B616B15-BE99-FFEF-F758-45AA85B1EEA8}"/>
              </a:ext>
            </a:extLst>
          </p:cNvPr>
          <p:cNvSpPr txBox="1">
            <a:spLocks/>
          </p:cNvSpPr>
          <p:nvPr/>
        </p:nvSpPr>
        <p:spPr>
          <a:xfrm>
            <a:off x="349958" y="6040538"/>
            <a:ext cx="8565135"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EPE e ABSOLAR</a:t>
            </a:r>
          </a:p>
          <a:p>
            <a:r>
              <a:rPr lang="pt-BR" dirty="0"/>
              <a:t>Nota: (1) Os dados expostos neste item tratam-se somente de projeções realizadas pelo EPE e ABSOLAR, de forma que tais projeções podem não se realizar </a:t>
            </a:r>
          </a:p>
        </p:txBody>
      </p:sp>
    </p:spTree>
    <p:extLst>
      <p:ext uri="{BB962C8B-B14F-4D97-AF65-F5344CB8AC3E}">
        <p14:creationId xmlns:p14="http://schemas.microsoft.com/office/powerpoint/2010/main" val="2253067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481B364-B01C-4E10-A86C-37D3E11B2A4A}"/>
              </a:ext>
            </a:extLst>
          </p:cNvPr>
          <p:cNvPicPr>
            <a:picLocks noChangeAspect="1"/>
          </p:cNvPicPr>
          <p:nvPr/>
        </p:nvPicPr>
        <p:blipFill rotWithShape="1">
          <a:blip r:embed="rId3">
            <a:alphaModFix amt="76000"/>
          </a:blip>
          <a:srcRect l="2921" t="49680" r="1932" b="29277"/>
          <a:stretch/>
        </p:blipFill>
        <p:spPr>
          <a:xfrm>
            <a:off x="0" y="5684425"/>
            <a:ext cx="12192000" cy="1173575"/>
          </a:xfrm>
          <a:prstGeom prst="rect">
            <a:avLst/>
          </a:prstGeom>
        </p:spPr>
      </p:pic>
      <p:sp>
        <p:nvSpPr>
          <p:cNvPr id="50" name="Rectangle 49">
            <a:extLst>
              <a:ext uri="{FF2B5EF4-FFF2-40B4-BE49-F238E27FC236}">
                <a16:creationId xmlns:a16="http://schemas.microsoft.com/office/drawing/2014/main" id="{5F21817A-2DC6-4E46-8EF9-72613BE3F5A6}"/>
              </a:ext>
            </a:extLst>
          </p:cNvPr>
          <p:cNvSpPr/>
          <p:nvPr/>
        </p:nvSpPr>
        <p:spPr>
          <a:xfrm flipH="1" flipV="1">
            <a:off x="0" y="3509035"/>
            <a:ext cx="12191997" cy="1835161"/>
          </a:xfrm>
          <a:prstGeom prst="rect">
            <a:avLst/>
          </a:prstGeom>
          <a:gradFill flip="none" rotWithShape="1">
            <a:gsLst>
              <a:gs pos="100000">
                <a:schemeClr val="bg1">
                  <a:alpha val="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34" name="Title 2">
            <a:extLst>
              <a:ext uri="{FF2B5EF4-FFF2-40B4-BE49-F238E27FC236}">
                <a16:creationId xmlns:a16="http://schemas.microsoft.com/office/drawing/2014/main" id="{F647BC09-D1B5-4854-BE48-0A7826C4C7B8}"/>
              </a:ext>
            </a:extLst>
          </p:cNvPr>
          <p:cNvSpPr txBox="1">
            <a:spLocks/>
          </p:cNvSpPr>
          <p:nvPr/>
        </p:nvSpPr>
        <p:spPr>
          <a:xfrm>
            <a:off x="389994" y="3380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lvl="0">
              <a:defRPr/>
            </a:pPr>
            <a:r>
              <a:rPr kumimoji="0" lang="pt-BR" sz="2200" b="1" i="0" u="none" strike="noStrike" kern="1200" cap="none" spc="0" normalizeH="0" baseline="0" dirty="0">
                <a:ln>
                  <a:noFill/>
                </a:ln>
                <a:solidFill>
                  <a:srgbClr val="F22920"/>
                </a:solidFill>
                <a:effectLst/>
                <a:uLnTx/>
                <a:uFillTx/>
                <a:latin typeface="Arial"/>
              </a:rPr>
              <a:t>Avenidas de Crescimento </a:t>
            </a:r>
            <a:r>
              <a:rPr lang="pt-BR" dirty="0">
                <a:solidFill>
                  <a:srgbClr val="F22920"/>
                </a:solidFill>
                <a:latin typeface="Arial"/>
              </a:rPr>
              <a:t>do Setor de Geração Distribuída</a:t>
            </a:r>
            <a:endParaRPr kumimoji="0" lang="pt-BR" sz="2200" b="1" i="0" u="none" strike="noStrike" kern="1200" cap="none" spc="0" normalizeH="0" baseline="0" dirty="0">
              <a:ln>
                <a:noFill/>
              </a:ln>
              <a:solidFill>
                <a:srgbClr val="F22920"/>
              </a:solidFill>
              <a:effectLst/>
              <a:uLnTx/>
              <a:uFillTx/>
              <a:latin typeface="Arial"/>
            </a:endParaRPr>
          </a:p>
        </p:txBody>
      </p:sp>
      <p:sp>
        <p:nvSpPr>
          <p:cNvPr id="35" name="Text Placeholder 3">
            <a:extLst>
              <a:ext uri="{FF2B5EF4-FFF2-40B4-BE49-F238E27FC236}">
                <a16:creationId xmlns:a16="http://schemas.microsoft.com/office/drawing/2014/main" id="{3E2EC1C1-3E5A-4F01-BEBD-5EB7AA02C5F1}"/>
              </a:ext>
            </a:extLst>
          </p:cNvPr>
          <p:cNvSpPr txBox="1">
            <a:spLocks/>
          </p:cNvSpPr>
          <p:nvPr/>
        </p:nvSpPr>
        <p:spPr>
          <a:xfrm>
            <a:off x="391774" y="772993"/>
            <a:ext cx="11421136" cy="184666"/>
          </a:xfrm>
          <a:prstGeom prst="rect">
            <a:avLst/>
          </a:prstGeom>
        </p:spPr>
        <p:txBody>
          <a:bodyPr vert="horz" wrap="square" lIns="0" tIns="0" rIns="0" bIns="0" rtlCol="0">
            <a:noAutofit/>
          </a:bodyPr>
          <a:lstStyle>
            <a:lvl1pPr indent="0" defTabSz="914400">
              <a:lnSpc>
                <a:spcPct val="100000"/>
              </a:lnSpc>
              <a:spcBef>
                <a:spcPts val="0"/>
              </a:spcBef>
              <a:buClr>
                <a:schemeClr val="accent1"/>
              </a:buClr>
              <a:buFont typeface="Wingdings" panose="05000000000000000000" pitchFamily="2" charset="2"/>
              <a:buNone/>
              <a:defRPr lang="en-US" sz="1200" b="0">
                <a:solidFill>
                  <a:schemeClr val="accent6"/>
                </a:solidFill>
                <a:latin typeface="+mj-lt"/>
              </a:defRPr>
            </a:lvl1pPr>
            <a:lvl2pPr marL="271463" indent="-180975" defTabSz="914400">
              <a:lnSpc>
                <a:spcPct val="100000"/>
              </a:lnSpc>
              <a:spcBef>
                <a:spcPts val="0"/>
              </a:spcBef>
              <a:buClr>
                <a:schemeClr val="bg2"/>
              </a:buClr>
              <a:buFont typeface="Arial" panose="020B0604020202020204" pitchFamily="34" charset="0"/>
              <a:buChar char="–"/>
              <a:defRPr sz="1000">
                <a:latin typeface="+mj-lt"/>
              </a:defRPr>
            </a:lvl2pPr>
            <a:lvl3pPr marL="361950" indent="-180975" defTabSz="914400">
              <a:lnSpc>
                <a:spcPct val="100000"/>
              </a:lnSpc>
              <a:spcBef>
                <a:spcPts val="0"/>
              </a:spcBef>
              <a:buClr>
                <a:schemeClr val="bg2"/>
              </a:buClr>
              <a:buFont typeface="Courier New" panose="02070309020205020404" pitchFamily="49" charset="0"/>
              <a:buChar char="o"/>
              <a:defRPr sz="1000">
                <a:latin typeface="+mj-lt"/>
              </a:defRPr>
            </a:lvl3pPr>
            <a:lvl4pPr marL="533400" indent="-171450" defTabSz="914400">
              <a:lnSpc>
                <a:spcPct val="100000"/>
              </a:lnSpc>
              <a:spcBef>
                <a:spcPts val="0"/>
              </a:spcBef>
              <a:buClr>
                <a:schemeClr val="bg2"/>
              </a:buClr>
              <a:buFont typeface="Arial" panose="020B0604020202020204" pitchFamily="34" charset="0"/>
              <a:buChar char="-"/>
              <a:defRPr sz="1000">
                <a:latin typeface="+mj-lt"/>
              </a:defRPr>
            </a:lvl4pPr>
            <a:lvl5pPr marL="696913" indent="-171450" defTabSz="914400">
              <a:lnSpc>
                <a:spcPct val="90000"/>
              </a:lnSpc>
              <a:spcBef>
                <a:spcPts val="500"/>
              </a:spcBef>
              <a:buClr>
                <a:schemeClr val="bg2"/>
              </a:buClr>
              <a:buFont typeface="Arial" panose="020B0604020202020204" pitchFamily="34" charset="0"/>
              <a:buChar char="•"/>
              <a:defRPr sz="1000">
                <a:latin typeface="+mj-lt"/>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F22920"/>
              </a:buClr>
              <a:buSzTx/>
              <a:buFont typeface="Wingdings" panose="05000000000000000000" pitchFamily="2" charset="2"/>
              <a:buNone/>
              <a:tabLst/>
              <a:defRPr/>
            </a:pPr>
            <a:r>
              <a:rPr kumimoji="0" lang="pt-BR" sz="1200" b="0" i="0" u="none" strike="noStrike" kern="1200" cap="none" spc="0" normalizeH="0" baseline="0" dirty="0">
                <a:ln>
                  <a:noFill/>
                </a:ln>
                <a:solidFill>
                  <a:srgbClr val="377A72"/>
                </a:solidFill>
                <a:effectLst/>
                <a:uLnTx/>
                <a:uFillTx/>
                <a:latin typeface="Arial"/>
              </a:rPr>
              <a:t>Investimentos em Geração Distribuída e Energias Renováveis suportados pelas taxas de retorno dos investimentos, independência e autonomia dos consumidores, impacto ESG e incentivos regulat</a:t>
            </a:r>
            <a:r>
              <a:rPr lang="pt-BR" dirty="0">
                <a:solidFill>
                  <a:srgbClr val="377A72"/>
                </a:solidFill>
                <a:latin typeface="Arial"/>
              </a:rPr>
              <a:t>órios, na opinião do </a:t>
            </a:r>
            <a:r>
              <a:rPr lang="pt-BR" dirty="0"/>
              <a:t>Consultor Especializado</a:t>
            </a:r>
            <a:r>
              <a:rPr lang="pt-BR" dirty="0">
                <a:solidFill>
                  <a:srgbClr val="377A72"/>
                </a:solidFill>
                <a:latin typeface="Arial"/>
              </a:rPr>
              <a:t>*</a:t>
            </a:r>
            <a:endParaRPr kumimoji="0" lang="pt-BR" sz="1200" b="0" i="0" u="none" strike="noStrike" kern="1200" cap="none" spc="0" normalizeH="0" baseline="0" dirty="0">
              <a:ln>
                <a:noFill/>
              </a:ln>
              <a:solidFill>
                <a:srgbClr val="377A72"/>
              </a:solidFill>
              <a:effectLst/>
              <a:uLnTx/>
              <a:uFillTx/>
              <a:latin typeface="Arial"/>
            </a:endParaRPr>
          </a:p>
        </p:txBody>
      </p:sp>
      <p:sp>
        <p:nvSpPr>
          <p:cNvPr id="3" name="Text Placeholder 28">
            <a:extLst>
              <a:ext uri="{FF2B5EF4-FFF2-40B4-BE49-F238E27FC236}">
                <a16:creationId xmlns:a16="http://schemas.microsoft.com/office/drawing/2014/main" id="{73E83E45-E35F-858F-5B8D-79D8486BDC07}"/>
              </a:ext>
            </a:extLst>
          </p:cNvPr>
          <p:cNvSpPr txBox="1">
            <a:spLocks/>
          </p:cNvSpPr>
          <p:nvPr/>
        </p:nvSpPr>
        <p:spPr>
          <a:xfrm>
            <a:off x="1185642" y="1430130"/>
            <a:ext cx="1921433" cy="564647"/>
          </a:xfrm>
          <a:prstGeom prst="ellipse">
            <a:avLst/>
          </a:prstGeom>
          <a:noFill/>
        </p:spPr>
        <p:txBody>
          <a:bodyPr lIns="0" tIns="0" rIns="0" bIns="0" anchor="ct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100" b="1" dirty="0">
                <a:solidFill>
                  <a:schemeClr val="accent2"/>
                </a:solidFill>
              </a:rPr>
              <a:t>Economias financeiras e de energia</a:t>
            </a:r>
          </a:p>
        </p:txBody>
      </p:sp>
      <p:cxnSp>
        <p:nvCxnSpPr>
          <p:cNvPr id="8" name="Straight Connector 7">
            <a:extLst>
              <a:ext uri="{FF2B5EF4-FFF2-40B4-BE49-F238E27FC236}">
                <a16:creationId xmlns:a16="http://schemas.microsoft.com/office/drawing/2014/main" id="{B3F61D34-AFF8-0EA1-73B7-29AD9B686DD4}"/>
              </a:ext>
            </a:extLst>
          </p:cNvPr>
          <p:cNvCxnSpPr>
            <a:cxnSpLocks/>
          </p:cNvCxnSpPr>
          <p:nvPr/>
        </p:nvCxnSpPr>
        <p:spPr>
          <a:xfrm rot="16200000">
            <a:off x="2736156" y="1712454"/>
            <a:ext cx="89593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Text Placeholder 28">
            <a:extLst>
              <a:ext uri="{FF2B5EF4-FFF2-40B4-BE49-F238E27FC236}">
                <a16:creationId xmlns:a16="http://schemas.microsoft.com/office/drawing/2014/main" id="{6EE9F990-974D-1BC0-82E4-FD471EE44C8D}"/>
              </a:ext>
            </a:extLst>
          </p:cNvPr>
          <p:cNvSpPr txBox="1">
            <a:spLocks/>
          </p:cNvSpPr>
          <p:nvPr/>
        </p:nvSpPr>
        <p:spPr>
          <a:xfrm>
            <a:off x="3981435" y="1430130"/>
            <a:ext cx="2557427" cy="564647"/>
          </a:xfrm>
          <a:prstGeom prst="ellipse">
            <a:avLst/>
          </a:prstGeom>
          <a:noFill/>
        </p:spPr>
        <p:txBody>
          <a:bodyPr lIns="0" tIns="0" rIns="0" bIns="0" anchor="ct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100" b="1" dirty="0">
                <a:solidFill>
                  <a:schemeClr val="accent2"/>
                </a:solidFill>
              </a:rPr>
              <a:t>Autonomia e estabilidade da produção independente de energia</a:t>
            </a:r>
          </a:p>
        </p:txBody>
      </p:sp>
      <p:sp>
        <p:nvSpPr>
          <p:cNvPr id="11" name="Text Placeholder 28">
            <a:extLst>
              <a:ext uri="{FF2B5EF4-FFF2-40B4-BE49-F238E27FC236}">
                <a16:creationId xmlns:a16="http://schemas.microsoft.com/office/drawing/2014/main" id="{8FC793AE-CB01-D821-7382-2F96A7CB57A0}"/>
              </a:ext>
            </a:extLst>
          </p:cNvPr>
          <p:cNvSpPr txBox="1">
            <a:spLocks/>
          </p:cNvSpPr>
          <p:nvPr/>
        </p:nvSpPr>
        <p:spPr>
          <a:xfrm>
            <a:off x="7088556" y="1430130"/>
            <a:ext cx="1746757" cy="564647"/>
          </a:xfrm>
          <a:prstGeom prst="ellipse">
            <a:avLst/>
          </a:prstGeom>
          <a:noFill/>
        </p:spPr>
        <p:txBody>
          <a:bodyPr lIns="0" tIns="0" rIns="0" bIns="0" anchor="ct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100" b="1" dirty="0">
                <a:solidFill>
                  <a:schemeClr val="accent2"/>
                </a:solidFill>
              </a:rPr>
              <a:t>Questões regulatórias </a:t>
            </a:r>
          </a:p>
        </p:txBody>
      </p:sp>
      <p:sp>
        <p:nvSpPr>
          <p:cNvPr id="12" name="Text Placeholder 28">
            <a:extLst>
              <a:ext uri="{FF2B5EF4-FFF2-40B4-BE49-F238E27FC236}">
                <a16:creationId xmlns:a16="http://schemas.microsoft.com/office/drawing/2014/main" id="{675EBED3-CB2F-8B88-5978-775945587C1B}"/>
              </a:ext>
            </a:extLst>
          </p:cNvPr>
          <p:cNvSpPr txBox="1">
            <a:spLocks/>
          </p:cNvSpPr>
          <p:nvPr/>
        </p:nvSpPr>
        <p:spPr>
          <a:xfrm>
            <a:off x="9828874" y="1430130"/>
            <a:ext cx="2113576" cy="564647"/>
          </a:xfrm>
          <a:prstGeom prst="ellipse">
            <a:avLst/>
          </a:prstGeom>
          <a:noFill/>
        </p:spPr>
        <p:txBody>
          <a:bodyPr lIns="0" tIns="0" rIns="0" bIns="0" anchor="ct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100" b="1" dirty="0">
                <a:solidFill>
                  <a:schemeClr val="accent2"/>
                </a:solidFill>
              </a:rPr>
              <a:t>Forte impacto ESG, alinhado com a transição energética global</a:t>
            </a:r>
          </a:p>
        </p:txBody>
      </p:sp>
      <p:cxnSp>
        <p:nvCxnSpPr>
          <p:cNvPr id="18" name="Straight Connector 17">
            <a:extLst>
              <a:ext uri="{FF2B5EF4-FFF2-40B4-BE49-F238E27FC236}">
                <a16:creationId xmlns:a16="http://schemas.microsoft.com/office/drawing/2014/main" id="{FF0C8E0C-B103-B645-9B23-C9F4D0E5B09E}"/>
              </a:ext>
            </a:extLst>
          </p:cNvPr>
          <p:cNvCxnSpPr>
            <a:cxnSpLocks/>
          </p:cNvCxnSpPr>
          <p:nvPr/>
        </p:nvCxnSpPr>
        <p:spPr>
          <a:xfrm rot="16200000">
            <a:off x="5758756" y="1712453"/>
            <a:ext cx="89593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A370D3-607C-4C67-2C50-015B0F009D8E}"/>
              </a:ext>
            </a:extLst>
          </p:cNvPr>
          <p:cNvCxnSpPr>
            <a:cxnSpLocks/>
          </p:cNvCxnSpPr>
          <p:nvPr/>
        </p:nvCxnSpPr>
        <p:spPr>
          <a:xfrm rot="16200000">
            <a:off x="8476556" y="1712453"/>
            <a:ext cx="89593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7DD03EF-C468-489E-9A0F-EEE0AFA1BB9F}"/>
              </a:ext>
            </a:extLst>
          </p:cNvPr>
          <p:cNvGrpSpPr/>
          <p:nvPr/>
        </p:nvGrpSpPr>
        <p:grpSpPr>
          <a:xfrm>
            <a:off x="540391" y="1319189"/>
            <a:ext cx="786528" cy="786528"/>
            <a:chOff x="1283980" y="1034782"/>
            <a:chExt cx="865181" cy="865181"/>
          </a:xfrm>
        </p:grpSpPr>
        <p:sp>
          <p:nvSpPr>
            <p:cNvPr id="4" name="Oval 3">
              <a:extLst>
                <a:ext uri="{FF2B5EF4-FFF2-40B4-BE49-F238E27FC236}">
                  <a16:creationId xmlns:a16="http://schemas.microsoft.com/office/drawing/2014/main" id="{1CEBB316-EF6D-4999-A544-00CDBCEF5A87}"/>
                </a:ext>
              </a:extLst>
            </p:cNvPr>
            <p:cNvSpPr/>
            <p:nvPr/>
          </p:nvSpPr>
          <p:spPr>
            <a:xfrm>
              <a:off x="1283980" y="1034782"/>
              <a:ext cx="865181" cy="8651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2050" name="Picture 2" descr="Stats ">
              <a:extLst>
                <a:ext uri="{FF2B5EF4-FFF2-40B4-BE49-F238E27FC236}">
                  <a16:creationId xmlns:a16="http://schemas.microsoft.com/office/drawing/2014/main" id="{05F6869B-DF1D-44E9-8BD8-97CB17B62B7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481849" y="1232345"/>
              <a:ext cx="470055" cy="470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51A8BA70-FE51-4086-B605-5372B4091A89}"/>
              </a:ext>
            </a:extLst>
          </p:cNvPr>
          <p:cNvGrpSpPr/>
          <p:nvPr/>
        </p:nvGrpSpPr>
        <p:grpSpPr>
          <a:xfrm>
            <a:off x="3411295" y="1319189"/>
            <a:ext cx="786528" cy="786528"/>
            <a:chOff x="4257881" y="1034782"/>
            <a:chExt cx="865181" cy="865181"/>
          </a:xfrm>
        </p:grpSpPr>
        <p:sp>
          <p:nvSpPr>
            <p:cNvPr id="36" name="Oval 35">
              <a:extLst>
                <a:ext uri="{FF2B5EF4-FFF2-40B4-BE49-F238E27FC236}">
                  <a16:creationId xmlns:a16="http://schemas.microsoft.com/office/drawing/2014/main" id="{4D6585A6-6B89-482C-9B34-1163ABA4611D}"/>
                </a:ext>
              </a:extLst>
            </p:cNvPr>
            <p:cNvSpPr/>
            <p:nvPr/>
          </p:nvSpPr>
          <p:spPr>
            <a:xfrm>
              <a:off x="4257881" y="1034782"/>
              <a:ext cx="865181" cy="8651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2052" name="Picture 4" descr="Energy control ">
              <a:extLst>
                <a:ext uri="{FF2B5EF4-FFF2-40B4-BE49-F238E27FC236}">
                  <a16:creationId xmlns:a16="http://schemas.microsoft.com/office/drawing/2014/main" id="{6E560D53-17C3-4AC4-BEAC-4237901AAA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31941" y="1208842"/>
              <a:ext cx="517060" cy="5170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33C6953F-9ADC-4B36-B9C9-46DEAF246119}"/>
              </a:ext>
            </a:extLst>
          </p:cNvPr>
          <p:cNvGrpSpPr/>
          <p:nvPr/>
        </p:nvGrpSpPr>
        <p:grpSpPr>
          <a:xfrm>
            <a:off x="6400783" y="1319189"/>
            <a:ext cx="786528" cy="786528"/>
            <a:chOff x="7231781" y="1034782"/>
            <a:chExt cx="865181" cy="865181"/>
          </a:xfrm>
        </p:grpSpPr>
        <p:sp>
          <p:nvSpPr>
            <p:cNvPr id="37" name="Oval 36">
              <a:extLst>
                <a:ext uri="{FF2B5EF4-FFF2-40B4-BE49-F238E27FC236}">
                  <a16:creationId xmlns:a16="http://schemas.microsoft.com/office/drawing/2014/main" id="{49C31EC3-B8BC-4547-8921-ED41B1AFC542}"/>
                </a:ext>
              </a:extLst>
            </p:cNvPr>
            <p:cNvSpPr/>
            <p:nvPr/>
          </p:nvSpPr>
          <p:spPr>
            <a:xfrm>
              <a:off x="7231781" y="1034782"/>
              <a:ext cx="865181" cy="8651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2054" name="Picture 6" descr="Regulatory ">
              <a:extLst>
                <a:ext uri="{FF2B5EF4-FFF2-40B4-BE49-F238E27FC236}">
                  <a16:creationId xmlns:a16="http://schemas.microsoft.com/office/drawing/2014/main" id="{DF25F883-8E40-4F6E-A697-E1B49855DC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30863" y="1221390"/>
              <a:ext cx="491964" cy="4919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4F29FC33-92F2-4B71-B057-49F0A3CBF9AD}"/>
              </a:ext>
            </a:extLst>
          </p:cNvPr>
          <p:cNvGrpSpPr/>
          <p:nvPr/>
        </p:nvGrpSpPr>
        <p:grpSpPr>
          <a:xfrm>
            <a:off x="9151695" y="1319189"/>
            <a:ext cx="786528" cy="786528"/>
            <a:chOff x="10205681" y="1034782"/>
            <a:chExt cx="865181" cy="865181"/>
          </a:xfrm>
        </p:grpSpPr>
        <p:sp>
          <p:nvSpPr>
            <p:cNvPr id="38" name="Oval 37">
              <a:extLst>
                <a:ext uri="{FF2B5EF4-FFF2-40B4-BE49-F238E27FC236}">
                  <a16:creationId xmlns:a16="http://schemas.microsoft.com/office/drawing/2014/main" id="{0C615EC2-C22D-49BC-B537-C693C814F552}"/>
                </a:ext>
              </a:extLst>
            </p:cNvPr>
            <p:cNvSpPr/>
            <p:nvPr/>
          </p:nvSpPr>
          <p:spPr>
            <a:xfrm>
              <a:off x="10205681" y="1034782"/>
              <a:ext cx="865181" cy="8651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2056" name="Picture 8" descr="Planet earth ">
              <a:extLst>
                <a:ext uri="{FF2B5EF4-FFF2-40B4-BE49-F238E27FC236}">
                  <a16:creationId xmlns:a16="http://schemas.microsoft.com/office/drawing/2014/main" id="{8DDB957F-BCFD-4871-865C-33B12CC422A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406145" y="1199471"/>
              <a:ext cx="535803" cy="5358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Placeholder 30">
            <a:extLst>
              <a:ext uri="{FF2B5EF4-FFF2-40B4-BE49-F238E27FC236}">
                <a16:creationId xmlns:a16="http://schemas.microsoft.com/office/drawing/2014/main" id="{36ECCA82-D33C-EC2D-7525-2AD266595BB6}"/>
              </a:ext>
            </a:extLst>
          </p:cNvPr>
          <p:cNvSpPr txBox="1">
            <a:spLocks/>
          </p:cNvSpPr>
          <p:nvPr/>
        </p:nvSpPr>
        <p:spPr>
          <a:xfrm>
            <a:off x="437856" y="2211246"/>
            <a:ext cx="2734799" cy="1770204"/>
          </a:xfrm>
          <a:prstGeom prst="rect">
            <a:avLst/>
          </a:prstGeom>
        </p:spPr>
        <p:txBody>
          <a:bodyP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pt-BR" sz="1050" dirty="0"/>
              <a:t>Reduz gastos na conta de luz</a:t>
            </a:r>
          </a:p>
        </p:txBody>
      </p:sp>
      <p:sp>
        <p:nvSpPr>
          <p:cNvPr id="20" name="Text Placeholder 30">
            <a:extLst>
              <a:ext uri="{FF2B5EF4-FFF2-40B4-BE49-F238E27FC236}">
                <a16:creationId xmlns:a16="http://schemas.microsoft.com/office/drawing/2014/main" id="{B666B142-8C05-B05B-F9C4-67DB61A6660D}"/>
              </a:ext>
            </a:extLst>
          </p:cNvPr>
          <p:cNvSpPr txBox="1">
            <a:spLocks/>
          </p:cNvSpPr>
          <p:nvPr/>
        </p:nvSpPr>
        <p:spPr>
          <a:xfrm>
            <a:off x="3411758" y="2211246"/>
            <a:ext cx="2794963" cy="2170254"/>
          </a:xfrm>
          <a:prstGeom prst="rect">
            <a:avLst/>
          </a:prstGeom>
        </p:spPr>
        <p:txBody>
          <a:bodyP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pt-BR" sz="1050" dirty="0"/>
              <a:t>Permite que empresas se estabeleçam em locais remotos e sem acesso à rede de energia elétrica, como fazendas e campos afastados das regiões centrais e metropolitanas</a:t>
            </a:r>
          </a:p>
          <a:p>
            <a:pPr>
              <a:spcBef>
                <a:spcPts val="600"/>
              </a:spcBef>
              <a:spcAft>
                <a:spcPts val="600"/>
              </a:spcAft>
            </a:pPr>
            <a:r>
              <a:rPr lang="pt-BR" sz="1050" dirty="0"/>
              <a:t>Maior estabilidade elétrica, evitando falhas no abastecimento, já que independe da geração centralizada</a:t>
            </a:r>
          </a:p>
          <a:p>
            <a:pPr>
              <a:spcBef>
                <a:spcPts val="600"/>
              </a:spcBef>
              <a:spcAft>
                <a:spcPts val="600"/>
              </a:spcAft>
            </a:pPr>
            <a:r>
              <a:rPr lang="pt-BR" sz="1050" dirty="0"/>
              <a:t>Redução nas perdas por transmissão de energia, já que é feita próximo ao local de consumo</a:t>
            </a:r>
          </a:p>
        </p:txBody>
      </p:sp>
      <p:sp>
        <p:nvSpPr>
          <p:cNvPr id="21" name="Text Placeholder 30">
            <a:extLst>
              <a:ext uri="{FF2B5EF4-FFF2-40B4-BE49-F238E27FC236}">
                <a16:creationId xmlns:a16="http://schemas.microsoft.com/office/drawing/2014/main" id="{33D2493A-4E59-BCDC-51DC-B3C888E99D59}"/>
              </a:ext>
            </a:extLst>
          </p:cNvPr>
          <p:cNvSpPr txBox="1">
            <a:spLocks/>
          </p:cNvSpPr>
          <p:nvPr/>
        </p:nvSpPr>
        <p:spPr>
          <a:xfrm>
            <a:off x="6465487" y="2211245"/>
            <a:ext cx="2579467" cy="1770203"/>
          </a:xfrm>
          <a:prstGeom prst="rect">
            <a:avLst/>
          </a:prstGeom>
        </p:spPr>
        <p:txBody>
          <a:bodyP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pt-BR" sz="1050" dirty="0"/>
              <a:t>Investimentos nos painéis solares devem ser incentivados pela tendência de aumento nas tarifas médias aos consumidores</a:t>
            </a:r>
          </a:p>
          <a:p>
            <a:pPr>
              <a:spcBef>
                <a:spcPts val="600"/>
              </a:spcBef>
              <a:spcAft>
                <a:spcPts val="600"/>
              </a:spcAft>
            </a:pPr>
            <a:r>
              <a:rPr lang="pt-BR" sz="1050" dirty="0"/>
              <a:t>Os projetos de geração deverão pagar taxas de transmissão proporcionalmente à distância que estiverem dos centros de consumo</a:t>
            </a:r>
          </a:p>
        </p:txBody>
      </p:sp>
      <p:sp>
        <p:nvSpPr>
          <p:cNvPr id="22" name="Text Placeholder 30">
            <a:extLst>
              <a:ext uri="{FF2B5EF4-FFF2-40B4-BE49-F238E27FC236}">
                <a16:creationId xmlns:a16="http://schemas.microsoft.com/office/drawing/2014/main" id="{B2A68893-F74B-33C9-65BF-245CDF4E7FD1}"/>
              </a:ext>
            </a:extLst>
          </p:cNvPr>
          <p:cNvSpPr txBox="1">
            <a:spLocks/>
          </p:cNvSpPr>
          <p:nvPr/>
        </p:nvSpPr>
        <p:spPr>
          <a:xfrm>
            <a:off x="9390513" y="2211246"/>
            <a:ext cx="2438138" cy="1216002"/>
          </a:xfrm>
          <a:prstGeom prst="rect">
            <a:avLst/>
          </a:prstGeom>
        </p:spPr>
        <p:txBody>
          <a:bodyPr/>
          <a:lstStyle>
            <a:lvl1pPr marL="171450" indent="-171450" algn="l" defTabSz="914400" rtl="0" eaLnBrk="1" latinLnBrk="0" hangingPunct="1">
              <a:lnSpc>
                <a:spcPct val="100000"/>
              </a:lnSpc>
              <a:spcBef>
                <a:spcPts val="0"/>
              </a:spcBef>
              <a:buClr>
                <a:schemeClr val="accent1"/>
              </a:buClr>
              <a:buFont typeface="Wingdings" panose="05000000000000000000" pitchFamily="2" charset="2"/>
              <a:buChar char="§"/>
              <a:defRPr sz="1000" kern="1200">
                <a:solidFill>
                  <a:schemeClr val="tx1"/>
                </a:solidFill>
                <a:latin typeface="+mj-lt"/>
                <a:ea typeface="+mn-ea"/>
                <a:cs typeface="+mn-cs"/>
              </a:defRPr>
            </a:lvl1pPr>
            <a:lvl2pPr marL="271463" indent="-180975"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1"/>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1"/>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pt-BR" sz="1050" dirty="0"/>
              <a:t>Baseado em modelo mais sustentável e eficiente de baixo impacto ambiental</a:t>
            </a:r>
          </a:p>
        </p:txBody>
      </p:sp>
      <p:cxnSp>
        <p:nvCxnSpPr>
          <p:cNvPr id="49" name="Straight Connector 48">
            <a:extLst>
              <a:ext uri="{FF2B5EF4-FFF2-40B4-BE49-F238E27FC236}">
                <a16:creationId xmlns:a16="http://schemas.microsoft.com/office/drawing/2014/main" id="{6A9CFD1D-9BBD-4F69-9AE1-3E7F75190C9E}"/>
              </a:ext>
            </a:extLst>
          </p:cNvPr>
          <p:cNvCxnSpPr/>
          <p:nvPr/>
        </p:nvCxnSpPr>
        <p:spPr>
          <a:xfrm>
            <a:off x="3107075" y="2276220"/>
            <a:ext cx="0" cy="162383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70C77F-A2E9-4626-8C16-ABD15A09C369}"/>
              </a:ext>
            </a:extLst>
          </p:cNvPr>
          <p:cNvCxnSpPr/>
          <p:nvPr/>
        </p:nvCxnSpPr>
        <p:spPr>
          <a:xfrm>
            <a:off x="6312376" y="2276220"/>
            <a:ext cx="0" cy="162383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360E829-1865-4D17-A4D0-9ABE44FB119E}"/>
              </a:ext>
            </a:extLst>
          </p:cNvPr>
          <p:cNvCxnSpPr/>
          <p:nvPr/>
        </p:nvCxnSpPr>
        <p:spPr>
          <a:xfrm>
            <a:off x="9042459" y="2276220"/>
            <a:ext cx="0" cy="1623833"/>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Retângulo 5">
            <a:extLst>
              <a:ext uri="{FF2B5EF4-FFF2-40B4-BE49-F238E27FC236}">
                <a16:creationId xmlns:a16="http://schemas.microsoft.com/office/drawing/2014/main" id="{32EB5E0C-A418-4812-B5EC-DD4F90559872}"/>
              </a:ext>
            </a:extLst>
          </p:cNvPr>
          <p:cNvSpPr/>
          <p:nvPr/>
        </p:nvSpPr>
        <p:spPr>
          <a:xfrm>
            <a:off x="0" y="5978531"/>
            <a:ext cx="12192000" cy="879469"/>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dirty="0">
                <a:ln>
                  <a:noFill/>
                </a:ln>
                <a:solidFill>
                  <a:prstClr val="black"/>
                </a:solidFill>
                <a:effectLst/>
                <a:uLnTx/>
                <a:uFillTx/>
                <a:latin typeface="Arial"/>
                <a:ea typeface="Verdana" panose="020B0604030504040204" pitchFamily="34" charset="0"/>
                <a:cs typeface="Arial" panose="020B0604020202020204" pitchFamily="34" charset="0"/>
              </a:rPr>
              <a:t>LEIA O REGULAMENTO DO FUNDO ANTES DE ACEITAR A OFERTA, EM ESPECIAL O ANEXO "FATORES DE RISCO"</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700" b="0" i="0" u="none" strike="noStrike" kern="1200" cap="none" spc="0" normalizeH="0" baseline="0" dirty="0">
              <a:ln>
                <a:noFill/>
              </a:ln>
              <a:solidFill>
                <a:prstClr val="black"/>
              </a:solidFill>
              <a:effectLst/>
              <a:uLnTx/>
              <a:uFillTx/>
              <a:latin typeface="Arial"/>
            </a:endParaRPr>
          </a:p>
        </p:txBody>
      </p:sp>
      <p:pic>
        <p:nvPicPr>
          <p:cNvPr id="4100" name="Picture 4" descr="Energia · solar · painel · ícone · preto · e · branco · sol · natureza -  ilustração de vetor © angelp (#7491730) | Stockfresh">
            <a:extLst>
              <a:ext uri="{FF2B5EF4-FFF2-40B4-BE49-F238E27FC236}">
                <a16:creationId xmlns:a16="http://schemas.microsoft.com/office/drawing/2014/main" id="{070991B5-2C1A-B0CF-1280-BE4FE85BFD7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7333" y1="32167" x2="33333" y2="39500"/>
                        <a14:foregroundMark x1="33333" y1="39500" x2="30333" y2="51667"/>
                        <a14:foregroundMark x1="30333" y1="51667" x2="48667" y2="56500"/>
                        <a14:foregroundMark x1="48667" y1="56500" x2="62167" y2="55000"/>
                        <a14:foregroundMark x1="62167" y1="55000" x2="61000" y2="52833"/>
                        <a14:foregroundMark x1="50000" y1="62667" x2="50000" y2="62667"/>
                        <a14:foregroundMark x1="44167" y1="61333" x2="44167" y2="61333"/>
                        <a14:foregroundMark x1="43500" y1="60167" x2="45500" y2="59500"/>
                        <a14:foregroundMark x1="45000" y1="59500" x2="47333" y2="62500"/>
                        <a14:foregroundMark x1="46667" y1="61500" x2="44000" y2="64167"/>
                        <a14:foregroundMark x1="42667" y1="66000" x2="45500" y2="66000"/>
                        <a14:foregroundMark x1="43500" y1="65167" x2="48167" y2="65167"/>
                        <a14:foregroundMark x1="43667" y1="64833" x2="48667" y2="60833"/>
                        <a14:foregroundMark x1="48000" y1="59333" x2="50167" y2="59333"/>
                        <a14:foregroundMark x1="47000" y1="59500" x2="42824" y2="62214"/>
                        <a14:foregroundMark x1="27000" y1="67833" x2="59921" y2="68777"/>
                        <a14:foregroundMark x1="35500" y1="47333" x2="44667" y2="47167"/>
                        <a14:foregroundMark x1="44667" y1="47167" x2="51333" y2="47167"/>
                        <a14:foregroundMark x1="40333" y1="48167" x2="60333" y2="39333"/>
                        <a14:foregroundMark x1="53333" y1="48000" x2="62333" y2="39833"/>
                        <a14:foregroundMark x1="58667" y1="49333" x2="56167" y2="30833"/>
                        <a14:foregroundMark x1="51333" y1="47333" x2="54833" y2="39333"/>
                        <a14:foregroundMark x1="56833" y1="48000" x2="59333" y2="48833"/>
                        <a14:foregroundMark x1="64000" y1="46167" x2="54000" y2="48833"/>
                        <a14:foregroundMark x1="60167" y1="46500" x2="47000" y2="49333"/>
                        <a14:foregroundMark x1="38000" y1="49167" x2="47000" y2="41833"/>
                        <a14:foregroundMark x1="36833" y1="46167" x2="46167" y2="40000"/>
                        <a14:foregroundMark x1="38333" y1="45500" x2="47667" y2="38667"/>
                        <a14:foregroundMark x1="39000" y1="41167" x2="53500" y2="37833"/>
                        <a14:foregroundMark x1="47667" y1="39833" x2="53500" y2="39333"/>
                        <a14:foregroundMark x1="56167" y1="44667" x2="64000" y2="48833"/>
                        <a14:foregroundMark x1="63333" y1="44667" x2="60167" y2="49333"/>
                        <a14:foregroundMark x1="54667" y1="48667" x2="54000" y2="52667"/>
                        <a14:foregroundMark x1="61667" y1="52167" x2="48333" y2="52167"/>
                        <a14:foregroundMark x1="58833" y1="52500" x2="25333" y2="53833"/>
                        <a14:foregroundMark x1="28833" y1="45500" x2="22167" y2="52167"/>
                        <a14:foregroundMark x1="26000" y1="48667" x2="17667" y2="56500"/>
                        <a14:foregroundMark x1="41667" y1="32667" x2="51000" y2="33333"/>
                        <a14:foregroundMark x1="56167" y1="36500" x2="58000" y2="40000"/>
                        <a14:foregroundMark x1="37000" y1="45333" x2="33667" y2="49833"/>
                        <a14:foregroundMark x1="36833" y1="48167" x2="38833" y2="51500"/>
                        <a14:foregroundMark x1="56167" y1="35500" x2="56167" y2="35500"/>
                        <a14:foregroundMark x1="57667" y1="35500" x2="56667" y2="35500"/>
                        <a14:foregroundMark x1="56167" y1="35833" x2="55000" y2="36500"/>
                        <a14:foregroundMark x1="59000" y1="44167" x2="61000" y2="44500"/>
                        <a14:foregroundMark x1="60167" y1="43833" x2="58667" y2="42833"/>
                        <a14:foregroundMark x1="56833" y1="42167" x2="55333" y2="42000"/>
                        <a14:foregroundMark x1="56167" y1="42833" x2="58833" y2="43167"/>
                        <a14:foregroundMark x1="45333" y1="49833" x2="45333" y2="49833"/>
                        <a14:foregroundMark x1="45333" y1="49667" x2="45500" y2="51000"/>
                        <a14:foregroundMark x1="29333" y1="44833" x2="28500" y2="44833"/>
                        <a14:foregroundMark x1="74500" y1="69000" x2="57000" y2="68833"/>
                        <a14:foregroundMark x1="60500" y1="69000" x2="25167" y2="68667"/>
                        <a14:foregroundMark x1="26000" y1="69000" x2="34833" y2="68667"/>
                        <a14:foregroundMark x1="34833" y1="68667" x2="42667" y2="68667"/>
                        <a14:foregroundMark x1="49167" y1="57833" x2="50833" y2="58000"/>
                        <a14:foregroundMark x1="52333" y1="58333" x2="55667" y2="58333"/>
                        <a14:foregroundMark x1="48833" y1="58333" x2="47667" y2="58000"/>
                        <a14:backgroundMark x1="52833" y1="12167" x2="55217" y2="30049"/>
                        <a14:backgroundMark x1="39078" y1="71179" x2="38833" y2="71500"/>
                        <a14:backgroundMark x1="38833" y1="71500" x2="38833" y2="71177"/>
                        <a14:backgroundMark x1="36000" y1="62833" x2="36000" y2="62833"/>
                        <a14:backgroundMark x1="40833" y1="63167" x2="40667" y2="65167"/>
                        <a14:backgroundMark x1="41000" y1="62000" x2="40667" y2="64833"/>
                        <a14:backgroundMark x1="61000" y1="60000" x2="61500"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221640" y="3849264"/>
            <a:ext cx="2989863"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Energia · solar · painel · ícone · preto · e · branco · sol · natureza -  ilustração de vetor © angelp (#7491730) | Stockfresh">
            <a:extLst>
              <a:ext uri="{FF2B5EF4-FFF2-40B4-BE49-F238E27FC236}">
                <a16:creationId xmlns:a16="http://schemas.microsoft.com/office/drawing/2014/main" id="{79AB573B-1235-87B7-D399-C991193BB20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7333" y1="32167" x2="33333" y2="39500"/>
                        <a14:foregroundMark x1="33333" y1="39500" x2="30333" y2="51667"/>
                        <a14:foregroundMark x1="30333" y1="51667" x2="48667" y2="56500"/>
                        <a14:foregroundMark x1="48667" y1="56500" x2="62167" y2="55000"/>
                        <a14:foregroundMark x1="62167" y1="55000" x2="61000" y2="52833"/>
                        <a14:foregroundMark x1="50000" y1="62667" x2="50000" y2="62667"/>
                        <a14:foregroundMark x1="44167" y1="61333" x2="44167" y2="61333"/>
                        <a14:foregroundMark x1="43500" y1="60167" x2="45500" y2="59500"/>
                        <a14:foregroundMark x1="45000" y1="59500" x2="47333" y2="62500"/>
                        <a14:foregroundMark x1="46667" y1="61500" x2="44000" y2="64167"/>
                        <a14:foregroundMark x1="42667" y1="66000" x2="45500" y2="66000"/>
                        <a14:foregroundMark x1="43500" y1="65167" x2="48167" y2="65167"/>
                        <a14:foregroundMark x1="43667" y1="64833" x2="48667" y2="60833"/>
                        <a14:foregroundMark x1="48000" y1="59333" x2="50167" y2="59333"/>
                        <a14:foregroundMark x1="47000" y1="59500" x2="42824" y2="62214"/>
                        <a14:foregroundMark x1="27000" y1="67833" x2="59921" y2="68777"/>
                        <a14:foregroundMark x1="35500" y1="47333" x2="44667" y2="47167"/>
                        <a14:foregroundMark x1="44667" y1="47167" x2="51333" y2="47167"/>
                        <a14:foregroundMark x1="40333" y1="48167" x2="60333" y2="39333"/>
                        <a14:foregroundMark x1="53333" y1="48000" x2="62333" y2="39833"/>
                        <a14:foregroundMark x1="58667" y1="49333" x2="56167" y2="30833"/>
                        <a14:foregroundMark x1="51333" y1="47333" x2="54833" y2="39333"/>
                        <a14:foregroundMark x1="56833" y1="48000" x2="59333" y2="48833"/>
                        <a14:foregroundMark x1="64000" y1="46167" x2="54000" y2="48833"/>
                        <a14:foregroundMark x1="60167" y1="46500" x2="47000" y2="49333"/>
                        <a14:foregroundMark x1="38000" y1="49167" x2="47000" y2="41833"/>
                        <a14:foregroundMark x1="36833" y1="46167" x2="46167" y2="40000"/>
                        <a14:foregroundMark x1="38333" y1="45500" x2="47667" y2="38667"/>
                        <a14:foregroundMark x1="39000" y1="41167" x2="53500" y2="37833"/>
                        <a14:foregroundMark x1="47667" y1="39833" x2="53500" y2="39333"/>
                        <a14:foregroundMark x1="56167" y1="44667" x2="64000" y2="48833"/>
                        <a14:foregroundMark x1="63333" y1="44667" x2="60167" y2="49333"/>
                        <a14:foregroundMark x1="54667" y1="48667" x2="54000" y2="52667"/>
                        <a14:foregroundMark x1="61667" y1="52167" x2="48333" y2="52167"/>
                        <a14:foregroundMark x1="58833" y1="52500" x2="25333" y2="53833"/>
                        <a14:foregroundMark x1="28833" y1="45500" x2="22167" y2="52167"/>
                        <a14:foregroundMark x1="26000" y1="48667" x2="17667" y2="56500"/>
                        <a14:foregroundMark x1="41667" y1="32667" x2="51000" y2="33333"/>
                        <a14:foregroundMark x1="56167" y1="36500" x2="58000" y2="40000"/>
                        <a14:foregroundMark x1="37000" y1="45333" x2="33667" y2="49833"/>
                        <a14:foregroundMark x1="36833" y1="48167" x2="38833" y2="51500"/>
                        <a14:foregroundMark x1="56167" y1="35500" x2="56167" y2="35500"/>
                        <a14:foregroundMark x1="57667" y1="35500" x2="56667" y2="35500"/>
                        <a14:foregroundMark x1="56167" y1="35833" x2="55000" y2="36500"/>
                        <a14:foregroundMark x1="59000" y1="44167" x2="61000" y2="44500"/>
                        <a14:foregroundMark x1="60167" y1="43833" x2="58667" y2="42833"/>
                        <a14:foregroundMark x1="56833" y1="42167" x2="55333" y2="42000"/>
                        <a14:foregroundMark x1="56167" y1="42833" x2="58833" y2="43167"/>
                        <a14:foregroundMark x1="45333" y1="49833" x2="45333" y2="49833"/>
                        <a14:foregroundMark x1="45333" y1="49667" x2="45500" y2="51000"/>
                        <a14:foregroundMark x1="29333" y1="44833" x2="28500" y2="44833"/>
                        <a14:foregroundMark x1="74500" y1="69000" x2="57000" y2="68833"/>
                        <a14:foregroundMark x1="60500" y1="69000" x2="25167" y2="68667"/>
                        <a14:foregroundMark x1="26000" y1="69000" x2="34833" y2="68667"/>
                        <a14:foregroundMark x1="34833" y1="68667" x2="42667" y2="68667"/>
                        <a14:foregroundMark x1="49167" y1="57833" x2="50833" y2="58000"/>
                        <a14:foregroundMark x1="52333" y1="58333" x2="55667" y2="58333"/>
                        <a14:foregroundMark x1="48833" y1="58333" x2="47667" y2="58000"/>
                        <a14:backgroundMark x1="52833" y1="12167" x2="55217" y2="30049"/>
                        <a14:backgroundMark x1="39078" y1="71179" x2="38833" y2="71500"/>
                        <a14:backgroundMark x1="38833" y1="71500" x2="38833" y2="71177"/>
                        <a14:backgroundMark x1="36000" y1="62833" x2="36000" y2="62833"/>
                        <a14:backgroundMark x1="40833" y1="63167" x2="40667" y2="65167"/>
                        <a14:backgroundMark x1="41000" y1="62000" x2="40667" y2="64833"/>
                        <a14:backgroundMark x1="61000" y1="60000" x2="61500"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3185977" y="3849264"/>
            <a:ext cx="2989863" cy="2989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nergia · solar · painel · ícone · preto · e · branco · sol · natureza -  ilustração de vetor © angelp (#7491730) | Stockfresh">
            <a:extLst>
              <a:ext uri="{FF2B5EF4-FFF2-40B4-BE49-F238E27FC236}">
                <a16:creationId xmlns:a16="http://schemas.microsoft.com/office/drawing/2014/main" id="{95F011C2-6ED9-D9BE-AC45-BA1CC2C2ABC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7333" y1="32167" x2="33333" y2="39500"/>
                        <a14:foregroundMark x1="33333" y1="39500" x2="30333" y2="51667"/>
                        <a14:foregroundMark x1="30333" y1="51667" x2="48667" y2="56500"/>
                        <a14:foregroundMark x1="48667" y1="56500" x2="62167" y2="55000"/>
                        <a14:foregroundMark x1="62167" y1="55000" x2="61000" y2="52833"/>
                        <a14:foregroundMark x1="50000" y1="62667" x2="50000" y2="62667"/>
                        <a14:foregroundMark x1="44167" y1="61333" x2="44167" y2="61333"/>
                        <a14:foregroundMark x1="43500" y1="60167" x2="45500" y2="59500"/>
                        <a14:foregroundMark x1="45000" y1="59500" x2="47333" y2="62500"/>
                        <a14:foregroundMark x1="46667" y1="61500" x2="44000" y2="64167"/>
                        <a14:foregroundMark x1="42667" y1="66000" x2="45500" y2="66000"/>
                        <a14:foregroundMark x1="43500" y1="65167" x2="48167" y2="65167"/>
                        <a14:foregroundMark x1="43667" y1="64833" x2="48667" y2="60833"/>
                        <a14:foregroundMark x1="48000" y1="59333" x2="50167" y2="59333"/>
                        <a14:foregroundMark x1="47000" y1="59500" x2="42824" y2="62214"/>
                        <a14:foregroundMark x1="27000" y1="67833" x2="59921" y2="68777"/>
                        <a14:foregroundMark x1="35500" y1="47333" x2="44667" y2="47167"/>
                        <a14:foregroundMark x1="44667" y1="47167" x2="51333" y2="47167"/>
                        <a14:foregroundMark x1="40333" y1="48167" x2="60333" y2="39333"/>
                        <a14:foregroundMark x1="53333" y1="48000" x2="62333" y2="39833"/>
                        <a14:foregroundMark x1="58667" y1="49333" x2="56167" y2="30833"/>
                        <a14:foregroundMark x1="51333" y1="47333" x2="54833" y2="39333"/>
                        <a14:foregroundMark x1="56833" y1="48000" x2="59333" y2="48833"/>
                        <a14:foregroundMark x1="64000" y1="46167" x2="54000" y2="48833"/>
                        <a14:foregroundMark x1="60167" y1="46500" x2="47000" y2="49333"/>
                        <a14:foregroundMark x1="38000" y1="49167" x2="47000" y2="41833"/>
                        <a14:foregroundMark x1="36833" y1="46167" x2="46167" y2="40000"/>
                        <a14:foregroundMark x1="38333" y1="45500" x2="47667" y2="38667"/>
                        <a14:foregroundMark x1="39000" y1="41167" x2="53500" y2="37833"/>
                        <a14:foregroundMark x1="47667" y1="39833" x2="53500" y2="39333"/>
                        <a14:foregroundMark x1="56167" y1="44667" x2="64000" y2="48833"/>
                        <a14:foregroundMark x1="63333" y1="44667" x2="60167" y2="49333"/>
                        <a14:foregroundMark x1="54667" y1="48667" x2="54000" y2="52667"/>
                        <a14:foregroundMark x1="61667" y1="52167" x2="48333" y2="52167"/>
                        <a14:foregroundMark x1="58833" y1="52500" x2="25333" y2="53833"/>
                        <a14:foregroundMark x1="28833" y1="45500" x2="22167" y2="52167"/>
                        <a14:foregroundMark x1="26000" y1="48667" x2="17667" y2="56500"/>
                        <a14:foregroundMark x1="41667" y1="32667" x2="51000" y2="33333"/>
                        <a14:foregroundMark x1="56167" y1="36500" x2="58000" y2="40000"/>
                        <a14:foregroundMark x1="37000" y1="45333" x2="33667" y2="49833"/>
                        <a14:foregroundMark x1="36833" y1="48167" x2="38833" y2="51500"/>
                        <a14:foregroundMark x1="56167" y1="35500" x2="56167" y2="35500"/>
                        <a14:foregroundMark x1="57667" y1="35500" x2="56667" y2="35500"/>
                        <a14:foregroundMark x1="56167" y1="35833" x2="55000" y2="36500"/>
                        <a14:foregroundMark x1="59000" y1="44167" x2="61000" y2="44500"/>
                        <a14:foregroundMark x1="60167" y1="43833" x2="58667" y2="42833"/>
                        <a14:foregroundMark x1="56833" y1="42167" x2="55333" y2="42000"/>
                        <a14:foregroundMark x1="56167" y1="42833" x2="58833" y2="43167"/>
                        <a14:foregroundMark x1="45333" y1="49833" x2="45333" y2="49833"/>
                        <a14:foregroundMark x1="45333" y1="49667" x2="45500" y2="51000"/>
                        <a14:foregroundMark x1="29333" y1="44833" x2="28500" y2="44833"/>
                        <a14:foregroundMark x1="74500" y1="69000" x2="57000" y2="68833"/>
                        <a14:foregroundMark x1="60500" y1="69000" x2="25167" y2="68667"/>
                        <a14:foregroundMark x1="26000" y1="69000" x2="34833" y2="68667"/>
                        <a14:foregroundMark x1="34833" y1="68667" x2="42667" y2="68667"/>
                        <a14:foregroundMark x1="49167" y1="57833" x2="50833" y2="58000"/>
                        <a14:foregroundMark x1="52333" y1="58333" x2="55667" y2="58333"/>
                        <a14:foregroundMark x1="48833" y1="58333" x2="47667" y2="58000"/>
                        <a14:backgroundMark x1="52833" y1="12167" x2="55217" y2="30049"/>
                        <a14:backgroundMark x1="39078" y1="71179" x2="38833" y2="71500"/>
                        <a14:backgroundMark x1="38833" y1="71500" x2="38833" y2="71177"/>
                        <a14:backgroundMark x1="36000" y1="62833" x2="36000" y2="62833"/>
                        <a14:backgroundMark x1="40833" y1="63167" x2="40667" y2="65167"/>
                        <a14:backgroundMark x1="41000" y1="62000" x2="40667" y2="64833"/>
                        <a14:backgroundMark x1="61000" y1="60000" x2="61500"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6150314" y="3849264"/>
            <a:ext cx="2989863" cy="298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nergia · solar · painel · ícone · preto · e · branco · sol · natureza -  ilustração de vetor © angelp (#7491730) | Stockfresh">
            <a:extLst>
              <a:ext uri="{FF2B5EF4-FFF2-40B4-BE49-F238E27FC236}">
                <a16:creationId xmlns:a16="http://schemas.microsoft.com/office/drawing/2014/main" id="{53A4E01F-C7D1-7E86-463D-996ABE4C7DE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7333" y1="32167" x2="33333" y2="39500"/>
                        <a14:foregroundMark x1="33333" y1="39500" x2="30333" y2="51667"/>
                        <a14:foregroundMark x1="30333" y1="51667" x2="48667" y2="56500"/>
                        <a14:foregroundMark x1="48667" y1="56500" x2="62167" y2="55000"/>
                        <a14:foregroundMark x1="62167" y1="55000" x2="61000" y2="52833"/>
                        <a14:foregroundMark x1="50000" y1="62667" x2="50000" y2="62667"/>
                        <a14:foregroundMark x1="44167" y1="61333" x2="44167" y2="61333"/>
                        <a14:foregroundMark x1="43500" y1="60167" x2="45500" y2="59500"/>
                        <a14:foregroundMark x1="45000" y1="59500" x2="47333" y2="62500"/>
                        <a14:foregroundMark x1="46667" y1="61500" x2="44000" y2="64167"/>
                        <a14:foregroundMark x1="42667" y1="66000" x2="45500" y2="66000"/>
                        <a14:foregroundMark x1="43500" y1="65167" x2="48167" y2="65167"/>
                        <a14:foregroundMark x1="43667" y1="64833" x2="48667" y2="60833"/>
                        <a14:foregroundMark x1="48000" y1="59333" x2="50167" y2="59333"/>
                        <a14:foregroundMark x1="47000" y1="59500" x2="42824" y2="62214"/>
                        <a14:foregroundMark x1="27000" y1="67833" x2="59921" y2="68777"/>
                        <a14:foregroundMark x1="35500" y1="47333" x2="44667" y2="47167"/>
                        <a14:foregroundMark x1="44667" y1="47167" x2="51333" y2="47167"/>
                        <a14:foregroundMark x1="40333" y1="48167" x2="60333" y2="39333"/>
                        <a14:foregroundMark x1="53333" y1="48000" x2="62333" y2="39833"/>
                        <a14:foregroundMark x1="58667" y1="49333" x2="56167" y2="30833"/>
                        <a14:foregroundMark x1="51333" y1="47333" x2="54833" y2="39333"/>
                        <a14:foregroundMark x1="56833" y1="48000" x2="59333" y2="48833"/>
                        <a14:foregroundMark x1="64000" y1="46167" x2="54000" y2="48833"/>
                        <a14:foregroundMark x1="60167" y1="46500" x2="47000" y2="49333"/>
                        <a14:foregroundMark x1="38000" y1="49167" x2="47000" y2="41833"/>
                        <a14:foregroundMark x1="36833" y1="46167" x2="46167" y2="40000"/>
                        <a14:foregroundMark x1="38333" y1="45500" x2="47667" y2="38667"/>
                        <a14:foregroundMark x1="39000" y1="41167" x2="53500" y2="37833"/>
                        <a14:foregroundMark x1="47667" y1="39833" x2="53500" y2="39333"/>
                        <a14:foregroundMark x1="56167" y1="44667" x2="64000" y2="48833"/>
                        <a14:foregroundMark x1="63333" y1="44667" x2="60167" y2="49333"/>
                        <a14:foregroundMark x1="54667" y1="48667" x2="54000" y2="52667"/>
                        <a14:foregroundMark x1="61667" y1="52167" x2="48333" y2="52167"/>
                        <a14:foregroundMark x1="58833" y1="52500" x2="25333" y2="53833"/>
                        <a14:foregroundMark x1="28833" y1="45500" x2="22167" y2="52167"/>
                        <a14:foregroundMark x1="26000" y1="48667" x2="17667" y2="56500"/>
                        <a14:foregroundMark x1="41667" y1="32667" x2="51000" y2="33333"/>
                        <a14:foregroundMark x1="56167" y1="36500" x2="58000" y2="40000"/>
                        <a14:foregroundMark x1="37000" y1="45333" x2="33667" y2="49833"/>
                        <a14:foregroundMark x1="36833" y1="48167" x2="38833" y2="51500"/>
                        <a14:foregroundMark x1="56167" y1="35500" x2="56167" y2="35500"/>
                        <a14:foregroundMark x1="57667" y1="35500" x2="56667" y2="35500"/>
                        <a14:foregroundMark x1="56167" y1="35833" x2="55000" y2="36500"/>
                        <a14:foregroundMark x1="59000" y1="44167" x2="61000" y2="44500"/>
                        <a14:foregroundMark x1="60167" y1="43833" x2="58667" y2="42833"/>
                        <a14:foregroundMark x1="56833" y1="42167" x2="55333" y2="42000"/>
                        <a14:foregroundMark x1="56167" y1="42833" x2="58833" y2="43167"/>
                        <a14:foregroundMark x1="45333" y1="49833" x2="45333" y2="49833"/>
                        <a14:foregroundMark x1="45333" y1="49667" x2="45500" y2="51000"/>
                        <a14:foregroundMark x1="29333" y1="44833" x2="28500" y2="44833"/>
                        <a14:foregroundMark x1="74500" y1="69000" x2="57000" y2="68833"/>
                        <a14:foregroundMark x1="60500" y1="69000" x2="25167" y2="68667"/>
                        <a14:foregroundMark x1="26000" y1="69000" x2="34833" y2="68667"/>
                        <a14:foregroundMark x1="34833" y1="68667" x2="42667" y2="68667"/>
                        <a14:foregroundMark x1="49167" y1="57833" x2="50833" y2="58000"/>
                        <a14:foregroundMark x1="52333" y1="58333" x2="55667" y2="58333"/>
                        <a14:foregroundMark x1="48833" y1="58333" x2="47667" y2="58000"/>
                        <a14:backgroundMark x1="52833" y1="12167" x2="55217" y2="30049"/>
                        <a14:backgroundMark x1="39078" y1="71179" x2="38833" y2="71500"/>
                        <a14:backgroundMark x1="38833" y1="71500" x2="38833" y2="71177"/>
                        <a14:backgroundMark x1="36000" y1="62833" x2="36000" y2="62833"/>
                        <a14:backgroundMark x1="40833" y1="63167" x2="40667" y2="65167"/>
                        <a14:backgroundMark x1="41000" y1="62000" x2="40667" y2="64833"/>
                        <a14:backgroundMark x1="61000" y1="60000" x2="61500" y2="60000"/>
                      </a14:backgroundRemoval>
                    </a14:imgEffect>
                  </a14:imgLayer>
                </a14:imgProps>
              </a:ext>
              <a:ext uri="{28A0092B-C50C-407E-A947-70E740481C1C}">
                <a14:useLocalDpi xmlns:a14="http://schemas.microsoft.com/office/drawing/2010/main" val="0"/>
              </a:ext>
            </a:extLst>
          </a:blip>
          <a:srcRect/>
          <a:stretch>
            <a:fillRect/>
          </a:stretch>
        </p:blipFill>
        <p:spPr bwMode="auto">
          <a:xfrm>
            <a:off x="9114650" y="3849264"/>
            <a:ext cx="2989863" cy="298986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0778B9E-AE35-11E9-6A86-5F5AF0EDB6C2}"/>
              </a:ext>
            </a:extLst>
          </p:cNvPr>
          <p:cNvGrpSpPr/>
          <p:nvPr/>
        </p:nvGrpSpPr>
        <p:grpSpPr>
          <a:xfrm>
            <a:off x="3783805" y="5255418"/>
            <a:ext cx="1766889" cy="258507"/>
            <a:chOff x="3783805" y="5255418"/>
            <a:chExt cx="1766889" cy="258507"/>
          </a:xfrm>
        </p:grpSpPr>
        <p:sp>
          <p:nvSpPr>
            <p:cNvPr id="10" name="Freeform: Shape 9">
              <a:extLst>
                <a:ext uri="{FF2B5EF4-FFF2-40B4-BE49-F238E27FC236}">
                  <a16:creationId xmlns:a16="http://schemas.microsoft.com/office/drawing/2014/main" id="{1978F9AA-A7C6-A661-EC57-40CD1DD107F9}"/>
                </a:ext>
              </a:extLst>
            </p:cNvPr>
            <p:cNvSpPr/>
            <p:nvPr/>
          </p:nvSpPr>
          <p:spPr>
            <a:xfrm>
              <a:off x="3783805" y="5256749"/>
              <a:ext cx="492918" cy="257176"/>
            </a:xfrm>
            <a:custGeom>
              <a:avLst/>
              <a:gdLst>
                <a:gd name="connsiteX0" fmla="*/ 0 w 490537"/>
                <a:gd name="connsiteY0" fmla="*/ 252413 h 276225"/>
                <a:gd name="connsiteX1" fmla="*/ 166687 w 490537"/>
                <a:gd name="connsiteY1" fmla="*/ 0 h 276225"/>
                <a:gd name="connsiteX2" fmla="*/ 490537 w 490537"/>
                <a:gd name="connsiteY2" fmla="*/ 0 h 276225"/>
                <a:gd name="connsiteX3" fmla="*/ 409575 w 490537"/>
                <a:gd name="connsiteY3" fmla="*/ 276225 h 276225"/>
                <a:gd name="connsiteX4" fmla="*/ 0 w 490537"/>
                <a:gd name="connsiteY4" fmla="*/ 252413 h 276225"/>
                <a:gd name="connsiteX0" fmla="*/ 0 w 514349"/>
                <a:gd name="connsiteY0" fmla="*/ 252413 h 276225"/>
                <a:gd name="connsiteX1" fmla="*/ 166687 w 514349"/>
                <a:gd name="connsiteY1" fmla="*/ 0 h 276225"/>
                <a:gd name="connsiteX2" fmla="*/ 514349 w 514349"/>
                <a:gd name="connsiteY2" fmla="*/ 0 h 276225"/>
                <a:gd name="connsiteX3" fmla="*/ 409575 w 514349"/>
                <a:gd name="connsiteY3" fmla="*/ 276225 h 276225"/>
                <a:gd name="connsiteX4" fmla="*/ 0 w 514349"/>
                <a:gd name="connsiteY4" fmla="*/ 252413 h 276225"/>
                <a:gd name="connsiteX0" fmla="*/ 0 w 514349"/>
                <a:gd name="connsiteY0" fmla="*/ 278607 h 278607"/>
                <a:gd name="connsiteX1" fmla="*/ 166687 w 514349"/>
                <a:gd name="connsiteY1" fmla="*/ 0 h 278607"/>
                <a:gd name="connsiteX2" fmla="*/ 514349 w 514349"/>
                <a:gd name="connsiteY2" fmla="*/ 0 h 278607"/>
                <a:gd name="connsiteX3" fmla="*/ 409575 w 514349"/>
                <a:gd name="connsiteY3" fmla="*/ 276225 h 278607"/>
                <a:gd name="connsiteX4" fmla="*/ 0 w 514349"/>
                <a:gd name="connsiteY4" fmla="*/ 278607 h 278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9" h="278607">
                  <a:moveTo>
                    <a:pt x="0" y="278607"/>
                  </a:moveTo>
                  <a:lnTo>
                    <a:pt x="166687" y="0"/>
                  </a:lnTo>
                  <a:lnTo>
                    <a:pt x="514349" y="0"/>
                  </a:lnTo>
                  <a:lnTo>
                    <a:pt x="409575" y="276225"/>
                  </a:lnTo>
                  <a:lnTo>
                    <a:pt x="0" y="278607"/>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3" name="Freeform: Shape 12">
              <a:extLst>
                <a:ext uri="{FF2B5EF4-FFF2-40B4-BE49-F238E27FC236}">
                  <a16:creationId xmlns:a16="http://schemas.microsoft.com/office/drawing/2014/main" id="{3E5AB19A-9EAF-889F-8A0A-D077B7E88265}"/>
                </a:ext>
              </a:extLst>
            </p:cNvPr>
            <p:cNvSpPr/>
            <p:nvPr/>
          </p:nvSpPr>
          <p:spPr>
            <a:xfrm>
              <a:off x="4248150" y="5255419"/>
              <a:ext cx="414338" cy="219075"/>
            </a:xfrm>
            <a:custGeom>
              <a:avLst/>
              <a:gdLst>
                <a:gd name="connsiteX0" fmla="*/ 73819 w 419100"/>
                <a:gd name="connsiteY0" fmla="*/ 0 h 219075"/>
                <a:gd name="connsiteX1" fmla="*/ 0 w 419100"/>
                <a:gd name="connsiteY1" fmla="*/ 216694 h 219075"/>
                <a:gd name="connsiteX2" fmla="*/ 414338 w 419100"/>
                <a:gd name="connsiteY2" fmla="*/ 219075 h 219075"/>
                <a:gd name="connsiteX3" fmla="*/ 419100 w 419100"/>
                <a:gd name="connsiteY3" fmla="*/ 26194 h 219075"/>
                <a:gd name="connsiteX4" fmla="*/ 73819 w 419100"/>
                <a:gd name="connsiteY4" fmla="*/ 0 h 219075"/>
                <a:gd name="connsiteX0" fmla="*/ 73819 w 414338"/>
                <a:gd name="connsiteY0" fmla="*/ 0 h 219075"/>
                <a:gd name="connsiteX1" fmla="*/ 0 w 414338"/>
                <a:gd name="connsiteY1" fmla="*/ 216694 h 219075"/>
                <a:gd name="connsiteX2" fmla="*/ 414338 w 414338"/>
                <a:gd name="connsiteY2" fmla="*/ 219075 h 219075"/>
                <a:gd name="connsiteX3" fmla="*/ 407193 w 414338"/>
                <a:gd name="connsiteY3" fmla="*/ 2381 h 219075"/>
                <a:gd name="connsiteX4" fmla="*/ 73819 w 414338"/>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38" h="219075">
                  <a:moveTo>
                    <a:pt x="73819" y="0"/>
                  </a:moveTo>
                  <a:lnTo>
                    <a:pt x="0" y="216694"/>
                  </a:lnTo>
                  <a:lnTo>
                    <a:pt x="414338" y="219075"/>
                  </a:lnTo>
                  <a:lnTo>
                    <a:pt x="407193" y="2381"/>
                  </a:lnTo>
                  <a:lnTo>
                    <a:pt x="73819" y="0"/>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4" name="Freeform: Shape 13">
              <a:extLst>
                <a:ext uri="{FF2B5EF4-FFF2-40B4-BE49-F238E27FC236}">
                  <a16:creationId xmlns:a16="http://schemas.microsoft.com/office/drawing/2014/main" id="{349285B4-7CB6-BECE-0F9B-E7839DA7A968}"/>
                </a:ext>
              </a:extLst>
            </p:cNvPr>
            <p:cNvSpPr/>
            <p:nvPr/>
          </p:nvSpPr>
          <p:spPr>
            <a:xfrm>
              <a:off x="4707731" y="5260181"/>
              <a:ext cx="377363" cy="216694"/>
            </a:xfrm>
            <a:custGeom>
              <a:avLst/>
              <a:gdLst>
                <a:gd name="connsiteX0" fmla="*/ 0 w 397669"/>
                <a:gd name="connsiteY0" fmla="*/ 0 h 216694"/>
                <a:gd name="connsiteX1" fmla="*/ 9525 w 397669"/>
                <a:gd name="connsiteY1" fmla="*/ 216694 h 216694"/>
                <a:gd name="connsiteX2" fmla="*/ 397669 w 397669"/>
                <a:gd name="connsiteY2" fmla="*/ 207169 h 216694"/>
                <a:gd name="connsiteX3" fmla="*/ 350044 w 397669"/>
                <a:gd name="connsiteY3" fmla="*/ 2382 h 216694"/>
                <a:gd name="connsiteX4" fmla="*/ 0 w 397669"/>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216694">
                  <a:moveTo>
                    <a:pt x="0" y="0"/>
                  </a:moveTo>
                  <a:lnTo>
                    <a:pt x="9525" y="216694"/>
                  </a:lnTo>
                  <a:lnTo>
                    <a:pt x="397669" y="207169"/>
                  </a:lnTo>
                  <a:lnTo>
                    <a:pt x="350044" y="2382"/>
                  </a:lnTo>
                  <a:lnTo>
                    <a:pt x="0" y="0"/>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15" name="Freeform: Shape 14">
              <a:extLst>
                <a:ext uri="{FF2B5EF4-FFF2-40B4-BE49-F238E27FC236}">
                  <a16:creationId xmlns:a16="http://schemas.microsoft.com/office/drawing/2014/main" id="{CA9FAB98-BD43-1012-AE26-F8CBB7351F2D}"/>
                </a:ext>
              </a:extLst>
            </p:cNvPr>
            <p:cNvSpPr/>
            <p:nvPr/>
          </p:nvSpPr>
          <p:spPr>
            <a:xfrm>
              <a:off x="5088732" y="5255418"/>
              <a:ext cx="461962" cy="216695"/>
            </a:xfrm>
            <a:custGeom>
              <a:avLst/>
              <a:gdLst>
                <a:gd name="connsiteX0" fmla="*/ 0 w 459581"/>
                <a:gd name="connsiteY0" fmla="*/ 2382 h 202407"/>
                <a:gd name="connsiteX1" fmla="*/ 66675 w 459581"/>
                <a:gd name="connsiteY1" fmla="*/ 202407 h 202407"/>
                <a:gd name="connsiteX2" fmla="*/ 459581 w 459581"/>
                <a:gd name="connsiteY2" fmla="*/ 185738 h 202407"/>
                <a:gd name="connsiteX3" fmla="*/ 340518 w 459581"/>
                <a:gd name="connsiteY3" fmla="*/ 0 h 202407"/>
                <a:gd name="connsiteX4" fmla="*/ 0 w 459581"/>
                <a:gd name="connsiteY4" fmla="*/ 2382 h 202407"/>
                <a:gd name="connsiteX0" fmla="*/ 0 w 459581"/>
                <a:gd name="connsiteY0" fmla="*/ 16670 h 216695"/>
                <a:gd name="connsiteX1" fmla="*/ 66675 w 459581"/>
                <a:gd name="connsiteY1" fmla="*/ 216695 h 216695"/>
                <a:gd name="connsiteX2" fmla="*/ 459581 w 459581"/>
                <a:gd name="connsiteY2" fmla="*/ 200026 h 216695"/>
                <a:gd name="connsiteX3" fmla="*/ 328611 w 459581"/>
                <a:gd name="connsiteY3" fmla="*/ 0 h 216695"/>
                <a:gd name="connsiteX4" fmla="*/ 0 w 459581"/>
                <a:gd name="connsiteY4" fmla="*/ 16670 h 216695"/>
                <a:gd name="connsiteX0" fmla="*/ 0 w 461962"/>
                <a:gd name="connsiteY0" fmla="*/ 4764 h 216695"/>
                <a:gd name="connsiteX1" fmla="*/ 69056 w 461962"/>
                <a:gd name="connsiteY1" fmla="*/ 216695 h 216695"/>
                <a:gd name="connsiteX2" fmla="*/ 461962 w 461962"/>
                <a:gd name="connsiteY2" fmla="*/ 200026 h 216695"/>
                <a:gd name="connsiteX3" fmla="*/ 330992 w 461962"/>
                <a:gd name="connsiteY3" fmla="*/ 0 h 216695"/>
                <a:gd name="connsiteX4" fmla="*/ 0 w 461962"/>
                <a:gd name="connsiteY4" fmla="*/ 4764 h 21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62" h="216695">
                  <a:moveTo>
                    <a:pt x="0" y="4764"/>
                  </a:moveTo>
                  <a:lnTo>
                    <a:pt x="69056" y="216695"/>
                  </a:lnTo>
                  <a:lnTo>
                    <a:pt x="461962" y="200026"/>
                  </a:lnTo>
                  <a:lnTo>
                    <a:pt x="330992" y="0"/>
                  </a:lnTo>
                  <a:lnTo>
                    <a:pt x="0" y="476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17" name="Group 16">
            <a:extLst>
              <a:ext uri="{FF2B5EF4-FFF2-40B4-BE49-F238E27FC236}">
                <a16:creationId xmlns:a16="http://schemas.microsoft.com/office/drawing/2014/main" id="{33648A45-2B29-BAC6-E648-5D41409E46D6}"/>
              </a:ext>
            </a:extLst>
          </p:cNvPr>
          <p:cNvGrpSpPr/>
          <p:nvPr/>
        </p:nvGrpSpPr>
        <p:grpSpPr>
          <a:xfrm>
            <a:off x="6743735" y="5255418"/>
            <a:ext cx="1766889" cy="258507"/>
            <a:chOff x="3783805" y="5255418"/>
            <a:chExt cx="1766889" cy="258507"/>
          </a:xfrm>
        </p:grpSpPr>
        <p:sp>
          <p:nvSpPr>
            <p:cNvPr id="41" name="Freeform: Shape 40">
              <a:extLst>
                <a:ext uri="{FF2B5EF4-FFF2-40B4-BE49-F238E27FC236}">
                  <a16:creationId xmlns:a16="http://schemas.microsoft.com/office/drawing/2014/main" id="{5F11E9F5-A020-3A36-0FEA-982A1E166B62}"/>
                </a:ext>
              </a:extLst>
            </p:cNvPr>
            <p:cNvSpPr/>
            <p:nvPr/>
          </p:nvSpPr>
          <p:spPr>
            <a:xfrm>
              <a:off x="3783805" y="5256749"/>
              <a:ext cx="492918" cy="257176"/>
            </a:xfrm>
            <a:custGeom>
              <a:avLst/>
              <a:gdLst>
                <a:gd name="connsiteX0" fmla="*/ 0 w 490537"/>
                <a:gd name="connsiteY0" fmla="*/ 252413 h 276225"/>
                <a:gd name="connsiteX1" fmla="*/ 166687 w 490537"/>
                <a:gd name="connsiteY1" fmla="*/ 0 h 276225"/>
                <a:gd name="connsiteX2" fmla="*/ 490537 w 490537"/>
                <a:gd name="connsiteY2" fmla="*/ 0 h 276225"/>
                <a:gd name="connsiteX3" fmla="*/ 409575 w 490537"/>
                <a:gd name="connsiteY3" fmla="*/ 276225 h 276225"/>
                <a:gd name="connsiteX4" fmla="*/ 0 w 490537"/>
                <a:gd name="connsiteY4" fmla="*/ 252413 h 276225"/>
                <a:gd name="connsiteX0" fmla="*/ 0 w 514349"/>
                <a:gd name="connsiteY0" fmla="*/ 252413 h 276225"/>
                <a:gd name="connsiteX1" fmla="*/ 166687 w 514349"/>
                <a:gd name="connsiteY1" fmla="*/ 0 h 276225"/>
                <a:gd name="connsiteX2" fmla="*/ 514349 w 514349"/>
                <a:gd name="connsiteY2" fmla="*/ 0 h 276225"/>
                <a:gd name="connsiteX3" fmla="*/ 409575 w 514349"/>
                <a:gd name="connsiteY3" fmla="*/ 276225 h 276225"/>
                <a:gd name="connsiteX4" fmla="*/ 0 w 514349"/>
                <a:gd name="connsiteY4" fmla="*/ 252413 h 276225"/>
                <a:gd name="connsiteX0" fmla="*/ 0 w 514349"/>
                <a:gd name="connsiteY0" fmla="*/ 278607 h 278607"/>
                <a:gd name="connsiteX1" fmla="*/ 166687 w 514349"/>
                <a:gd name="connsiteY1" fmla="*/ 0 h 278607"/>
                <a:gd name="connsiteX2" fmla="*/ 514349 w 514349"/>
                <a:gd name="connsiteY2" fmla="*/ 0 h 278607"/>
                <a:gd name="connsiteX3" fmla="*/ 409575 w 514349"/>
                <a:gd name="connsiteY3" fmla="*/ 276225 h 278607"/>
                <a:gd name="connsiteX4" fmla="*/ 0 w 514349"/>
                <a:gd name="connsiteY4" fmla="*/ 278607 h 278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9" h="278607">
                  <a:moveTo>
                    <a:pt x="0" y="278607"/>
                  </a:moveTo>
                  <a:lnTo>
                    <a:pt x="166687" y="0"/>
                  </a:lnTo>
                  <a:lnTo>
                    <a:pt x="514349" y="0"/>
                  </a:lnTo>
                  <a:lnTo>
                    <a:pt x="409575" y="276225"/>
                  </a:lnTo>
                  <a:lnTo>
                    <a:pt x="0" y="278607"/>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43" name="Freeform: Shape 42">
              <a:extLst>
                <a:ext uri="{FF2B5EF4-FFF2-40B4-BE49-F238E27FC236}">
                  <a16:creationId xmlns:a16="http://schemas.microsoft.com/office/drawing/2014/main" id="{84EDC2E2-1F02-3575-23EB-66805E3A94C9}"/>
                </a:ext>
              </a:extLst>
            </p:cNvPr>
            <p:cNvSpPr/>
            <p:nvPr/>
          </p:nvSpPr>
          <p:spPr>
            <a:xfrm>
              <a:off x="4248150" y="5255419"/>
              <a:ext cx="414338" cy="219075"/>
            </a:xfrm>
            <a:custGeom>
              <a:avLst/>
              <a:gdLst>
                <a:gd name="connsiteX0" fmla="*/ 73819 w 419100"/>
                <a:gd name="connsiteY0" fmla="*/ 0 h 219075"/>
                <a:gd name="connsiteX1" fmla="*/ 0 w 419100"/>
                <a:gd name="connsiteY1" fmla="*/ 216694 h 219075"/>
                <a:gd name="connsiteX2" fmla="*/ 414338 w 419100"/>
                <a:gd name="connsiteY2" fmla="*/ 219075 h 219075"/>
                <a:gd name="connsiteX3" fmla="*/ 419100 w 419100"/>
                <a:gd name="connsiteY3" fmla="*/ 26194 h 219075"/>
                <a:gd name="connsiteX4" fmla="*/ 73819 w 419100"/>
                <a:gd name="connsiteY4" fmla="*/ 0 h 219075"/>
                <a:gd name="connsiteX0" fmla="*/ 73819 w 414338"/>
                <a:gd name="connsiteY0" fmla="*/ 0 h 219075"/>
                <a:gd name="connsiteX1" fmla="*/ 0 w 414338"/>
                <a:gd name="connsiteY1" fmla="*/ 216694 h 219075"/>
                <a:gd name="connsiteX2" fmla="*/ 414338 w 414338"/>
                <a:gd name="connsiteY2" fmla="*/ 219075 h 219075"/>
                <a:gd name="connsiteX3" fmla="*/ 407193 w 414338"/>
                <a:gd name="connsiteY3" fmla="*/ 2381 h 219075"/>
                <a:gd name="connsiteX4" fmla="*/ 73819 w 414338"/>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38" h="219075">
                  <a:moveTo>
                    <a:pt x="73819" y="0"/>
                  </a:moveTo>
                  <a:lnTo>
                    <a:pt x="0" y="216694"/>
                  </a:lnTo>
                  <a:lnTo>
                    <a:pt x="414338" y="219075"/>
                  </a:lnTo>
                  <a:lnTo>
                    <a:pt x="407193" y="2381"/>
                  </a:lnTo>
                  <a:lnTo>
                    <a:pt x="73819" y="0"/>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44" name="Freeform: Shape 43">
              <a:extLst>
                <a:ext uri="{FF2B5EF4-FFF2-40B4-BE49-F238E27FC236}">
                  <a16:creationId xmlns:a16="http://schemas.microsoft.com/office/drawing/2014/main" id="{E40CF09B-85A6-1F57-46FA-9395A3CCF61E}"/>
                </a:ext>
              </a:extLst>
            </p:cNvPr>
            <p:cNvSpPr/>
            <p:nvPr/>
          </p:nvSpPr>
          <p:spPr>
            <a:xfrm>
              <a:off x="4707731" y="5260181"/>
              <a:ext cx="377363" cy="216694"/>
            </a:xfrm>
            <a:custGeom>
              <a:avLst/>
              <a:gdLst>
                <a:gd name="connsiteX0" fmla="*/ 0 w 397669"/>
                <a:gd name="connsiteY0" fmla="*/ 0 h 216694"/>
                <a:gd name="connsiteX1" fmla="*/ 9525 w 397669"/>
                <a:gd name="connsiteY1" fmla="*/ 216694 h 216694"/>
                <a:gd name="connsiteX2" fmla="*/ 397669 w 397669"/>
                <a:gd name="connsiteY2" fmla="*/ 207169 h 216694"/>
                <a:gd name="connsiteX3" fmla="*/ 350044 w 397669"/>
                <a:gd name="connsiteY3" fmla="*/ 2382 h 216694"/>
                <a:gd name="connsiteX4" fmla="*/ 0 w 397669"/>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216694">
                  <a:moveTo>
                    <a:pt x="0" y="0"/>
                  </a:moveTo>
                  <a:lnTo>
                    <a:pt x="9525" y="216694"/>
                  </a:lnTo>
                  <a:lnTo>
                    <a:pt x="397669" y="207169"/>
                  </a:lnTo>
                  <a:lnTo>
                    <a:pt x="350044" y="2382"/>
                  </a:lnTo>
                  <a:lnTo>
                    <a:pt x="0" y="0"/>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46" name="Freeform: Shape 45">
              <a:extLst>
                <a:ext uri="{FF2B5EF4-FFF2-40B4-BE49-F238E27FC236}">
                  <a16:creationId xmlns:a16="http://schemas.microsoft.com/office/drawing/2014/main" id="{22FC8CB9-D7C0-6F9B-6623-EB576D98837C}"/>
                </a:ext>
              </a:extLst>
            </p:cNvPr>
            <p:cNvSpPr/>
            <p:nvPr/>
          </p:nvSpPr>
          <p:spPr>
            <a:xfrm>
              <a:off x="5088732" y="5255418"/>
              <a:ext cx="461962" cy="216695"/>
            </a:xfrm>
            <a:custGeom>
              <a:avLst/>
              <a:gdLst>
                <a:gd name="connsiteX0" fmla="*/ 0 w 459581"/>
                <a:gd name="connsiteY0" fmla="*/ 2382 h 202407"/>
                <a:gd name="connsiteX1" fmla="*/ 66675 w 459581"/>
                <a:gd name="connsiteY1" fmla="*/ 202407 h 202407"/>
                <a:gd name="connsiteX2" fmla="*/ 459581 w 459581"/>
                <a:gd name="connsiteY2" fmla="*/ 185738 h 202407"/>
                <a:gd name="connsiteX3" fmla="*/ 340518 w 459581"/>
                <a:gd name="connsiteY3" fmla="*/ 0 h 202407"/>
                <a:gd name="connsiteX4" fmla="*/ 0 w 459581"/>
                <a:gd name="connsiteY4" fmla="*/ 2382 h 202407"/>
                <a:gd name="connsiteX0" fmla="*/ 0 w 459581"/>
                <a:gd name="connsiteY0" fmla="*/ 16670 h 216695"/>
                <a:gd name="connsiteX1" fmla="*/ 66675 w 459581"/>
                <a:gd name="connsiteY1" fmla="*/ 216695 h 216695"/>
                <a:gd name="connsiteX2" fmla="*/ 459581 w 459581"/>
                <a:gd name="connsiteY2" fmla="*/ 200026 h 216695"/>
                <a:gd name="connsiteX3" fmla="*/ 328611 w 459581"/>
                <a:gd name="connsiteY3" fmla="*/ 0 h 216695"/>
                <a:gd name="connsiteX4" fmla="*/ 0 w 459581"/>
                <a:gd name="connsiteY4" fmla="*/ 16670 h 216695"/>
                <a:gd name="connsiteX0" fmla="*/ 0 w 461962"/>
                <a:gd name="connsiteY0" fmla="*/ 4764 h 216695"/>
                <a:gd name="connsiteX1" fmla="*/ 69056 w 461962"/>
                <a:gd name="connsiteY1" fmla="*/ 216695 h 216695"/>
                <a:gd name="connsiteX2" fmla="*/ 461962 w 461962"/>
                <a:gd name="connsiteY2" fmla="*/ 200026 h 216695"/>
                <a:gd name="connsiteX3" fmla="*/ 330992 w 461962"/>
                <a:gd name="connsiteY3" fmla="*/ 0 h 216695"/>
                <a:gd name="connsiteX4" fmla="*/ 0 w 461962"/>
                <a:gd name="connsiteY4" fmla="*/ 4764 h 21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62" h="216695">
                  <a:moveTo>
                    <a:pt x="0" y="4764"/>
                  </a:moveTo>
                  <a:lnTo>
                    <a:pt x="69056" y="216695"/>
                  </a:lnTo>
                  <a:lnTo>
                    <a:pt x="461962" y="200026"/>
                  </a:lnTo>
                  <a:lnTo>
                    <a:pt x="330992" y="0"/>
                  </a:lnTo>
                  <a:lnTo>
                    <a:pt x="0" y="476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47" name="Group 46">
            <a:extLst>
              <a:ext uri="{FF2B5EF4-FFF2-40B4-BE49-F238E27FC236}">
                <a16:creationId xmlns:a16="http://schemas.microsoft.com/office/drawing/2014/main" id="{EF85664A-A374-463C-5785-279463847C2F}"/>
              </a:ext>
            </a:extLst>
          </p:cNvPr>
          <p:cNvGrpSpPr/>
          <p:nvPr/>
        </p:nvGrpSpPr>
        <p:grpSpPr>
          <a:xfrm>
            <a:off x="825354" y="5255418"/>
            <a:ext cx="1766889" cy="258507"/>
            <a:chOff x="3783805" y="5255418"/>
            <a:chExt cx="1766889" cy="258507"/>
          </a:xfrm>
        </p:grpSpPr>
        <p:sp>
          <p:nvSpPr>
            <p:cNvPr id="48" name="Freeform: Shape 47">
              <a:extLst>
                <a:ext uri="{FF2B5EF4-FFF2-40B4-BE49-F238E27FC236}">
                  <a16:creationId xmlns:a16="http://schemas.microsoft.com/office/drawing/2014/main" id="{A27B5260-214A-D146-074C-702BE427E722}"/>
                </a:ext>
              </a:extLst>
            </p:cNvPr>
            <p:cNvSpPr/>
            <p:nvPr/>
          </p:nvSpPr>
          <p:spPr>
            <a:xfrm>
              <a:off x="3783805" y="5256749"/>
              <a:ext cx="492918" cy="257176"/>
            </a:xfrm>
            <a:custGeom>
              <a:avLst/>
              <a:gdLst>
                <a:gd name="connsiteX0" fmla="*/ 0 w 490537"/>
                <a:gd name="connsiteY0" fmla="*/ 252413 h 276225"/>
                <a:gd name="connsiteX1" fmla="*/ 166687 w 490537"/>
                <a:gd name="connsiteY1" fmla="*/ 0 h 276225"/>
                <a:gd name="connsiteX2" fmla="*/ 490537 w 490537"/>
                <a:gd name="connsiteY2" fmla="*/ 0 h 276225"/>
                <a:gd name="connsiteX3" fmla="*/ 409575 w 490537"/>
                <a:gd name="connsiteY3" fmla="*/ 276225 h 276225"/>
                <a:gd name="connsiteX4" fmla="*/ 0 w 490537"/>
                <a:gd name="connsiteY4" fmla="*/ 252413 h 276225"/>
                <a:gd name="connsiteX0" fmla="*/ 0 w 514349"/>
                <a:gd name="connsiteY0" fmla="*/ 252413 h 276225"/>
                <a:gd name="connsiteX1" fmla="*/ 166687 w 514349"/>
                <a:gd name="connsiteY1" fmla="*/ 0 h 276225"/>
                <a:gd name="connsiteX2" fmla="*/ 514349 w 514349"/>
                <a:gd name="connsiteY2" fmla="*/ 0 h 276225"/>
                <a:gd name="connsiteX3" fmla="*/ 409575 w 514349"/>
                <a:gd name="connsiteY3" fmla="*/ 276225 h 276225"/>
                <a:gd name="connsiteX4" fmla="*/ 0 w 514349"/>
                <a:gd name="connsiteY4" fmla="*/ 252413 h 276225"/>
                <a:gd name="connsiteX0" fmla="*/ 0 w 514349"/>
                <a:gd name="connsiteY0" fmla="*/ 278607 h 278607"/>
                <a:gd name="connsiteX1" fmla="*/ 166687 w 514349"/>
                <a:gd name="connsiteY1" fmla="*/ 0 h 278607"/>
                <a:gd name="connsiteX2" fmla="*/ 514349 w 514349"/>
                <a:gd name="connsiteY2" fmla="*/ 0 h 278607"/>
                <a:gd name="connsiteX3" fmla="*/ 409575 w 514349"/>
                <a:gd name="connsiteY3" fmla="*/ 276225 h 278607"/>
                <a:gd name="connsiteX4" fmla="*/ 0 w 514349"/>
                <a:gd name="connsiteY4" fmla="*/ 278607 h 278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9" h="278607">
                  <a:moveTo>
                    <a:pt x="0" y="278607"/>
                  </a:moveTo>
                  <a:lnTo>
                    <a:pt x="166687" y="0"/>
                  </a:lnTo>
                  <a:lnTo>
                    <a:pt x="514349" y="0"/>
                  </a:lnTo>
                  <a:lnTo>
                    <a:pt x="409575" y="276225"/>
                  </a:lnTo>
                  <a:lnTo>
                    <a:pt x="0" y="278607"/>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1" name="Freeform: Shape 50">
              <a:extLst>
                <a:ext uri="{FF2B5EF4-FFF2-40B4-BE49-F238E27FC236}">
                  <a16:creationId xmlns:a16="http://schemas.microsoft.com/office/drawing/2014/main" id="{D1F6C001-BAB5-74C6-54CB-28F7739F1E8A}"/>
                </a:ext>
              </a:extLst>
            </p:cNvPr>
            <p:cNvSpPr/>
            <p:nvPr/>
          </p:nvSpPr>
          <p:spPr>
            <a:xfrm>
              <a:off x="4248150" y="5255419"/>
              <a:ext cx="414338" cy="219075"/>
            </a:xfrm>
            <a:custGeom>
              <a:avLst/>
              <a:gdLst>
                <a:gd name="connsiteX0" fmla="*/ 73819 w 419100"/>
                <a:gd name="connsiteY0" fmla="*/ 0 h 219075"/>
                <a:gd name="connsiteX1" fmla="*/ 0 w 419100"/>
                <a:gd name="connsiteY1" fmla="*/ 216694 h 219075"/>
                <a:gd name="connsiteX2" fmla="*/ 414338 w 419100"/>
                <a:gd name="connsiteY2" fmla="*/ 219075 h 219075"/>
                <a:gd name="connsiteX3" fmla="*/ 419100 w 419100"/>
                <a:gd name="connsiteY3" fmla="*/ 26194 h 219075"/>
                <a:gd name="connsiteX4" fmla="*/ 73819 w 419100"/>
                <a:gd name="connsiteY4" fmla="*/ 0 h 219075"/>
                <a:gd name="connsiteX0" fmla="*/ 73819 w 414338"/>
                <a:gd name="connsiteY0" fmla="*/ 0 h 219075"/>
                <a:gd name="connsiteX1" fmla="*/ 0 w 414338"/>
                <a:gd name="connsiteY1" fmla="*/ 216694 h 219075"/>
                <a:gd name="connsiteX2" fmla="*/ 414338 w 414338"/>
                <a:gd name="connsiteY2" fmla="*/ 219075 h 219075"/>
                <a:gd name="connsiteX3" fmla="*/ 407193 w 414338"/>
                <a:gd name="connsiteY3" fmla="*/ 2381 h 219075"/>
                <a:gd name="connsiteX4" fmla="*/ 73819 w 414338"/>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38" h="219075">
                  <a:moveTo>
                    <a:pt x="73819" y="0"/>
                  </a:moveTo>
                  <a:lnTo>
                    <a:pt x="0" y="216694"/>
                  </a:lnTo>
                  <a:lnTo>
                    <a:pt x="414338" y="219075"/>
                  </a:lnTo>
                  <a:lnTo>
                    <a:pt x="407193" y="2381"/>
                  </a:lnTo>
                  <a:lnTo>
                    <a:pt x="73819" y="0"/>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2" name="Freeform: Shape 51">
              <a:extLst>
                <a:ext uri="{FF2B5EF4-FFF2-40B4-BE49-F238E27FC236}">
                  <a16:creationId xmlns:a16="http://schemas.microsoft.com/office/drawing/2014/main" id="{FC56B7E4-AFDE-C783-F264-82BD2A81A6AF}"/>
                </a:ext>
              </a:extLst>
            </p:cNvPr>
            <p:cNvSpPr/>
            <p:nvPr/>
          </p:nvSpPr>
          <p:spPr>
            <a:xfrm>
              <a:off x="4707731" y="5260181"/>
              <a:ext cx="377363" cy="216694"/>
            </a:xfrm>
            <a:custGeom>
              <a:avLst/>
              <a:gdLst>
                <a:gd name="connsiteX0" fmla="*/ 0 w 397669"/>
                <a:gd name="connsiteY0" fmla="*/ 0 h 216694"/>
                <a:gd name="connsiteX1" fmla="*/ 9525 w 397669"/>
                <a:gd name="connsiteY1" fmla="*/ 216694 h 216694"/>
                <a:gd name="connsiteX2" fmla="*/ 397669 w 397669"/>
                <a:gd name="connsiteY2" fmla="*/ 207169 h 216694"/>
                <a:gd name="connsiteX3" fmla="*/ 350044 w 397669"/>
                <a:gd name="connsiteY3" fmla="*/ 2382 h 216694"/>
                <a:gd name="connsiteX4" fmla="*/ 0 w 397669"/>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216694">
                  <a:moveTo>
                    <a:pt x="0" y="0"/>
                  </a:moveTo>
                  <a:lnTo>
                    <a:pt x="9525" y="216694"/>
                  </a:lnTo>
                  <a:lnTo>
                    <a:pt x="397669" y="207169"/>
                  </a:lnTo>
                  <a:lnTo>
                    <a:pt x="350044" y="2382"/>
                  </a:lnTo>
                  <a:lnTo>
                    <a:pt x="0" y="0"/>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3" name="Freeform: Shape 52">
              <a:extLst>
                <a:ext uri="{FF2B5EF4-FFF2-40B4-BE49-F238E27FC236}">
                  <a16:creationId xmlns:a16="http://schemas.microsoft.com/office/drawing/2014/main" id="{3A693697-7CB0-A563-11AE-48DA18707E1C}"/>
                </a:ext>
              </a:extLst>
            </p:cNvPr>
            <p:cNvSpPr/>
            <p:nvPr/>
          </p:nvSpPr>
          <p:spPr>
            <a:xfrm>
              <a:off x="5088732" y="5255418"/>
              <a:ext cx="461962" cy="216695"/>
            </a:xfrm>
            <a:custGeom>
              <a:avLst/>
              <a:gdLst>
                <a:gd name="connsiteX0" fmla="*/ 0 w 459581"/>
                <a:gd name="connsiteY0" fmla="*/ 2382 h 202407"/>
                <a:gd name="connsiteX1" fmla="*/ 66675 w 459581"/>
                <a:gd name="connsiteY1" fmla="*/ 202407 h 202407"/>
                <a:gd name="connsiteX2" fmla="*/ 459581 w 459581"/>
                <a:gd name="connsiteY2" fmla="*/ 185738 h 202407"/>
                <a:gd name="connsiteX3" fmla="*/ 340518 w 459581"/>
                <a:gd name="connsiteY3" fmla="*/ 0 h 202407"/>
                <a:gd name="connsiteX4" fmla="*/ 0 w 459581"/>
                <a:gd name="connsiteY4" fmla="*/ 2382 h 202407"/>
                <a:gd name="connsiteX0" fmla="*/ 0 w 459581"/>
                <a:gd name="connsiteY0" fmla="*/ 16670 h 216695"/>
                <a:gd name="connsiteX1" fmla="*/ 66675 w 459581"/>
                <a:gd name="connsiteY1" fmla="*/ 216695 h 216695"/>
                <a:gd name="connsiteX2" fmla="*/ 459581 w 459581"/>
                <a:gd name="connsiteY2" fmla="*/ 200026 h 216695"/>
                <a:gd name="connsiteX3" fmla="*/ 328611 w 459581"/>
                <a:gd name="connsiteY3" fmla="*/ 0 h 216695"/>
                <a:gd name="connsiteX4" fmla="*/ 0 w 459581"/>
                <a:gd name="connsiteY4" fmla="*/ 16670 h 216695"/>
                <a:gd name="connsiteX0" fmla="*/ 0 w 461962"/>
                <a:gd name="connsiteY0" fmla="*/ 4764 h 216695"/>
                <a:gd name="connsiteX1" fmla="*/ 69056 w 461962"/>
                <a:gd name="connsiteY1" fmla="*/ 216695 h 216695"/>
                <a:gd name="connsiteX2" fmla="*/ 461962 w 461962"/>
                <a:gd name="connsiteY2" fmla="*/ 200026 h 216695"/>
                <a:gd name="connsiteX3" fmla="*/ 330992 w 461962"/>
                <a:gd name="connsiteY3" fmla="*/ 0 h 216695"/>
                <a:gd name="connsiteX4" fmla="*/ 0 w 461962"/>
                <a:gd name="connsiteY4" fmla="*/ 4764 h 21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62" h="216695">
                  <a:moveTo>
                    <a:pt x="0" y="4764"/>
                  </a:moveTo>
                  <a:lnTo>
                    <a:pt x="69056" y="216695"/>
                  </a:lnTo>
                  <a:lnTo>
                    <a:pt x="461962" y="200026"/>
                  </a:lnTo>
                  <a:lnTo>
                    <a:pt x="330992" y="0"/>
                  </a:lnTo>
                  <a:lnTo>
                    <a:pt x="0" y="476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grpSp>
        <p:nvGrpSpPr>
          <p:cNvPr id="54" name="Group 53">
            <a:extLst>
              <a:ext uri="{FF2B5EF4-FFF2-40B4-BE49-F238E27FC236}">
                <a16:creationId xmlns:a16="http://schemas.microsoft.com/office/drawing/2014/main" id="{390675C6-3391-6A3D-73FF-91EF345BB52B}"/>
              </a:ext>
            </a:extLst>
          </p:cNvPr>
          <p:cNvGrpSpPr/>
          <p:nvPr/>
        </p:nvGrpSpPr>
        <p:grpSpPr>
          <a:xfrm>
            <a:off x="9708072" y="5255418"/>
            <a:ext cx="1766889" cy="258507"/>
            <a:chOff x="3783805" y="5255418"/>
            <a:chExt cx="1766889" cy="258507"/>
          </a:xfrm>
        </p:grpSpPr>
        <p:sp>
          <p:nvSpPr>
            <p:cNvPr id="55" name="Freeform: Shape 54">
              <a:extLst>
                <a:ext uri="{FF2B5EF4-FFF2-40B4-BE49-F238E27FC236}">
                  <a16:creationId xmlns:a16="http://schemas.microsoft.com/office/drawing/2014/main" id="{A004A92E-2F5F-3695-07A3-5A87487497A9}"/>
                </a:ext>
              </a:extLst>
            </p:cNvPr>
            <p:cNvSpPr/>
            <p:nvPr/>
          </p:nvSpPr>
          <p:spPr>
            <a:xfrm>
              <a:off x="3783805" y="5256749"/>
              <a:ext cx="492918" cy="257176"/>
            </a:xfrm>
            <a:custGeom>
              <a:avLst/>
              <a:gdLst>
                <a:gd name="connsiteX0" fmla="*/ 0 w 490537"/>
                <a:gd name="connsiteY0" fmla="*/ 252413 h 276225"/>
                <a:gd name="connsiteX1" fmla="*/ 166687 w 490537"/>
                <a:gd name="connsiteY1" fmla="*/ 0 h 276225"/>
                <a:gd name="connsiteX2" fmla="*/ 490537 w 490537"/>
                <a:gd name="connsiteY2" fmla="*/ 0 h 276225"/>
                <a:gd name="connsiteX3" fmla="*/ 409575 w 490537"/>
                <a:gd name="connsiteY3" fmla="*/ 276225 h 276225"/>
                <a:gd name="connsiteX4" fmla="*/ 0 w 490537"/>
                <a:gd name="connsiteY4" fmla="*/ 252413 h 276225"/>
                <a:gd name="connsiteX0" fmla="*/ 0 w 514349"/>
                <a:gd name="connsiteY0" fmla="*/ 252413 h 276225"/>
                <a:gd name="connsiteX1" fmla="*/ 166687 w 514349"/>
                <a:gd name="connsiteY1" fmla="*/ 0 h 276225"/>
                <a:gd name="connsiteX2" fmla="*/ 514349 w 514349"/>
                <a:gd name="connsiteY2" fmla="*/ 0 h 276225"/>
                <a:gd name="connsiteX3" fmla="*/ 409575 w 514349"/>
                <a:gd name="connsiteY3" fmla="*/ 276225 h 276225"/>
                <a:gd name="connsiteX4" fmla="*/ 0 w 514349"/>
                <a:gd name="connsiteY4" fmla="*/ 252413 h 276225"/>
                <a:gd name="connsiteX0" fmla="*/ 0 w 514349"/>
                <a:gd name="connsiteY0" fmla="*/ 278607 h 278607"/>
                <a:gd name="connsiteX1" fmla="*/ 166687 w 514349"/>
                <a:gd name="connsiteY1" fmla="*/ 0 h 278607"/>
                <a:gd name="connsiteX2" fmla="*/ 514349 w 514349"/>
                <a:gd name="connsiteY2" fmla="*/ 0 h 278607"/>
                <a:gd name="connsiteX3" fmla="*/ 409575 w 514349"/>
                <a:gd name="connsiteY3" fmla="*/ 276225 h 278607"/>
                <a:gd name="connsiteX4" fmla="*/ 0 w 514349"/>
                <a:gd name="connsiteY4" fmla="*/ 278607 h 278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9" h="278607">
                  <a:moveTo>
                    <a:pt x="0" y="278607"/>
                  </a:moveTo>
                  <a:lnTo>
                    <a:pt x="166687" y="0"/>
                  </a:lnTo>
                  <a:lnTo>
                    <a:pt x="514349" y="0"/>
                  </a:lnTo>
                  <a:lnTo>
                    <a:pt x="409575" y="276225"/>
                  </a:lnTo>
                  <a:lnTo>
                    <a:pt x="0" y="278607"/>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6" name="Freeform: Shape 55">
              <a:extLst>
                <a:ext uri="{FF2B5EF4-FFF2-40B4-BE49-F238E27FC236}">
                  <a16:creationId xmlns:a16="http://schemas.microsoft.com/office/drawing/2014/main" id="{26FB8C28-AAC0-B261-DCF3-2BE1699C1019}"/>
                </a:ext>
              </a:extLst>
            </p:cNvPr>
            <p:cNvSpPr/>
            <p:nvPr/>
          </p:nvSpPr>
          <p:spPr>
            <a:xfrm>
              <a:off x="4248150" y="5255419"/>
              <a:ext cx="414338" cy="219075"/>
            </a:xfrm>
            <a:custGeom>
              <a:avLst/>
              <a:gdLst>
                <a:gd name="connsiteX0" fmla="*/ 73819 w 419100"/>
                <a:gd name="connsiteY0" fmla="*/ 0 h 219075"/>
                <a:gd name="connsiteX1" fmla="*/ 0 w 419100"/>
                <a:gd name="connsiteY1" fmla="*/ 216694 h 219075"/>
                <a:gd name="connsiteX2" fmla="*/ 414338 w 419100"/>
                <a:gd name="connsiteY2" fmla="*/ 219075 h 219075"/>
                <a:gd name="connsiteX3" fmla="*/ 419100 w 419100"/>
                <a:gd name="connsiteY3" fmla="*/ 26194 h 219075"/>
                <a:gd name="connsiteX4" fmla="*/ 73819 w 419100"/>
                <a:gd name="connsiteY4" fmla="*/ 0 h 219075"/>
                <a:gd name="connsiteX0" fmla="*/ 73819 w 414338"/>
                <a:gd name="connsiteY0" fmla="*/ 0 h 219075"/>
                <a:gd name="connsiteX1" fmla="*/ 0 w 414338"/>
                <a:gd name="connsiteY1" fmla="*/ 216694 h 219075"/>
                <a:gd name="connsiteX2" fmla="*/ 414338 w 414338"/>
                <a:gd name="connsiteY2" fmla="*/ 219075 h 219075"/>
                <a:gd name="connsiteX3" fmla="*/ 407193 w 414338"/>
                <a:gd name="connsiteY3" fmla="*/ 2381 h 219075"/>
                <a:gd name="connsiteX4" fmla="*/ 73819 w 414338"/>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38" h="219075">
                  <a:moveTo>
                    <a:pt x="73819" y="0"/>
                  </a:moveTo>
                  <a:lnTo>
                    <a:pt x="0" y="216694"/>
                  </a:lnTo>
                  <a:lnTo>
                    <a:pt x="414338" y="219075"/>
                  </a:lnTo>
                  <a:lnTo>
                    <a:pt x="407193" y="2381"/>
                  </a:lnTo>
                  <a:lnTo>
                    <a:pt x="73819" y="0"/>
                  </a:lnTo>
                  <a:close/>
                </a:path>
              </a:pathLst>
            </a:cu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7" name="Freeform: Shape 56">
              <a:extLst>
                <a:ext uri="{FF2B5EF4-FFF2-40B4-BE49-F238E27FC236}">
                  <a16:creationId xmlns:a16="http://schemas.microsoft.com/office/drawing/2014/main" id="{06ECF415-C996-9944-0EC7-C8EF668D5490}"/>
                </a:ext>
              </a:extLst>
            </p:cNvPr>
            <p:cNvSpPr/>
            <p:nvPr/>
          </p:nvSpPr>
          <p:spPr>
            <a:xfrm>
              <a:off x="4707731" y="5260181"/>
              <a:ext cx="377363" cy="216694"/>
            </a:xfrm>
            <a:custGeom>
              <a:avLst/>
              <a:gdLst>
                <a:gd name="connsiteX0" fmla="*/ 0 w 397669"/>
                <a:gd name="connsiteY0" fmla="*/ 0 h 216694"/>
                <a:gd name="connsiteX1" fmla="*/ 9525 w 397669"/>
                <a:gd name="connsiteY1" fmla="*/ 216694 h 216694"/>
                <a:gd name="connsiteX2" fmla="*/ 397669 w 397669"/>
                <a:gd name="connsiteY2" fmla="*/ 207169 h 216694"/>
                <a:gd name="connsiteX3" fmla="*/ 350044 w 397669"/>
                <a:gd name="connsiteY3" fmla="*/ 2382 h 216694"/>
                <a:gd name="connsiteX4" fmla="*/ 0 w 397669"/>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216694">
                  <a:moveTo>
                    <a:pt x="0" y="0"/>
                  </a:moveTo>
                  <a:lnTo>
                    <a:pt x="9525" y="216694"/>
                  </a:lnTo>
                  <a:lnTo>
                    <a:pt x="397669" y="207169"/>
                  </a:lnTo>
                  <a:lnTo>
                    <a:pt x="350044" y="2382"/>
                  </a:lnTo>
                  <a:lnTo>
                    <a:pt x="0" y="0"/>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8" name="Freeform: Shape 57">
              <a:extLst>
                <a:ext uri="{FF2B5EF4-FFF2-40B4-BE49-F238E27FC236}">
                  <a16:creationId xmlns:a16="http://schemas.microsoft.com/office/drawing/2014/main" id="{1DED1A62-B39A-174A-22DA-FF3B11C0896A}"/>
                </a:ext>
              </a:extLst>
            </p:cNvPr>
            <p:cNvSpPr/>
            <p:nvPr/>
          </p:nvSpPr>
          <p:spPr>
            <a:xfrm>
              <a:off x="5088732" y="5255418"/>
              <a:ext cx="461962" cy="216695"/>
            </a:xfrm>
            <a:custGeom>
              <a:avLst/>
              <a:gdLst>
                <a:gd name="connsiteX0" fmla="*/ 0 w 459581"/>
                <a:gd name="connsiteY0" fmla="*/ 2382 h 202407"/>
                <a:gd name="connsiteX1" fmla="*/ 66675 w 459581"/>
                <a:gd name="connsiteY1" fmla="*/ 202407 h 202407"/>
                <a:gd name="connsiteX2" fmla="*/ 459581 w 459581"/>
                <a:gd name="connsiteY2" fmla="*/ 185738 h 202407"/>
                <a:gd name="connsiteX3" fmla="*/ 340518 w 459581"/>
                <a:gd name="connsiteY3" fmla="*/ 0 h 202407"/>
                <a:gd name="connsiteX4" fmla="*/ 0 w 459581"/>
                <a:gd name="connsiteY4" fmla="*/ 2382 h 202407"/>
                <a:gd name="connsiteX0" fmla="*/ 0 w 459581"/>
                <a:gd name="connsiteY0" fmla="*/ 16670 h 216695"/>
                <a:gd name="connsiteX1" fmla="*/ 66675 w 459581"/>
                <a:gd name="connsiteY1" fmla="*/ 216695 h 216695"/>
                <a:gd name="connsiteX2" fmla="*/ 459581 w 459581"/>
                <a:gd name="connsiteY2" fmla="*/ 200026 h 216695"/>
                <a:gd name="connsiteX3" fmla="*/ 328611 w 459581"/>
                <a:gd name="connsiteY3" fmla="*/ 0 h 216695"/>
                <a:gd name="connsiteX4" fmla="*/ 0 w 459581"/>
                <a:gd name="connsiteY4" fmla="*/ 16670 h 216695"/>
                <a:gd name="connsiteX0" fmla="*/ 0 w 461962"/>
                <a:gd name="connsiteY0" fmla="*/ 4764 h 216695"/>
                <a:gd name="connsiteX1" fmla="*/ 69056 w 461962"/>
                <a:gd name="connsiteY1" fmla="*/ 216695 h 216695"/>
                <a:gd name="connsiteX2" fmla="*/ 461962 w 461962"/>
                <a:gd name="connsiteY2" fmla="*/ 200026 h 216695"/>
                <a:gd name="connsiteX3" fmla="*/ 330992 w 461962"/>
                <a:gd name="connsiteY3" fmla="*/ 0 h 216695"/>
                <a:gd name="connsiteX4" fmla="*/ 0 w 461962"/>
                <a:gd name="connsiteY4" fmla="*/ 4764 h 21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62" h="216695">
                  <a:moveTo>
                    <a:pt x="0" y="4764"/>
                  </a:moveTo>
                  <a:lnTo>
                    <a:pt x="69056" y="216695"/>
                  </a:lnTo>
                  <a:lnTo>
                    <a:pt x="461962" y="200026"/>
                  </a:lnTo>
                  <a:lnTo>
                    <a:pt x="330992" y="0"/>
                  </a:lnTo>
                  <a:lnTo>
                    <a:pt x="0" y="476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sp>
        <p:nvSpPr>
          <p:cNvPr id="4096" name="Retângulo 5">
            <a:extLst>
              <a:ext uri="{FF2B5EF4-FFF2-40B4-BE49-F238E27FC236}">
                <a16:creationId xmlns:a16="http://schemas.microsoft.com/office/drawing/2014/main" id="{EEDF19DD-0F7A-C59A-9F98-2AF5BC5CF96C}"/>
              </a:ext>
            </a:extLst>
          </p:cNvPr>
          <p:cNvSpPr/>
          <p:nvPr/>
        </p:nvSpPr>
        <p:spPr>
          <a:xfrm>
            <a:off x="6364" y="6286307"/>
            <a:ext cx="12192000" cy="5869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
        <p:nvSpPr>
          <p:cNvPr id="63" name="Text Placeholder 9">
            <a:extLst>
              <a:ext uri="{FF2B5EF4-FFF2-40B4-BE49-F238E27FC236}">
                <a16:creationId xmlns:a16="http://schemas.microsoft.com/office/drawing/2014/main" id="{EE6C6D49-B2EB-ED94-996A-516500F13ADC}"/>
              </a:ext>
            </a:extLst>
          </p:cNvPr>
          <p:cNvSpPr txBox="1">
            <a:spLocks/>
          </p:cNvSpPr>
          <p:nvPr/>
        </p:nvSpPr>
        <p:spPr>
          <a:xfrm>
            <a:off x="306411" y="6185978"/>
            <a:ext cx="8506226" cy="107722"/>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Fonte: EDP</a:t>
            </a:r>
          </a:p>
        </p:txBody>
      </p:sp>
      <p:sp>
        <p:nvSpPr>
          <p:cNvPr id="59" name="TextBox 58">
            <a:extLst>
              <a:ext uri="{FF2B5EF4-FFF2-40B4-BE49-F238E27FC236}">
                <a16:creationId xmlns:a16="http://schemas.microsoft.com/office/drawing/2014/main" id="{06FF822B-6403-D512-9830-1C5D2BB1D97E}"/>
              </a:ext>
            </a:extLst>
          </p:cNvPr>
          <p:cNvSpPr txBox="1"/>
          <p:nvPr/>
        </p:nvSpPr>
        <p:spPr>
          <a:xfrm>
            <a:off x="211349" y="5929880"/>
            <a:ext cx="11520281" cy="307777"/>
          </a:xfrm>
          <a:prstGeom prst="rect">
            <a:avLst/>
          </a:prstGeom>
          <a:noFill/>
        </p:spPr>
        <p:txBody>
          <a:bodyPr wrap="square">
            <a:spAutoFit/>
          </a:bodyPr>
          <a:lstStyle/>
          <a:p>
            <a:r>
              <a:rPr lang="pt-BR" sz="700" dirty="0">
                <a:solidFill>
                  <a:schemeClr val="tx2"/>
                </a:solidFill>
                <a:latin typeface="+mj-lt"/>
              </a:rPr>
              <a:t>* Trata-se de opinião do Consultor Especializado, tendo como base estudos de mercado realizados por instituições especializadas, sendo certo que tais informações podem não refletir a exata realidade do mercado de energia, bem como podem haver opiniões divergentes à do Consultor Especializado</a:t>
            </a:r>
          </a:p>
        </p:txBody>
      </p:sp>
    </p:spTree>
    <p:extLst>
      <p:ext uri="{BB962C8B-B14F-4D97-AF65-F5344CB8AC3E}">
        <p14:creationId xmlns:p14="http://schemas.microsoft.com/office/powerpoint/2010/main" val="3915649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DC32-03E9-CBB0-6823-39CA1166415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9A9DA2E0-CD37-03D7-B42B-5B221152F142}"/>
              </a:ext>
            </a:extLst>
          </p:cNvPr>
          <p:cNvPicPr>
            <a:picLocks noChangeAspect="1"/>
          </p:cNvPicPr>
          <p:nvPr/>
        </p:nvPicPr>
        <p:blipFill>
          <a:blip r:embed="rId2"/>
          <a:stretch>
            <a:fillRect/>
          </a:stretch>
        </p:blipFill>
        <p:spPr>
          <a:xfrm>
            <a:off x="-1" y="0"/>
            <a:ext cx="12192000" cy="6858000"/>
          </a:xfrm>
          <a:prstGeom prst="rect">
            <a:avLst/>
          </a:prstGeom>
        </p:spPr>
      </p:pic>
      <p:sp>
        <p:nvSpPr>
          <p:cNvPr id="38" name="Elipse 8">
            <a:hlinkClick r:id="" action="ppaction://noaction"/>
            <a:extLst>
              <a:ext uri="{FF2B5EF4-FFF2-40B4-BE49-F238E27FC236}">
                <a16:creationId xmlns:a16="http://schemas.microsoft.com/office/drawing/2014/main" id="{433344B5-218A-BB92-0FB3-F2FF30C12A41}"/>
              </a:ext>
            </a:extLst>
          </p:cNvPr>
          <p:cNvSpPr>
            <a:spLocks noChangeAspect="1"/>
          </p:cNvSpPr>
          <p:nvPr/>
        </p:nvSpPr>
        <p:spPr>
          <a:xfrm>
            <a:off x="8484411" y="1344127"/>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41" name="Elipse 19">
            <a:hlinkClick r:id="" action="ppaction://noaction"/>
            <a:extLst>
              <a:ext uri="{FF2B5EF4-FFF2-40B4-BE49-F238E27FC236}">
                <a16:creationId xmlns:a16="http://schemas.microsoft.com/office/drawing/2014/main" id="{3B5A7897-B431-BF79-6EA5-73F480ABE40A}"/>
              </a:ext>
            </a:extLst>
          </p:cNvPr>
          <p:cNvSpPr>
            <a:spLocks noChangeAspect="1"/>
          </p:cNvSpPr>
          <p:nvPr/>
        </p:nvSpPr>
        <p:spPr>
          <a:xfrm>
            <a:off x="8484411" y="4616839"/>
            <a:ext cx="504000" cy="504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4" name="Rectangle: Rounded Corners 7">
            <a:extLst>
              <a:ext uri="{FF2B5EF4-FFF2-40B4-BE49-F238E27FC236}">
                <a16:creationId xmlns:a16="http://schemas.microsoft.com/office/drawing/2014/main" id="{062DC420-2DC5-E7A8-B85C-E945AEA65E11}"/>
              </a:ext>
            </a:extLst>
          </p:cNvPr>
          <p:cNvSpPr/>
          <p:nvPr/>
        </p:nvSpPr>
        <p:spPr>
          <a:xfrm rot="16200000">
            <a:off x="6790986" y="2911994"/>
            <a:ext cx="1931949" cy="59945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r>
              <a:rPr lang="pt-BR" b="1" dirty="0">
                <a:solidFill>
                  <a:schemeClr val="bg1"/>
                </a:solidFill>
                <a:ea typeface="Verdana"/>
                <a:cs typeface="Verdana"/>
                <a:sym typeface="Verdana"/>
              </a:rPr>
              <a:t>ÍNDICE</a:t>
            </a:r>
            <a:endParaRPr lang="pt-BR" dirty="0">
              <a:solidFill>
                <a:schemeClr val="bg1"/>
              </a:solidFill>
            </a:endParaRPr>
          </a:p>
        </p:txBody>
      </p:sp>
      <p:sp>
        <p:nvSpPr>
          <p:cNvPr id="5" name="Rectangle: Rounded Corners 4">
            <a:extLst>
              <a:ext uri="{FF2B5EF4-FFF2-40B4-BE49-F238E27FC236}">
                <a16:creationId xmlns:a16="http://schemas.microsoft.com/office/drawing/2014/main" id="{508D06CB-A9B2-E060-5122-8FE62AC28185}"/>
              </a:ext>
            </a:extLst>
          </p:cNvPr>
          <p:cNvSpPr/>
          <p:nvPr/>
        </p:nvSpPr>
        <p:spPr>
          <a:xfrm>
            <a:off x="8054653" y="727847"/>
            <a:ext cx="53702" cy="49677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4" name="Retângulo 12">
            <a:extLst>
              <a:ext uri="{FF2B5EF4-FFF2-40B4-BE49-F238E27FC236}">
                <a16:creationId xmlns:a16="http://schemas.microsoft.com/office/drawing/2014/main" id="{FA153578-AB50-E5EC-B1D8-A960F8A264C7}"/>
              </a:ext>
            </a:extLst>
          </p:cNvPr>
          <p:cNvSpPr/>
          <p:nvPr/>
        </p:nvSpPr>
        <p:spPr>
          <a:xfrm>
            <a:off x="0" y="0"/>
            <a:ext cx="12192000" cy="49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95115" rtl="0" eaLnBrk="1" fontAlgn="auto" latinLnBrk="0" hangingPunct="1">
              <a:lnSpc>
                <a:spcPct val="100000"/>
              </a:lnSpc>
              <a:spcBef>
                <a:spcPts val="0"/>
              </a:spcBef>
              <a:spcAft>
                <a:spcPts val="0"/>
              </a:spcAft>
              <a:buClrTx/>
              <a:buSzTx/>
              <a:buFontTx/>
              <a:buNone/>
              <a:tabLst/>
              <a:defRPr/>
            </a:pPr>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27" name="Retângulo 5">
            <a:extLst>
              <a:ext uri="{FF2B5EF4-FFF2-40B4-BE49-F238E27FC236}">
                <a16:creationId xmlns:a16="http://schemas.microsoft.com/office/drawing/2014/main" id="{1D252899-DE65-0F43-9C66-4E74430FBF34}"/>
              </a:ext>
            </a:extLst>
          </p:cNvPr>
          <p:cNvSpPr/>
          <p:nvPr/>
        </p:nvSpPr>
        <p:spPr>
          <a:xfrm>
            <a:off x="0"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600" b="1" dirty="0">
                <a:solidFill>
                  <a:schemeClr val="tx1"/>
                </a:solidFill>
                <a:latin typeface="+mn-lt"/>
                <a:ea typeface="Verdana" panose="020B0604030504040204" pitchFamily="34" charset="0"/>
                <a:cs typeface="Arial" panose="020B0604020202020204" pitchFamily="34" charset="0"/>
              </a:rPr>
              <a:t>LEIA O REGULAMENTO DO FUNDO ANTES DE ACEITAR A OFERTA, EM ESPECIAL O ANEXO "FATORES DE RISCO"</a:t>
            </a:r>
          </a:p>
          <a:p>
            <a:pPr algn="ctr"/>
            <a:endParaRPr lang="pt-BR" sz="700" dirty="0">
              <a:solidFill>
                <a:schemeClr val="tx1"/>
              </a:solidFill>
              <a:latin typeface="+mn-lt"/>
            </a:endParaRPr>
          </a:p>
        </p:txBody>
      </p:sp>
      <p:sp>
        <p:nvSpPr>
          <p:cNvPr id="10" name="Elipse 25">
            <a:hlinkClick r:id="" action="ppaction://noaction"/>
            <a:extLst>
              <a:ext uri="{FF2B5EF4-FFF2-40B4-BE49-F238E27FC236}">
                <a16:creationId xmlns:a16="http://schemas.microsoft.com/office/drawing/2014/main" id="{5141BAAF-65B9-7097-59B6-92A228485279}"/>
              </a:ext>
            </a:extLst>
          </p:cNvPr>
          <p:cNvSpPr>
            <a:spLocks noChangeAspect="1"/>
          </p:cNvSpPr>
          <p:nvPr/>
        </p:nvSpPr>
        <p:spPr>
          <a:xfrm>
            <a:off x="8484411" y="3798661"/>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29" name="CaixaDeTexto 26">
            <a:extLst>
              <a:ext uri="{FF2B5EF4-FFF2-40B4-BE49-F238E27FC236}">
                <a16:creationId xmlns:a16="http://schemas.microsoft.com/office/drawing/2014/main" id="{B7BD173A-3E06-29EC-6528-F411281E9435}"/>
              </a:ext>
            </a:extLst>
          </p:cNvPr>
          <p:cNvSpPr txBox="1"/>
          <p:nvPr/>
        </p:nvSpPr>
        <p:spPr>
          <a:xfrm>
            <a:off x="8589335" y="3635163"/>
            <a:ext cx="527709" cy="830997"/>
          </a:xfrm>
          <a:prstGeom prst="rect">
            <a:avLst/>
          </a:prstGeom>
        </p:spPr>
        <p:txBody>
          <a:bodyPr wrap="none" rtlCol="0">
            <a:spAutoFit/>
          </a:bodyPr>
          <a:lstStyle/>
          <a:p>
            <a:pPr defTabSz="495115">
              <a:defRPr/>
            </a:pPr>
            <a:r>
              <a:rPr lang="pt-BR" sz="4800" b="1" dirty="0">
                <a:solidFill>
                  <a:srgbClr val="FFFFFF"/>
                </a:solidFill>
              </a:rPr>
              <a:t>4</a:t>
            </a:r>
          </a:p>
        </p:txBody>
      </p:sp>
      <p:sp>
        <p:nvSpPr>
          <p:cNvPr id="30" name="CaixaDeTexto 28">
            <a:hlinkClick r:id="" action="ppaction://noaction"/>
            <a:extLst>
              <a:ext uri="{FF2B5EF4-FFF2-40B4-BE49-F238E27FC236}">
                <a16:creationId xmlns:a16="http://schemas.microsoft.com/office/drawing/2014/main" id="{D8A77C49-8C4B-F7B7-8253-ABF6311E5BAA}"/>
              </a:ext>
            </a:extLst>
          </p:cNvPr>
          <p:cNvSpPr txBox="1">
            <a:spLocks/>
          </p:cNvSpPr>
          <p:nvPr/>
        </p:nvSpPr>
        <p:spPr>
          <a:xfrm>
            <a:off x="9070736" y="3831560"/>
            <a:ext cx="2528426" cy="461665"/>
          </a:xfrm>
          <a:prstGeom prst="rect">
            <a:avLst/>
          </a:prstGeom>
        </p:spPr>
        <p:txBody>
          <a:bodyPr wrap="square" rtlCol="0" anchor="ctr">
            <a:noAutofit/>
          </a:bodyPr>
          <a:lstStyle/>
          <a:p>
            <a:pPr defTabSz="495115">
              <a:defRPr/>
            </a:pP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G</a:t>
            </a:r>
            <a:r>
              <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ERA</a:t>
            </a: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ÇÃO DISTRIBUÍDA NO BRASIL</a:t>
            </a:r>
            <a:endPar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endParaRPr>
          </a:p>
        </p:txBody>
      </p:sp>
      <p:sp>
        <p:nvSpPr>
          <p:cNvPr id="31" name="Elipse 2">
            <a:hlinkClick r:id="" action="ppaction://noaction"/>
            <a:extLst>
              <a:ext uri="{FF2B5EF4-FFF2-40B4-BE49-F238E27FC236}">
                <a16:creationId xmlns:a16="http://schemas.microsoft.com/office/drawing/2014/main" id="{9A44A4A7-C868-758F-ED26-969EEC87A0FD}"/>
              </a:ext>
            </a:extLst>
          </p:cNvPr>
          <p:cNvSpPr>
            <a:spLocks noChangeAspect="1"/>
          </p:cNvSpPr>
          <p:nvPr/>
        </p:nvSpPr>
        <p:spPr>
          <a:xfrm>
            <a:off x="8484411" y="2980483"/>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2" name="CaixaDeTexto 3">
            <a:extLst>
              <a:ext uri="{FF2B5EF4-FFF2-40B4-BE49-F238E27FC236}">
                <a16:creationId xmlns:a16="http://schemas.microsoft.com/office/drawing/2014/main" id="{9381F887-0245-C40E-54BC-CB91B8B47141}"/>
              </a:ext>
            </a:extLst>
          </p:cNvPr>
          <p:cNvSpPr txBox="1"/>
          <p:nvPr/>
        </p:nvSpPr>
        <p:spPr>
          <a:xfrm>
            <a:off x="8589335" y="2816985"/>
            <a:ext cx="527709" cy="830997"/>
          </a:xfrm>
          <a:prstGeom prst="rect">
            <a:avLst/>
          </a:prstGeom>
        </p:spPr>
        <p:txBody>
          <a:bodyPr wrap="none" rtlCol="0">
            <a:spAutoFit/>
          </a:bodyPr>
          <a:lstStyle/>
          <a:p>
            <a:pPr defTabSz="495115">
              <a:defRPr/>
            </a:pPr>
            <a:r>
              <a:rPr lang="pt-BR" sz="4800" b="1" dirty="0">
                <a:solidFill>
                  <a:srgbClr val="FFFFFF"/>
                </a:solidFill>
              </a:rPr>
              <a:t>3</a:t>
            </a:r>
          </a:p>
        </p:txBody>
      </p:sp>
      <p:sp>
        <p:nvSpPr>
          <p:cNvPr id="33" name="CaixaDeTexto 4">
            <a:hlinkClick r:id="" action="ppaction://noaction"/>
            <a:extLst>
              <a:ext uri="{FF2B5EF4-FFF2-40B4-BE49-F238E27FC236}">
                <a16:creationId xmlns:a16="http://schemas.microsoft.com/office/drawing/2014/main" id="{EBB00FD9-6316-D04E-C54C-8DF6E5E4D874}"/>
              </a:ext>
            </a:extLst>
          </p:cNvPr>
          <p:cNvSpPr txBox="1">
            <a:spLocks/>
          </p:cNvSpPr>
          <p:nvPr/>
        </p:nvSpPr>
        <p:spPr>
          <a:xfrm>
            <a:off x="9070736" y="2185848"/>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FIP-IE</a:t>
            </a:r>
          </a:p>
        </p:txBody>
      </p:sp>
      <p:sp>
        <p:nvSpPr>
          <p:cNvPr id="34" name="Elipse 21">
            <a:hlinkClick r:id="" action="ppaction://noaction"/>
            <a:extLst>
              <a:ext uri="{FF2B5EF4-FFF2-40B4-BE49-F238E27FC236}">
                <a16:creationId xmlns:a16="http://schemas.microsoft.com/office/drawing/2014/main" id="{E0F59E03-4AC9-F112-6C51-6A1CB99D1C07}"/>
              </a:ext>
            </a:extLst>
          </p:cNvPr>
          <p:cNvSpPr>
            <a:spLocks noChangeAspect="1"/>
          </p:cNvSpPr>
          <p:nvPr/>
        </p:nvSpPr>
        <p:spPr>
          <a:xfrm>
            <a:off x="8484411" y="2162305"/>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7" name="CaixaDeTexto 22">
            <a:extLst>
              <a:ext uri="{FF2B5EF4-FFF2-40B4-BE49-F238E27FC236}">
                <a16:creationId xmlns:a16="http://schemas.microsoft.com/office/drawing/2014/main" id="{78053AD4-1A31-54AE-9F42-B41456BE393D}"/>
              </a:ext>
            </a:extLst>
          </p:cNvPr>
          <p:cNvSpPr txBox="1"/>
          <p:nvPr/>
        </p:nvSpPr>
        <p:spPr>
          <a:xfrm>
            <a:off x="8589334" y="1998807"/>
            <a:ext cx="527709" cy="830997"/>
          </a:xfrm>
          <a:prstGeom prst="rect">
            <a:avLst/>
          </a:prstGeom>
        </p:spPr>
        <p:txBody>
          <a:bodyPr wrap="none" rtlCol="0">
            <a:spAutoFit/>
          </a:bodyPr>
          <a:lstStyle/>
          <a:p>
            <a:pPr defTabSz="495115">
              <a:defRPr/>
            </a:pPr>
            <a:r>
              <a:rPr lang="pt-BR" sz="4800" b="1" dirty="0">
                <a:solidFill>
                  <a:srgbClr val="FFFFFF"/>
                </a:solidFill>
              </a:rPr>
              <a:t>2</a:t>
            </a:r>
          </a:p>
        </p:txBody>
      </p:sp>
      <p:sp>
        <p:nvSpPr>
          <p:cNvPr id="39" name="CaixaDeTexto 9">
            <a:extLst>
              <a:ext uri="{FF2B5EF4-FFF2-40B4-BE49-F238E27FC236}">
                <a16:creationId xmlns:a16="http://schemas.microsoft.com/office/drawing/2014/main" id="{16009E4E-31F5-2A22-AF00-37AF2E081FEE}"/>
              </a:ext>
            </a:extLst>
          </p:cNvPr>
          <p:cNvSpPr txBox="1"/>
          <p:nvPr/>
        </p:nvSpPr>
        <p:spPr>
          <a:xfrm>
            <a:off x="8589335" y="4453341"/>
            <a:ext cx="527709" cy="830997"/>
          </a:xfrm>
          <a:prstGeom prst="rect">
            <a:avLst/>
          </a:prstGeom>
        </p:spPr>
        <p:txBody>
          <a:bodyPr wrap="none" rtlCol="0">
            <a:spAutoFit/>
          </a:bodyPr>
          <a:lstStyle/>
          <a:p>
            <a:pPr defTabSz="495115">
              <a:defRPr/>
            </a:pPr>
            <a:r>
              <a:rPr lang="pt-BR" sz="4800" b="1" dirty="0">
                <a:solidFill>
                  <a:srgbClr val="FFFFFF"/>
                </a:solidFill>
              </a:rPr>
              <a:t>5</a:t>
            </a:r>
          </a:p>
        </p:txBody>
      </p:sp>
      <p:sp>
        <p:nvSpPr>
          <p:cNvPr id="40" name="CaixaDeTexto 10">
            <a:hlinkClick r:id="" action="ppaction://noaction"/>
            <a:extLst>
              <a:ext uri="{FF2B5EF4-FFF2-40B4-BE49-F238E27FC236}">
                <a16:creationId xmlns:a16="http://schemas.microsoft.com/office/drawing/2014/main" id="{3040BECF-E30C-BD57-AAFE-2A481969D355}"/>
              </a:ext>
            </a:extLst>
          </p:cNvPr>
          <p:cNvSpPr txBox="1">
            <a:spLocks/>
          </p:cNvSpPr>
          <p:nvPr/>
        </p:nvSpPr>
        <p:spPr>
          <a:xfrm>
            <a:off x="9070736" y="3008704"/>
            <a:ext cx="2528426" cy="461665"/>
          </a:xfrm>
          <a:prstGeom prst="rect">
            <a:avLst/>
          </a:prstGeom>
        </p:spPr>
        <p:txBody>
          <a:bodyPr wrap="square" rtlCol="0" anchor="ctr">
            <a:noAutofit/>
          </a:bodyPr>
          <a:lstStyle/>
          <a:p>
            <a:pPr defTabSz="495115">
              <a:defRPr/>
            </a:pPr>
            <a:r>
              <a:rPr lang="en-US" sz="1200" b="1" i="1" dirty="0">
                <a:solidFill>
                  <a:schemeClr val="accent1">
                    <a:lumMod val="20000"/>
                    <a:lumOff val="80000"/>
                  </a:schemeClr>
                </a:solidFill>
                <a:ea typeface="Verdana" panose="020B0604030504040204" pitchFamily="34" charset="0"/>
              </a:rPr>
              <a:t>B</a:t>
            </a:r>
            <a:r>
              <a:rPr lang="pt-BR" sz="1200" b="1" i="1" dirty="0">
                <a:solidFill>
                  <a:schemeClr val="accent1">
                    <a:lumMod val="20000"/>
                    <a:lumOff val="80000"/>
                  </a:schemeClr>
                </a:solidFill>
                <a:ea typeface="Verdana" panose="020B0604030504040204" pitchFamily="34" charset="0"/>
              </a:rPr>
              <a:t>USINESS </a:t>
            </a:r>
            <a:r>
              <a:rPr lang="pt-BR" sz="1200" b="1" dirty="0">
                <a:solidFill>
                  <a:schemeClr val="accent1">
                    <a:lumMod val="20000"/>
                    <a:lumOff val="80000"/>
                  </a:schemeClr>
                </a:solidFill>
                <a:ea typeface="Verdana" panose="020B0604030504040204" pitchFamily="34" charset="0"/>
              </a:rPr>
              <a:t>SOL COP</a:t>
            </a:r>
            <a:r>
              <a:rPr lang="en-US" sz="1200" b="1" dirty="0">
                <a:solidFill>
                  <a:schemeClr val="accent1">
                    <a:lumMod val="20000"/>
                    <a:lumOff val="80000"/>
                  </a:schemeClr>
                </a:solidFill>
                <a:ea typeface="Verdana" panose="020B0604030504040204" pitchFamily="34" charset="0"/>
              </a:rPr>
              <a:t>ÉRNICO</a:t>
            </a:r>
            <a:endParaRPr lang="pt-BR" sz="1200" b="1" dirty="0">
              <a:solidFill>
                <a:schemeClr val="accent1">
                  <a:lumMod val="20000"/>
                  <a:lumOff val="80000"/>
                </a:schemeClr>
              </a:solidFill>
              <a:ea typeface="Verdana" panose="020B0604030504040204" pitchFamily="34" charset="0"/>
            </a:endParaRPr>
          </a:p>
        </p:txBody>
      </p:sp>
      <p:sp>
        <p:nvSpPr>
          <p:cNvPr id="42" name="CaixaDeTexto 20">
            <a:extLst>
              <a:ext uri="{FF2B5EF4-FFF2-40B4-BE49-F238E27FC236}">
                <a16:creationId xmlns:a16="http://schemas.microsoft.com/office/drawing/2014/main" id="{174FE14A-CB05-AC2D-CA0C-855C169CE221}"/>
              </a:ext>
            </a:extLst>
          </p:cNvPr>
          <p:cNvSpPr txBox="1"/>
          <p:nvPr/>
        </p:nvSpPr>
        <p:spPr>
          <a:xfrm>
            <a:off x="8581340" y="1180629"/>
            <a:ext cx="585375" cy="830997"/>
          </a:xfrm>
          <a:prstGeom prst="rect">
            <a:avLst/>
          </a:prstGeom>
        </p:spPr>
        <p:txBody>
          <a:bodyPr wrap="square" rtlCol="0">
            <a:spAutoFit/>
          </a:bodyPr>
          <a:lstStyle/>
          <a:p>
            <a:pPr defTabSz="495115">
              <a:defRPr/>
            </a:pPr>
            <a:r>
              <a:rPr lang="pt-BR" sz="4800" b="1" dirty="0">
                <a:solidFill>
                  <a:srgbClr val="FFFFFF"/>
                </a:solidFill>
              </a:rPr>
              <a:t>1</a:t>
            </a:r>
          </a:p>
        </p:txBody>
      </p:sp>
      <p:sp>
        <p:nvSpPr>
          <p:cNvPr id="43" name="CaixaDeTexto 23">
            <a:hlinkClick r:id="" action="ppaction://noaction"/>
            <a:extLst>
              <a:ext uri="{FF2B5EF4-FFF2-40B4-BE49-F238E27FC236}">
                <a16:creationId xmlns:a16="http://schemas.microsoft.com/office/drawing/2014/main" id="{31795232-EB6F-D46A-CA6F-27797D57880A}"/>
              </a:ext>
            </a:extLst>
          </p:cNvPr>
          <p:cNvSpPr txBox="1"/>
          <p:nvPr/>
        </p:nvSpPr>
        <p:spPr>
          <a:xfrm>
            <a:off x="9121030" y="1365295"/>
            <a:ext cx="2144378" cy="461665"/>
          </a:xfrm>
          <a:prstGeom prst="rect">
            <a:avLst/>
          </a:prstGeom>
        </p:spPr>
        <p:txBody>
          <a:bodyPr wrap="square" rtlCol="0" anchor="ctr">
            <a:noAutofit/>
          </a:bodyPr>
          <a:lstStyle>
            <a:defPPr>
              <a:defRPr lang="en-US"/>
            </a:defPPr>
            <a:lvl1pPr defTabSz="495115">
              <a:defRPr sz="1200" b="1">
                <a:solidFill>
                  <a:schemeClr val="accent1">
                    <a:lumMod val="20000"/>
                    <a:lumOff val="80000"/>
                  </a:schemeClr>
                </a:solidFill>
                <a:ea typeface="Verdana" panose="020B0604030504040204" pitchFamily="34" charset="0"/>
              </a:defRPr>
            </a:lvl1pPr>
          </a:lstStyle>
          <a:p>
            <a:r>
              <a:rPr lang="pt-BR" dirty="0"/>
              <a:t>CARACTERÍSTICAS DA OFERTA</a:t>
            </a:r>
          </a:p>
        </p:txBody>
      </p:sp>
      <p:sp>
        <p:nvSpPr>
          <p:cNvPr id="44" name="CaixaDeTexto 10">
            <a:hlinkClick r:id="" action="ppaction://noaction"/>
            <a:extLst>
              <a:ext uri="{FF2B5EF4-FFF2-40B4-BE49-F238E27FC236}">
                <a16:creationId xmlns:a16="http://schemas.microsoft.com/office/drawing/2014/main" id="{093813CC-C57F-3328-3762-FA784B50B694}"/>
              </a:ext>
            </a:extLst>
          </p:cNvPr>
          <p:cNvSpPr txBox="1">
            <a:spLocks/>
          </p:cNvSpPr>
          <p:nvPr/>
        </p:nvSpPr>
        <p:spPr>
          <a:xfrm>
            <a:off x="9070736" y="4654415"/>
            <a:ext cx="2528426" cy="461665"/>
          </a:xfrm>
          <a:prstGeom prst="rect">
            <a:avLst/>
          </a:prstGeom>
        </p:spPr>
        <p:txBody>
          <a:bodyPr wrap="square" rtlCol="0" anchor="ctr">
            <a:noAutofit/>
          </a:bodyPr>
          <a:lstStyle/>
          <a:p>
            <a:pPr defTabSz="495115">
              <a:defRPr/>
            </a:pPr>
            <a:r>
              <a:rPr lang="pt-BR" sz="1200" b="1" dirty="0">
                <a:solidFill>
                  <a:schemeClr val="bg1"/>
                </a:solidFill>
                <a:ea typeface="Verdana" panose="020B0604030504040204" pitchFamily="34" charset="0"/>
              </a:rPr>
              <a:t>FATORES DE RISCO</a:t>
            </a:r>
          </a:p>
        </p:txBody>
      </p:sp>
      <p:sp>
        <p:nvSpPr>
          <p:cNvPr id="45" name="Rectangle: Rounded Corners 44">
            <a:extLst>
              <a:ext uri="{FF2B5EF4-FFF2-40B4-BE49-F238E27FC236}">
                <a16:creationId xmlns:a16="http://schemas.microsoft.com/office/drawing/2014/main" id="{4E836DAC-6820-DB83-1365-654B5612D743}"/>
              </a:ext>
            </a:extLst>
          </p:cNvPr>
          <p:cNvSpPr/>
          <p:nvPr/>
        </p:nvSpPr>
        <p:spPr>
          <a:xfrm>
            <a:off x="8332237" y="4453340"/>
            <a:ext cx="3417803" cy="79701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6" name="Picture 5">
            <a:extLst>
              <a:ext uri="{FF2B5EF4-FFF2-40B4-BE49-F238E27FC236}">
                <a16:creationId xmlns:a16="http://schemas.microsoft.com/office/drawing/2014/main" id="{8968C43D-92BA-BF0A-07E7-3E043C9A35C7}"/>
              </a:ext>
            </a:extLst>
          </p:cNvPr>
          <p:cNvPicPr>
            <a:picLocks noChangeAspect="1"/>
          </p:cNvPicPr>
          <p:nvPr/>
        </p:nvPicPr>
        <p:blipFill rotWithShape="1">
          <a:blip r:embed="rId3"/>
          <a:srcRect l="37310" t="-759" b="30646"/>
          <a:stretch/>
        </p:blipFill>
        <p:spPr>
          <a:xfrm>
            <a:off x="1" y="2281121"/>
            <a:ext cx="3675444" cy="4102100"/>
          </a:xfrm>
          <a:prstGeom prst="rect">
            <a:avLst/>
          </a:prstGeom>
        </p:spPr>
      </p:pic>
      <p:pic>
        <p:nvPicPr>
          <p:cNvPr id="7" name="Picture 6">
            <a:extLst>
              <a:ext uri="{FF2B5EF4-FFF2-40B4-BE49-F238E27FC236}">
                <a16:creationId xmlns:a16="http://schemas.microsoft.com/office/drawing/2014/main" id="{E8EF5F4A-56A3-06AE-476F-FBA3453D7235}"/>
              </a:ext>
            </a:extLst>
          </p:cNvPr>
          <p:cNvPicPr>
            <a:picLocks noChangeAspect="1"/>
          </p:cNvPicPr>
          <p:nvPr/>
        </p:nvPicPr>
        <p:blipFill rotWithShape="1">
          <a:blip r:embed="rId4">
            <a:alphaModFix amt="59000"/>
          </a:blip>
          <a:srcRect l="24593" b="8687"/>
          <a:stretch/>
        </p:blipFill>
        <p:spPr>
          <a:xfrm>
            <a:off x="2" y="4193709"/>
            <a:ext cx="1809258" cy="2189512"/>
          </a:xfrm>
          <a:prstGeom prst="rect">
            <a:avLst/>
          </a:prstGeom>
        </p:spPr>
      </p:pic>
      <p:sp>
        <p:nvSpPr>
          <p:cNvPr id="9" name="Retângulo 5">
            <a:extLst>
              <a:ext uri="{FF2B5EF4-FFF2-40B4-BE49-F238E27FC236}">
                <a16:creationId xmlns:a16="http://schemas.microsoft.com/office/drawing/2014/main" id="{C5AF9510-9F8F-6CB0-E396-E8C0387B9A43}"/>
              </a:ext>
            </a:extLst>
          </p:cNvPr>
          <p:cNvSpPr/>
          <p:nvPr/>
        </p:nvSpPr>
        <p:spPr>
          <a:xfrm>
            <a:off x="6364" y="5993796"/>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348235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2B84-41C0-2590-A351-4F58A5E9367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4DDE1D9-B3A7-77D2-0787-AE007B9E5D3E}"/>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defTabSz="914400">
              <a:lnSpc>
                <a:spcPct val="90000"/>
              </a:lnSpc>
              <a:spcBef>
                <a:spcPct val="0"/>
              </a:spcBef>
              <a:buNone/>
              <a:defRPr kumimoji="0" lang="pt-BR" sz="2200" b="1" i="0" u="none" strike="noStrike" cap="none" spc="0" normalizeH="0" baseline="0" dirty="0">
                <a:ln>
                  <a:noFill/>
                </a:ln>
                <a:solidFill>
                  <a:schemeClr val="accent1"/>
                </a:solidFill>
                <a:effectLst/>
                <a:uLnTx/>
                <a:uFillTx/>
                <a:latin typeface="+mj-lt"/>
                <a:cs typeface="Calibri Light" panose="020F0302020204030204" pitchFamily="34" charset="0"/>
              </a:defRPr>
            </a:lvl1pPr>
          </a:lstStyle>
          <a:p>
            <a:r>
              <a:rPr lang="pt-BR" dirty="0"/>
              <a:t>Fatores</a:t>
            </a:r>
            <a:r>
              <a:rPr lang="en-US" dirty="0"/>
              <a:t> de Risco</a:t>
            </a:r>
            <a:endParaRPr lang="pt-BR" dirty="0"/>
          </a:p>
        </p:txBody>
      </p:sp>
      <p:sp>
        <p:nvSpPr>
          <p:cNvPr id="4" name="TextBox 3">
            <a:extLst>
              <a:ext uri="{FF2B5EF4-FFF2-40B4-BE49-F238E27FC236}">
                <a16:creationId xmlns:a16="http://schemas.microsoft.com/office/drawing/2014/main" id="{CB59FD1D-B314-DCE9-EA7D-8A3B442251EC}"/>
              </a:ext>
            </a:extLst>
          </p:cNvPr>
          <p:cNvSpPr txBox="1"/>
          <p:nvPr/>
        </p:nvSpPr>
        <p:spPr>
          <a:xfrm>
            <a:off x="1" y="911130"/>
            <a:ext cx="12192000" cy="5086053"/>
          </a:xfrm>
          <a:prstGeom prst="rect">
            <a:avLst/>
          </a:prstGeom>
          <a:noFill/>
        </p:spPr>
        <p:txBody>
          <a:bodyPr wrap="none" numCol="3" spcCol="72000">
            <a:normAutofit fontScale="92500"/>
          </a:bodyPr>
          <a:lstStyle/>
          <a:p>
            <a:pPr algn="just">
              <a:spcAft>
                <a:spcPts val="1000"/>
              </a:spcAft>
            </a:pPr>
            <a:r>
              <a:rPr lang="x-none" sz="800" b="1" dirty="0">
                <a:solidFill>
                  <a:schemeClr val="tx1">
                    <a:lumMod val="95000"/>
                    <a:lumOff val="5000"/>
                  </a:schemeClr>
                </a:solidFill>
                <a:cs typeface="Calibri" pitchFamily="34" charset="0"/>
              </a:rPr>
              <a:t>Em ordem decrescente de relevância, os principais fatores de risco associados à oferta e ao</a:t>
            </a:r>
            <a:r>
              <a:rPr lang="pt-BR" sz="800" b="1" dirty="0">
                <a:solidFill>
                  <a:schemeClr val="tx1">
                    <a:lumMod val="95000"/>
                    <a:lumOff val="5000"/>
                  </a:schemeClr>
                </a:solidFill>
                <a:cs typeface="Calibri" pitchFamily="34" charset="0"/>
              </a:rPr>
              <a:t> </a:t>
            </a:r>
            <a:r>
              <a:rPr lang="x-none" sz="800" b="1" dirty="0">
                <a:solidFill>
                  <a:schemeClr val="tx1">
                    <a:lumMod val="95000"/>
                    <a:lumOff val="5000"/>
                  </a:schemeClr>
                </a:solidFill>
                <a:cs typeface="Calibri" pitchFamily="34" charset="0"/>
              </a:rPr>
              <a:t>emissor </a:t>
            </a:r>
            <a:endParaRPr lang="pt-BR" sz="800" b="1" dirty="0">
              <a:solidFill>
                <a:schemeClr val="tx1">
                  <a:lumMod val="95000"/>
                  <a:lumOff val="5000"/>
                </a:schemeClr>
              </a:solidFill>
              <a:cs typeface="Calibri" pitchFamily="34" charset="0"/>
            </a:endParaRPr>
          </a:p>
          <a:p>
            <a:pPr algn="just">
              <a:spcAft>
                <a:spcPts val="1000"/>
              </a:spcAft>
            </a:pPr>
            <a:r>
              <a:rPr lang="pt-BR" sz="800" dirty="0">
                <a:solidFill>
                  <a:schemeClr val="tx1">
                    <a:lumMod val="95000"/>
                    <a:lumOff val="5000"/>
                  </a:schemeClr>
                </a:solidFill>
                <a:cs typeface="Calibri" pitchFamily="34" charset="0"/>
              </a:rPr>
              <a:t>Antes de tomar uma decisão de investimento no Fundo, os potenciais Investidores devem, considerando sua própria situação financeira, seus objetivos de investimento e seu perfil de risco, avaliar cuidadosamente todas as informações disponíveis no Prospecto Definitivo e no Regulamento, inclusive, mas não se limitando a, aquelas relativas à política de investimento, à composição da carteira e aos fatores de risco descritos na seção “Fatores de Risco” do Prospecto Definitivo, constante nas páginas [</a:t>
            </a:r>
            <a:r>
              <a:rPr lang="pt-BR" sz="800" dirty="0">
                <a:solidFill>
                  <a:schemeClr val="tx1">
                    <a:lumMod val="95000"/>
                    <a:lumOff val="5000"/>
                  </a:schemeClr>
                </a:solidFill>
                <a:highlight>
                  <a:srgbClr val="FFFF00"/>
                </a:highlight>
                <a:cs typeface="Calibri" pitchFamily="34" charset="0"/>
              </a:rPr>
              <a:t>=</a:t>
            </a:r>
            <a:r>
              <a:rPr lang="pt-BR" sz="800" dirty="0">
                <a:solidFill>
                  <a:schemeClr val="tx1">
                    <a:lumMod val="95000"/>
                    <a:lumOff val="5000"/>
                  </a:schemeClr>
                </a:solidFill>
                <a:cs typeface="Calibri" pitchFamily="34" charset="0"/>
              </a:rPr>
              <a:t>] a [</a:t>
            </a:r>
            <a:r>
              <a:rPr lang="pt-BR" sz="800" dirty="0">
                <a:solidFill>
                  <a:schemeClr val="tx1">
                    <a:lumMod val="95000"/>
                    <a:lumOff val="5000"/>
                  </a:schemeClr>
                </a:solidFill>
                <a:highlight>
                  <a:srgbClr val="FFFF00"/>
                </a:highlight>
                <a:cs typeface="Calibri" pitchFamily="34" charset="0"/>
              </a:rPr>
              <a:t>=</a:t>
            </a:r>
            <a:r>
              <a:rPr lang="pt-BR" sz="800" dirty="0">
                <a:solidFill>
                  <a:schemeClr val="tx1">
                    <a:lumMod val="95000"/>
                    <a:lumOff val="5000"/>
                  </a:schemeClr>
                </a:solidFill>
                <a:cs typeface="Calibri" pitchFamily="34" charset="0"/>
              </a:rPr>
              <a:t>] aos quais o Fundo e os Investidores estão sujeitos.</a:t>
            </a:r>
          </a:p>
          <a:p>
            <a:pPr algn="just">
              <a:spcAft>
                <a:spcPts val="1000"/>
              </a:spcAft>
            </a:pPr>
            <a:r>
              <a:rPr lang="pt-BR" sz="800" dirty="0">
                <a:solidFill>
                  <a:schemeClr val="tx1">
                    <a:lumMod val="95000"/>
                    <a:lumOff val="5000"/>
                  </a:schemeClr>
                </a:solidFill>
                <a:cs typeface="Calibri" pitchFamily="34" charset="0"/>
              </a:rPr>
              <a:t>Tendo em vista a natureza dos investimentos a serem realizados pelo Fundo, os Cotistas devem estar cientes dos riscos a que estarão sujeitos os investimentos e aplicações do Fundo, conforme descritos abaixo, não havendo garantias, portanto, de que o capital efetivamente integralizado será remunerado conforme expectativa dos Cotistas.</a:t>
            </a:r>
          </a:p>
          <a:p>
            <a:pPr algn="just">
              <a:spcAft>
                <a:spcPts val="1000"/>
              </a:spcAft>
            </a:pPr>
            <a:r>
              <a:rPr lang="pt-BR" sz="800" dirty="0">
                <a:solidFill>
                  <a:schemeClr val="tx1">
                    <a:lumMod val="95000"/>
                    <a:lumOff val="5000"/>
                  </a:schemeClr>
                </a:solidFill>
                <a:cs typeface="Calibri" pitchFamily="34" charset="0"/>
              </a:rPr>
              <a:t>Os investimentos do Fundo estão, por sua natureza, sujeitos a flutuações típicas do mercado, risco de crédito, risco sistêmico, condições adversas de liquidez e negociação atípica nos mercados de atuação e, mesmo que o Administrador e o Gestor mantenham rotinas e procedimentos de gerenciamento de riscos, não há garantia de completa eliminação da possibilidade de perdas para o Fundo e para os Cotistas.</a:t>
            </a:r>
          </a:p>
          <a:p>
            <a:pPr algn="just">
              <a:spcAft>
                <a:spcPts val="1000"/>
              </a:spcAft>
            </a:pPr>
            <a:r>
              <a:rPr lang="pt-BR" sz="800" dirty="0">
                <a:solidFill>
                  <a:schemeClr val="tx1">
                    <a:lumMod val="95000"/>
                    <a:lumOff val="5000"/>
                  </a:schemeClr>
                </a:solidFill>
                <a:cs typeface="Calibri" pitchFamily="34" charset="0"/>
              </a:rPr>
              <a:t>A seguir encontram-se descritos os principais riscos inerentes ao Fundo, os quais não são os únicos aos quais estão sujeitos os investimentos no Fundo e no Brasil em geral. Os negócios, situação financeira ou resultados do Fundo podem ser adversa e materialmente afetados por quaisquer desses riscos, sem prejuízo de riscos adicionais que não sejam atualmente de conhecimento do Administrador ou do Gestor ou que sejam julgados de pequena relevância neste momento.</a:t>
            </a:r>
          </a:p>
          <a:p>
            <a:pPr algn="just">
              <a:spcAft>
                <a:spcPts val="1000"/>
              </a:spcAft>
            </a:pPr>
            <a:r>
              <a:rPr lang="pt-BR" sz="800" dirty="0">
                <a:solidFill>
                  <a:schemeClr val="tx1">
                    <a:lumMod val="95000"/>
                    <a:lumOff val="5000"/>
                  </a:schemeClr>
                </a:solidFill>
                <a:cs typeface="Calibri" pitchFamily="34" charset="0"/>
              </a:rPr>
              <a:t>A ordem dos fatores de risco abaixo indicados foi definida de acordo com a materialidade de sua ocorrência, sendo expressa em uma ordem decrescente de relevância, conforme uma escala qualitativa de risco, nos termos do art. 19, §4º, da Resolução CVM 160. </a:t>
            </a:r>
          </a:p>
          <a:p>
            <a:pPr algn="just">
              <a:spcAft>
                <a:spcPts val="1000"/>
              </a:spcAft>
            </a:pPr>
            <a:r>
              <a:rPr lang="pt-BR" sz="800" b="1" dirty="0">
                <a:solidFill>
                  <a:schemeClr val="tx1">
                    <a:lumMod val="95000"/>
                    <a:lumOff val="5000"/>
                  </a:schemeClr>
                </a:solidFill>
                <a:cs typeface="Calibri" pitchFamily="34" charset="0"/>
              </a:rPr>
              <a:t>RISCOS ASSOCIADOS AO BRASIL E A FATORES MACROECONÔMICOS</a:t>
            </a:r>
          </a:p>
          <a:p>
            <a:pPr algn="just">
              <a:spcAft>
                <a:spcPts val="1000"/>
              </a:spcAft>
            </a:pPr>
            <a:r>
              <a:rPr lang="pt-BR" sz="800" b="1" dirty="0">
                <a:solidFill>
                  <a:schemeClr val="tx1">
                    <a:lumMod val="95000"/>
                    <a:lumOff val="5000"/>
                  </a:schemeClr>
                </a:solidFill>
                <a:cs typeface="Calibri" pitchFamily="34" charset="0"/>
              </a:rPr>
              <a:t>Riscos relacionados a fatores macroeconômicos e políticas governamentais: </a:t>
            </a:r>
            <a:r>
              <a:rPr lang="pt-BR" sz="800" dirty="0">
                <a:solidFill>
                  <a:schemeClr val="tx1">
                    <a:lumMod val="95000"/>
                    <a:lumOff val="5000"/>
                  </a:schemeClr>
                </a:solidFill>
                <a:cs typeface="Calibri" pitchFamily="34" charset="0"/>
              </a:rPr>
              <a:t>A Classe também poderá estar sujeita a riscos advindos de motivos alheios ou exógenos ao seu controle tais como a ocorrência, no Brasil ou no exterior, de fatos extraordinários ou situações especiais de mercado ou, ainda, de eventos de natureza política, econômica ou financeira que modifiquem a ordem atual e influenciem de forma relevante o mercado financeiro e/ou de capitais brasileiro, incluindo variações nas taxas de juros, eventos de desvalorização da moeda e de mudanças legislativas. Tais eventos podem resultar em (i) perda de liquidez dos ativos que compõem a carteira da Classe (“Classe”); e (ii) inadimplência dos emissores dos Ativos Alvo e/ou Ativos Financeiros. A Classe desenvolverá suas atividades no mercado brasileiro, estando sujeito, portanto, aos efeitos da política econômica praticada pelo Governo Federal. Ocasionalmente, o Governo Federal intervém na economia realizando relevantes mudanças em suas políticas. As medidas do Governo Federal para controlar a inflação e implementar as políticas econômica e monetária têm envolvido, no passado recente, alterações nas taxas de juros, desvalorização da moeda, controle de câmbio, aumento das tarifas públicas, entre outras medidas. Essas políticas, bem como outras condições macroeconômicas, têm impactado significativamente a economia e o mercado de capitais nacional. A adoção de medidas que possam resultar na flutuação da moeda, indexação da economia, instabilidade de preços, elevação de taxas de juros ou influenciar a política fiscal vigente poderão impactar a Classe e os Cotistas de forma negativa. </a:t>
            </a:r>
          </a:p>
          <a:p>
            <a:pPr algn="just">
              <a:spcAft>
                <a:spcPts val="1000"/>
              </a:spcAft>
            </a:pPr>
            <a:r>
              <a:rPr lang="x-none" sz="800" b="1" dirty="0">
                <a:solidFill>
                  <a:srgbClr val="000000"/>
                </a:solidFill>
                <a:effectLst/>
                <a:ea typeface="Times New Roman" panose="02020603050405020304" pitchFamily="18" charset="0"/>
                <a:cs typeface="TimesNewRoman"/>
              </a:rPr>
              <a:t>Não será devida pel</a:t>
            </a:r>
            <a:r>
              <a:rPr lang="pt-BR" sz="800" b="1" dirty="0">
                <a:solidFill>
                  <a:srgbClr val="000000"/>
                </a:solidFill>
                <a:effectLst/>
                <a:ea typeface="Times New Roman" panose="02020603050405020304" pitchFamily="18" charset="0"/>
                <a:cs typeface="TimesNewRoman"/>
              </a:rPr>
              <a:t>a Classe</a:t>
            </a:r>
            <a:r>
              <a:rPr lang="x-none" sz="800" b="1" dirty="0">
                <a:solidFill>
                  <a:srgbClr val="000000"/>
                </a:solidFill>
                <a:effectLst/>
                <a:ea typeface="Times New Roman" panose="02020603050405020304" pitchFamily="18" charset="0"/>
                <a:cs typeface="TimesNewRoman"/>
              </a:rPr>
              <a:t> ou por qualquer pessoa, incluindo as instituições responsáveis pela distribuição das Cotas</a:t>
            </a:r>
            <a:r>
              <a:rPr lang="pt-BR" sz="800" b="1" dirty="0">
                <a:solidFill>
                  <a:srgbClr val="000000"/>
                </a:solidFill>
                <a:effectLst/>
                <a:ea typeface="Times New Roman" panose="02020603050405020304" pitchFamily="18" charset="0"/>
                <a:cs typeface="TimesNewRoman"/>
              </a:rPr>
              <a:t> Subclasse A</a:t>
            </a:r>
            <a:r>
              <a:rPr lang="x-none" sz="800" b="1" dirty="0">
                <a:solidFill>
                  <a:srgbClr val="000000"/>
                </a:solidFill>
                <a:effectLst/>
                <a:ea typeface="Times New Roman" panose="02020603050405020304" pitchFamily="18" charset="0"/>
                <a:cs typeface="TimesNewRoman"/>
              </a:rPr>
              <a:t>, os demais Cotistas do Fundo e a Administradora, qualquer multa ou penalidade de qualquer natureza, caso ocorra, por qualquer razão, (a) o alongamento do período de amortização das Cotas e/ou de distribuição dos resultados do Fundo; (b) a liquidação do Fundo; ou, ainda; (c) caso os Cotistas sofram qualquer dano ou prejuízo resultante de tais eventos.</a:t>
            </a:r>
            <a:r>
              <a:rPr lang="x-none" sz="800" b="1" dirty="0">
                <a:effectLst/>
                <a:ea typeface="Calibri" panose="020F0502020204030204" pitchFamily="34" charset="0"/>
                <a:cs typeface="Calibri" panose="020F0502020204030204" pitchFamily="34" charset="0"/>
              </a:rPr>
              <a:t> </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Maior</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b="1" dirty="0">
                <a:solidFill>
                  <a:srgbClr val="000000"/>
                </a:solidFill>
                <a:effectLst/>
                <a:ea typeface="Calibri" panose="020F0502020204030204" pitchFamily="34" charset="0"/>
                <a:cs typeface="Calibri" panose="020F0502020204030204" pitchFamily="34" charset="0"/>
              </a:rPr>
              <a:t>Riscos de acontecimentos e percepção de risco em outros países:</a:t>
            </a:r>
            <a:r>
              <a:rPr lang="pt-BR" sz="800" b="1" dirty="0">
                <a:solidFill>
                  <a:srgbClr val="000000"/>
                </a:solidFill>
                <a:ea typeface="Calibri" panose="020F0502020204030204" pitchFamily="34" charset="0"/>
                <a:cs typeface="Arial" panose="020B0604020202020204" pitchFamily="34" charset="0"/>
              </a:rPr>
              <a:t> </a:t>
            </a:r>
            <a:r>
              <a:rPr lang="pt-BR" sz="800" dirty="0">
                <a:effectLst/>
                <a:ea typeface="Calibri" panose="020F0502020204030204" pitchFamily="34" charset="0"/>
                <a:cs typeface="Arial" panose="020B0604020202020204" pitchFamily="34" charset="0"/>
              </a:rPr>
              <a:t>O mercado de capitais no Brasil é influenciado, em diferentes graus, pelas condições econômicas e de mercado de outros países, incluindo países de economia emergente. A reação dos investidores aos acontecimentos nesses outros países pode causar um efeito adverso sobre o preço de ativos e valores mobiliários emitidos no Brasil, reduzindo o interesse dos investidores nesses ativos, entre os quais se incluem as Cotas, o que poderá prejudicar de forma negativa as atividades das Sociedades Investidas e, por conseguinte, os resultados da Classe e a rentabilidade dos Cotistas.</a:t>
            </a: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Menor</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b="1" dirty="0">
                <a:solidFill>
                  <a:srgbClr val="000000"/>
                </a:solidFill>
                <a:effectLst/>
                <a:cs typeface="Calibri" panose="020F0502020204030204" pitchFamily="34" charset="0"/>
              </a:rPr>
              <a:t>RISCO DE MERCADO</a:t>
            </a:r>
          </a:p>
          <a:p>
            <a:pPr algn="just">
              <a:spcAft>
                <a:spcPts val="1000"/>
              </a:spcAft>
            </a:pPr>
            <a:r>
              <a:rPr lang="pt-BR" sz="800" b="1" dirty="0">
                <a:effectLst/>
                <a:ea typeface="Calibri" panose="020F0502020204030204" pitchFamily="34" charset="0"/>
                <a:cs typeface="Arial" panose="020B0604020202020204" pitchFamily="34" charset="0"/>
              </a:rPr>
              <a:t>Risco de mercado:</a:t>
            </a:r>
            <a:r>
              <a:rPr lang="pt-BR" sz="800" b="1" dirty="0">
                <a:ea typeface="Calibri" panose="020F0502020204030204" pitchFamily="34" charset="0"/>
                <a:cs typeface="Arial" panose="020B0604020202020204" pitchFamily="34" charset="0"/>
              </a:rPr>
              <a:t> </a:t>
            </a:r>
            <a:r>
              <a:rPr lang="pt-BR" sz="800" dirty="0">
                <a:effectLst/>
                <a:ea typeface="Calibri" panose="020F0502020204030204" pitchFamily="34" charset="0"/>
                <a:cs typeface="Arial" panose="020B0604020202020204" pitchFamily="34" charset="0"/>
              </a:rPr>
              <a:t>Os preços e a rentabilidade dos Ativos Alvo e/ou dos Ativos Financeiros integrantes da Carteira estão sujeitos a oscilações e podem flutuar em razão de diversos fatores de mercado, tais como variação da liquidez e alterações nas políticas de crédito, econômica e fiscal, notícias econômicas e políticas, tanto no Brasil como no exterior, podendo, ainda, responder a notícias específicas a respeito dos respectivos emissores ou contrapartes, bem como em razão de alterações na regulamentação sobre a precificação de referidos ativos. Essa oscilação dos preços poderá fazer com que parte ou a totalidade dos Ativos Alvo e/ou dos Ativos Financeiros seja avaliada por valores inferiores aos de sua aquisição ou contabilização inicial, o que poderá afetar negativamente os Cotistas.</a:t>
            </a: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Maior</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b="1" dirty="0">
                <a:effectLst/>
                <a:ea typeface="Calibri" panose="020F0502020204030204" pitchFamily="34" charset="0"/>
                <a:cs typeface="Calibri" panose="020F0502020204030204" pitchFamily="34" charset="0"/>
              </a:rPr>
              <a:t>Risco de Crédito:</a:t>
            </a:r>
            <a:r>
              <a:rPr lang="pt-BR" sz="800" b="1" dirty="0">
                <a:ea typeface="Calibri" panose="020F0502020204030204" pitchFamily="34" charset="0"/>
                <a:cs typeface="Arial" panose="020B0604020202020204" pitchFamily="34" charset="0"/>
              </a:rPr>
              <a:t> </a:t>
            </a:r>
            <a:r>
              <a:rPr lang="pt-BR" sz="800" dirty="0">
                <a:effectLst/>
                <a:ea typeface="Calibri" panose="020F0502020204030204" pitchFamily="34" charset="0"/>
                <a:cs typeface="Arial" panose="020B0604020202020204" pitchFamily="34" charset="0"/>
              </a:rPr>
              <a:t>Consiste no risco de inadimplemento ou atraso no pagamento de juros e/ou principal pelos emissores dos Ativos Alvo e/ou Ativos Financeiros ou pelas contrapartes das operações da Classe, podendo ocasionar, conforme o caso, a redução de ganhos ou mesmo perdas financeiras até o valor das operações contratadas e não liquidadas. Alterações e equívocos na avaliação do risco de crédito do emissor podem acarretar oscilações no preço de negociação dos títulos que compõem a carteira, o que poderá afetar negativamente os Cotistas.</a:t>
            </a: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Média</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b="1" dirty="0">
                <a:effectLst/>
                <a:ea typeface="Calibri" panose="020F0502020204030204" pitchFamily="34" charset="0"/>
                <a:cs typeface="Calibri" panose="020F0502020204030204" pitchFamily="34" charset="0"/>
              </a:rPr>
              <a:t>Risco de Liquidez:</a:t>
            </a:r>
            <a:r>
              <a:rPr lang="pt-BR" sz="800" b="1" dirty="0">
                <a:ea typeface="Calibri" panose="020F0502020204030204" pitchFamily="34" charset="0"/>
                <a:cs typeface="Arial" panose="020B0604020202020204" pitchFamily="34" charset="0"/>
              </a:rPr>
              <a:t> </a:t>
            </a:r>
            <a:r>
              <a:rPr lang="pt-BR" sz="800" dirty="0">
                <a:effectLst/>
                <a:ea typeface="Calibri" panose="020F0502020204030204" pitchFamily="34" charset="0"/>
                <a:cs typeface="Arial" panose="020B0604020202020204" pitchFamily="34" charset="0"/>
              </a:rPr>
              <a:t>Consiste no risco de redução ou inexistência de demanda pelos Ativos Alvo e/ou Ativos Financeiros nos respectivos mercados em que são negociados, devido a condições específicas atribuídas a esses ativos ou aos próprios mercados em que são negociados. Em virtude de tais riscos, a Classe poderá encontrar dificuldades para liquidar posições ou negociar os referidos Ativos Alvo e/ou Ativos Financeiros pelo preço e no tempo desejados, de acordo com a estratégia de gestão adotada para a Classe, a qual permanecerá exposta, durante o respectivo período de falta de liquidez, aos riscos associados aos referidos ativos e às posições assumidas em mercados de derivativos, se for o caso, que podem, inclusive, obrigar a Classe  a aceitar descontos nos seus respectivos preços, de forma a realizar sua negociação em mercado. Estes fatores podem prejudicar o pagamento de amortizações e resgates aos Cotistas.</a:t>
            </a: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Média</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b="1" i="1" dirty="0">
                <a:solidFill>
                  <a:srgbClr val="000000"/>
                </a:solidFill>
                <a:effectLst/>
                <a:latin typeface="Trebuchet MS" panose="020B0603020202020204" pitchFamily="34" charset="0"/>
                <a:cs typeface="Calibri" panose="020F0502020204030204" pitchFamily="34" charset="0"/>
              </a:rPr>
              <a:t>Fatores de risco com escala qualitativa menor</a:t>
            </a:r>
            <a:endParaRPr lang="pt-BR" sz="800" b="1" dirty="0">
              <a:solidFill>
                <a:srgbClr val="000000"/>
              </a:solidFill>
              <a:effectLst/>
              <a:latin typeface="Trebuchet MS" panose="020B0603020202020204" pitchFamily="34" charset="0"/>
              <a:cs typeface="Calibri" panose="020F050202020403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relacionado à morosidade da justiça brasileira:</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Classe e as Sociedades Investidas poderão ser partes em demandas judiciais, tanto no polo ativo como no polo passivo. No entanto, em virtude da reconhecida morosidade do sistema judiciário brasileiro, a resolução de tais demandas poderá não ser alcançada em tempo razoável. Ademais, não há garantia de que a Classe e/ou as Sociedades Investidas obterão resultados favoráveis nas demandas judiciais. Tais fatos poderão afetar de forma adversa o desenvolvimento dos negócios das Sociedades Investidas e/ou dos seus respectivos projetos e, consequentemente, os resultados da Classe e a rentabilidade dos Cotistas.</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Menor</a:t>
            </a:r>
            <a:endParaRPr lang="pt-BR" sz="800" dirty="0">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i="1" dirty="0">
                <a:solidFill>
                  <a:srgbClr val="000000"/>
                </a:solidFill>
                <a:effectLst/>
                <a:latin typeface="Trebuchet MS" panose="020B0603020202020204" pitchFamily="34" charset="0"/>
                <a:cs typeface="Calibri" panose="020F0502020204030204" pitchFamily="34" charset="0"/>
              </a:rPr>
              <a:t>Fatores de risco com escala qualitativa menor</a:t>
            </a:r>
            <a:endParaRPr lang="pt-BR" sz="800" b="1" dirty="0">
              <a:solidFill>
                <a:srgbClr val="000000"/>
              </a:solidFill>
              <a:effectLst/>
              <a:latin typeface="Trebuchet MS" panose="020B0603020202020204" pitchFamily="34" charset="0"/>
              <a:cs typeface="Calibri" panose="020F050202020403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relacionado à morosidade da justiça brasileira:</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Classe e as Sociedades Investidas poderão ser partes em demandas judiciais, tanto no polo ativo como no polo passivo. No entanto, em virtude da reconhecida morosidade do sistema judiciário brasileiro, a resolução de tais demandas poderá não ser alcançada em tempo razoável. Ademais, não há garantia de que a Classe e/ou as Sociedades Investidas obterão resultados favoráveis nas demandas judiciais. Tais fatos poderão afetar de forma adversa o desenvolvimento dos negócios das Sociedades Investidas e/ou dos seus respectivos projetos e, consequentemente, os resultados da Classe e a rentabilidade dos Cotistas.</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Menor</a:t>
            </a:r>
            <a:endParaRPr lang="pt-BR" sz="800" dirty="0">
              <a:latin typeface="Trebuchet MS" panose="020B0603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3213E48-FA82-C054-B848-34B27E160095}"/>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7" name="Retângulo 5">
            <a:extLst>
              <a:ext uri="{FF2B5EF4-FFF2-40B4-BE49-F238E27FC236}">
                <a16:creationId xmlns:a16="http://schemas.microsoft.com/office/drawing/2014/main" id="{078D8290-5127-7D4B-1AAA-779E91546522}"/>
              </a:ext>
            </a:extLst>
          </p:cNvPr>
          <p:cNvSpPr/>
          <p:nvPr/>
        </p:nvSpPr>
        <p:spPr>
          <a:xfrm>
            <a:off x="6364" y="6108569"/>
            <a:ext cx="12192000" cy="764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200639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2B84-41C0-2590-A351-4F58A5E9367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4DDE1D9-B3A7-77D2-0787-AE007B9E5D3E}"/>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defTabSz="914400">
              <a:lnSpc>
                <a:spcPct val="90000"/>
              </a:lnSpc>
              <a:spcBef>
                <a:spcPct val="0"/>
              </a:spcBef>
              <a:buNone/>
              <a:defRPr kumimoji="0" lang="pt-BR" sz="2200" b="1" i="0" u="none" strike="noStrike" cap="none" spc="0" normalizeH="0" baseline="0" dirty="0">
                <a:ln>
                  <a:noFill/>
                </a:ln>
                <a:solidFill>
                  <a:schemeClr val="accent1"/>
                </a:solidFill>
                <a:effectLst/>
                <a:uLnTx/>
                <a:uFillTx/>
                <a:latin typeface="+mj-lt"/>
                <a:cs typeface="Calibri Light" panose="020F0302020204030204" pitchFamily="34" charset="0"/>
              </a:defRPr>
            </a:lvl1pPr>
          </a:lstStyle>
          <a:p>
            <a:r>
              <a:rPr lang="en-US" dirty="0"/>
              <a:t>Fatores de Risco</a:t>
            </a:r>
            <a:endParaRPr lang="pt-BR" dirty="0"/>
          </a:p>
        </p:txBody>
      </p:sp>
      <p:sp>
        <p:nvSpPr>
          <p:cNvPr id="4" name="TextBox 3">
            <a:extLst>
              <a:ext uri="{FF2B5EF4-FFF2-40B4-BE49-F238E27FC236}">
                <a16:creationId xmlns:a16="http://schemas.microsoft.com/office/drawing/2014/main" id="{CB59FD1D-B314-DCE9-EA7D-8A3B442251EC}"/>
              </a:ext>
            </a:extLst>
          </p:cNvPr>
          <p:cNvSpPr txBox="1"/>
          <p:nvPr/>
        </p:nvSpPr>
        <p:spPr>
          <a:xfrm>
            <a:off x="1" y="833858"/>
            <a:ext cx="12192000" cy="5129939"/>
          </a:xfrm>
          <a:prstGeom prst="rect">
            <a:avLst/>
          </a:prstGeom>
          <a:noFill/>
        </p:spPr>
        <p:txBody>
          <a:bodyPr wrap="square" numCol="3" spcCol="72000">
            <a:normAutofit lnSpcReduction="10000"/>
          </a:bodyPr>
          <a:lstStyle/>
          <a:p>
            <a:pPr algn="just">
              <a:spcAft>
                <a:spcPts val="600"/>
              </a:spcAft>
            </a:pPr>
            <a:r>
              <a:rPr lang="pt-BR" sz="800" b="1" dirty="0">
                <a:effectLst/>
                <a:latin typeface="Trebuchet MS" panose="020B0603020202020204" pitchFamily="34" charset="0"/>
                <a:ea typeface="Calibri" panose="020F0502020204030204" pitchFamily="34" charset="0"/>
                <a:cs typeface="Calibri" panose="020F0502020204030204" pitchFamily="34" charset="0"/>
              </a:rPr>
              <a:t>RISCOS RELACIONADOS AO INVESTIMENTO EM ATIVOS ALVO</a:t>
            </a:r>
            <a:endParaRPr lang="pt-BR" sz="800" dirty="0">
              <a:latin typeface="Segoe UI" panose="020B0502040204020203" pitchFamily="34" charset="0"/>
              <a:ea typeface="Tahoma" panose="020B0604030504040204" pitchFamily="34" charset="0"/>
            </a:endParaRPr>
          </a:p>
          <a:p>
            <a:pPr algn="just">
              <a:spcAft>
                <a:spcPts val="6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relacionados ao investimento no setor de energia elétrica:</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Nos termos do Anexo A ao Regulamento, a Classe investirá, no mínimo, 90% (noventa por cento) do seu patrimônio líquido em Ativos Alvo. Os Ativos Alvo serão emitidos exclusivamente por Sociedades Investidas constituídas para a implementação de projetos de infraestrutura no setor de energia elétrica, em todo o território nacional. Os riscos a que a Classe está exposta estão relacionados àqueles do setor de atuação das Sociedades Investidas. No setor de energia elétrica, os investimentos, em geral, envolvem longo período de maturação. Além disso, há o risco de uma mudança não esperada na legislação e/ou da regulamentação aplicável, ou na perspectiva da economia, que poderá alterar os cenários anteriormente previstos, trazendo impactos adversos na implementação e na exploração dos projetos de infraestrutura desenvolvidos pelas Sociedades Investidas e, consequentemente, na Classe e nos Cotistas. Não há garantia quanto ao desempenho do setor de energia elétrica, tampouco certeza de que ainda que o desempenho das Sociedades Investidas seja compatível com o setor em que ela atua, é possível que o retorno dos investimentos realizados pela Classe não ocorra ou ocorra de forma diversa da inicialmente estimada, podendo ocasionar perdas à Classe e aos Cotistas. O setor de energia elétrica está sujeito a uma extensa regulamentação expedida por diversas autoridades governamentais, as quais afetam, dentre outras, atividades de concessão e operação de instalações relacionadas à geração e transmissão de energia elétrica. Dessa forma, o desenvolvimento de projetos relacionados ao setor de energia elétrica, nos termos da política de investimento da Classe, poderá estar condicionado a inúmeros requisitos, que incluem, sem limitação, a obtenção de licenças específicas, a aprovação de autoridades governamentais e a observância de leis e regulamentos de proteção ambiental. Referidos requisitos, atualmente existentes ou que venham a ser criados no futuro, poderão implicar, dentre outras consequências, em aumento dos custos dos projetos desenvolvidos pelas Sociedades Alvo e na limitação do escopo da política de investimentos da Classe, o que poderá impactar adversamente a rentabilidade das Cotas e, consequentemente, o retorno do investimento dos Cotistas. Adicionalmente, o setor de energia elétrica possui fatores de riscos próprios, que também poderão impactar os pagamentos ou o valor de mercado dos Ativos Alvo. Sendo assim, é possível que haja eventos relacionados às Sociedades Investidas que afetem a precificação dos Ativos Alvo ou a capacidade das Sociedades Investidas de distribuir proventos aos titulares dos Ativos Alvo, causando um efeito material adverso nos resultados da Classe e afetando negativamente 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da operação das Sociedades Investidas:</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Os investimentos da Classe são considerados de longo prazo e o retorno do investimento pode não ser condizente com o esperado pelo Cotista. Não há garantias de </a:t>
            </a:r>
            <a:r>
              <a:rPr lang="pt-BR" sz="800" b="1" dirty="0">
                <a:effectLst/>
                <a:latin typeface="Trebuchet MS" panose="020B0603020202020204" pitchFamily="34" charset="0"/>
                <a:ea typeface="Calibri" panose="020F0502020204030204" pitchFamily="34" charset="0"/>
                <a:cs typeface="Arial" panose="020B0604020202020204" pitchFamily="34" charset="0"/>
              </a:rPr>
              <a:t>(i)</a:t>
            </a:r>
            <a:r>
              <a:rPr lang="pt-BR" sz="800" dirty="0">
                <a:effectLst/>
                <a:latin typeface="Trebuchet MS" panose="020B0603020202020204" pitchFamily="34" charset="0"/>
                <a:ea typeface="Calibri" panose="020F0502020204030204" pitchFamily="34" charset="0"/>
                <a:cs typeface="Arial" panose="020B0604020202020204" pitchFamily="34" charset="0"/>
              </a:rPr>
              <a:t> bom desempenho de quaisquer das Sociedades Investidas, </a:t>
            </a:r>
            <a:r>
              <a:rPr lang="pt-BR" sz="800" b="1" dirty="0">
                <a:effectLst/>
                <a:latin typeface="Trebuchet MS" panose="020B0603020202020204" pitchFamily="34" charset="0"/>
                <a:ea typeface="Calibri" panose="020F0502020204030204" pitchFamily="34" charset="0"/>
                <a:cs typeface="Arial" panose="020B0604020202020204" pitchFamily="34" charset="0"/>
              </a:rPr>
              <a:t>(ii)</a:t>
            </a:r>
            <a:r>
              <a:rPr lang="pt-BR" sz="800" dirty="0">
                <a:effectLst/>
                <a:latin typeface="Trebuchet MS" panose="020B0603020202020204" pitchFamily="34" charset="0"/>
                <a:ea typeface="Calibri" panose="020F0502020204030204" pitchFamily="34" charset="0"/>
                <a:cs typeface="Arial" panose="020B0604020202020204" pitchFamily="34" charset="0"/>
              </a:rPr>
              <a:t> solvência das Sociedades Investidas, e </a:t>
            </a:r>
            <a:r>
              <a:rPr lang="pt-BR" sz="800" b="1" dirty="0">
                <a:effectLst/>
                <a:latin typeface="Trebuchet MS" panose="020B0603020202020204" pitchFamily="34" charset="0"/>
                <a:ea typeface="Calibri" panose="020F0502020204030204" pitchFamily="34" charset="0"/>
                <a:cs typeface="Arial" panose="020B0604020202020204" pitchFamily="34" charset="0"/>
              </a:rPr>
              <a:t>(iii)</a:t>
            </a:r>
            <a:r>
              <a:rPr lang="pt-BR" sz="800" dirty="0">
                <a:effectLst/>
                <a:latin typeface="Trebuchet MS" panose="020B0603020202020204" pitchFamily="34" charset="0"/>
                <a:ea typeface="Calibri" panose="020F0502020204030204" pitchFamily="34" charset="0"/>
                <a:cs typeface="Arial" panose="020B0604020202020204" pitchFamily="34" charset="0"/>
              </a:rPr>
              <a:t> continuidade das atividades das Sociedades Investidas. Tais riscos, se materializados, podem impactar negativa e significativamente os resultados da Carteira e o valor das Cotas. Os pagamentos relativos aos Ativos Alvo de emissão das Sociedades Investidas, como dividendos, juros e outras formas de remuneração podem vir a se frustrar em razão da insolvência, falência, mau desempenho operacional da respectiva Sociedade Investida, ou, ainda, outros fatores. Em tais ocorrências, a Classe e os seus Cotistas poderão experimentar perdas, não havendo qualquer garantia ou certeza quanto à possibilidade de eliminação de tais riscos. As Sociedades Investidas podem ser adversamente afetadas se não forem bem-sucedidas na execução de sua estratégia e seus negócios. O crescimento e o desempenho financeiro futuro da Sociedade Investida dependerão do sucesso na implementação da sua estratégia. A Classe não pode assegurar que quaisquer das estratégias das Sociedades Investidas serão executadas integralmente ou com sucesso. Ademais, alguns elementos da estratégia da Sociedade Investida dependem de fatores que estão fora do controle da Classe. Qualquer falha na execução de elementos da sua estratégia pode afetar negativamente o crescimento de negócio e desempenho financeiro da Classe e afetar negativamente os Cotistas.</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Relacionado a não Aquisição das Sociedades Investidas: </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Classe poderá perder oportunidades de investimento em Sociedades Investidas, caso o resultado da auditoria e/ou a avaliação (</a:t>
            </a:r>
            <a:r>
              <a:rPr lang="pt-BR" sz="800" i="1" dirty="0">
                <a:effectLst/>
                <a:latin typeface="Trebuchet MS" panose="020B0603020202020204" pitchFamily="34" charset="0"/>
                <a:ea typeface="Calibri" panose="020F0502020204030204" pitchFamily="34" charset="0"/>
                <a:cs typeface="Arial" panose="020B0604020202020204" pitchFamily="34" charset="0"/>
              </a:rPr>
              <a:t>valuation</a:t>
            </a:r>
            <a:r>
              <a:rPr lang="pt-BR" sz="800" dirty="0">
                <a:effectLst/>
                <a:latin typeface="Trebuchet MS" panose="020B0603020202020204" pitchFamily="34" charset="0"/>
                <a:ea typeface="Calibri" panose="020F0502020204030204" pitchFamily="34" charset="0"/>
                <a:cs typeface="Arial" panose="020B0604020202020204" pitchFamily="34" charset="0"/>
              </a:rPr>
              <a:t>) de tais Sociedades Investidas não seja satisfatória ao Gestor. Além disso, pode haver a necessidade de autorização por terceiros, inclusive entidades reguladoras e financiadores, bem como outras condições precedentes para a efetivação da aquisição dos projetos na forma contemplada pelo Gestor. Nesse caso, não há garantia de que a Classe investirá, direta ou indiretamente, nos ativos descritos neste Prospecto, e que os investimentos em tais ativos, caso efetivados, serão realizados na forma descrita no referido documento.</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relacionado a existência de sócios nas Sociedades Investidas</a:t>
            </a:r>
            <a:r>
              <a:rPr lang="pt-BR" sz="800" dirty="0">
                <a:effectLst/>
                <a:latin typeface="Trebuchet MS" panose="020B0603020202020204" pitchFamily="34" charset="0"/>
                <a:ea typeface="Calibri" panose="020F0502020204030204" pitchFamily="34" charset="0"/>
                <a:cs typeface="Arial" panose="020B0604020202020204" pitchFamily="34" charset="0"/>
              </a:rPr>
              <a:t>: As Sociedades Investidas poderão contar com uma pluralidade de sócios, podendo a Classe, inclusive, ser sócia minoritária de determinada Sociedade Investida. Considerando este cenário, a Classe poderá ser afetada negativamente em virtude de atos praticados por outros sócios de uma determinada Sociedade Investida, tais como, abusos de poder de controle, aprovações de matérias que não sejam do interesse da Classe, implementação de política de administração que não seja bem-sucedida, etc. Além disso, eventuais problemas pessoais de tais outros sócios de uma determinada Sociedade Investida, que podem não ser de conhecimento da Classe previamente, tais como, envolvimento em processos administrativos, procedimentos arbitrais, processos judiciais, deflagrações de operações que visam a desmontar esquemas fraudulentos e notícias negativas na mídia, podem impactar negativamente a Classe e sua rentabilidade.</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da regulamentação do setor elétrico:</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Qualquer incapacidade das Sociedades Investidas de cumprir com as disposições de leis e regulamentações aplicáveis às suas atividades poderá sujeitá-las à imposição de penalidades, desde advertências até sanções relevantes, como o pagamento de indenizações, revogação de licenças ambientais e suspensão de atividades comerciais, o que poderá causar efeitos adversos sobre a rentabilidade da Classe. O setor de energia elétrica é regulamentado e supervisionado pela ANEEL e pelo MME. A ANEEL, o MME e outros órgãos fiscalizadores têm, historicamente, exercido um grau substancial de influência sobre os negócios das entidades reguladas. O desatendimento por qualquer Sociedade Investida de solicitações e determinações da ANEEL e/ou do MME implicará na aplicação das penalidades previstas nas normas regulamentares sobre o assunto, podendo afetar negativamente a Classe.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de alterações na regulamentação do setor elétrico:</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Não é possível assegurar as ações públicas que poderão ser tomadas nas esferas federal, estadual, distrital e municipal com relação ao desenvolvimento do segmento energético brasileiro nem em que medida tais ações poderão afetar adversamente as Sociedades Investidas. Qualquer medida legal ou regulatória significativa adotada pelas autoridades competentes, incluindo a ANEEL e o MME, poderá afetar as atividades das Sociedades Investidas e, por consequência, causar um efeito adverso relevante sobre a Classe. Reformas futuras na legislação e na regulamentação do setor de energia elétrica e seus efeitos são imprevisíveis. O Governo Federal e os Governos Estaduais dos estados nos quais as Sociedades Investidas atuem podem adotar regras mais estritas aplicáveis às suas atividades. Por exemplo, essas regras poderão exigir investimentos adicionais levando as Sociedades Investidas a incorrerem em custos significativos para cumprir com tais regras. Na medida em que as Sociedades Investidas não forem capazes de repassar aos clientes os eventuais incrementos de custos decorrentes do cumprimento de novas leis e regulamentos, seus resultados operacionais e, por consequência, o desempenho da Classe poderão ser negativamente afetados. A Classe não pode assegurar as ações que serão tomadas pelo Governo Federal e por Governos Estaduais no futuro com relação ao desenvolvimento do sistema elétrico, e em que medida tais ações poderão afetar adversamente as Sociedades Investidas e consequentemente a rentabilidade dos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Bef>
                <a:spcPts val="300"/>
              </a:spcBef>
              <a:spcAft>
                <a:spcPts val="300"/>
              </a:spcAft>
            </a:pPr>
            <a:endParaRPr lang="pt-BR" sz="800" dirty="0">
              <a:solidFill>
                <a:schemeClr val="tx1">
                  <a:lumMod val="95000"/>
                  <a:lumOff val="5000"/>
                </a:schemeClr>
              </a:solidFill>
              <a:cs typeface="Calibri" pitchFamily="34" charset="0"/>
            </a:endParaRPr>
          </a:p>
        </p:txBody>
      </p:sp>
      <p:sp>
        <p:nvSpPr>
          <p:cNvPr id="3" name="Rectangle 2">
            <a:extLst>
              <a:ext uri="{FF2B5EF4-FFF2-40B4-BE49-F238E27FC236}">
                <a16:creationId xmlns:a16="http://schemas.microsoft.com/office/drawing/2014/main" id="{8206130F-D476-269C-E8E2-A3D048DE5E16}"/>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7" name="Retângulo 5">
            <a:extLst>
              <a:ext uri="{FF2B5EF4-FFF2-40B4-BE49-F238E27FC236}">
                <a16:creationId xmlns:a16="http://schemas.microsoft.com/office/drawing/2014/main" id="{4A6ACEDA-F9FE-4771-1080-E16BABAD5B0D}"/>
              </a:ext>
            </a:extLst>
          </p:cNvPr>
          <p:cNvSpPr/>
          <p:nvPr/>
        </p:nvSpPr>
        <p:spPr>
          <a:xfrm>
            <a:off x="6364" y="6108569"/>
            <a:ext cx="12192000" cy="764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603917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2B84-41C0-2590-A351-4F58A5E936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B5358C-2B5E-A125-A31A-BD3484DB7019}"/>
              </a:ext>
            </a:extLst>
          </p:cNvPr>
          <p:cNvSpPr/>
          <p:nvPr/>
        </p:nvSpPr>
        <p:spPr>
          <a:xfrm>
            <a:off x="1" y="5948314"/>
            <a:ext cx="12192001" cy="16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 name="Title 2">
            <a:extLst>
              <a:ext uri="{FF2B5EF4-FFF2-40B4-BE49-F238E27FC236}">
                <a16:creationId xmlns:a16="http://schemas.microsoft.com/office/drawing/2014/main" id="{B4DDE1D9-B3A7-77D2-0787-AE007B9E5D3E}"/>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defTabSz="914400">
              <a:lnSpc>
                <a:spcPct val="90000"/>
              </a:lnSpc>
              <a:spcBef>
                <a:spcPct val="0"/>
              </a:spcBef>
              <a:buNone/>
              <a:defRPr kumimoji="0" lang="pt-BR" sz="2200" b="1" i="0" u="none" strike="noStrike" cap="none" spc="0" normalizeH="0" baseline="0" dirty="0">
                <a:ln>
                  <a:noFill/>
                </a:ln>
                <a:solidFill>
                  <a:schemeClr val="accent1"/>
                </a:solidFill>
                <a:effectLst/>
                <a:uLnTx/>
                <a:uFillTx/>
                <a:latin typeface="+mj-lt"/>
                <a:cs typeface="Calibri Light" panose="020F0302020204030204" pitchFamily="34" charset="0"/>
              </a:defRPr>
            </a:lvl1pPr>
          </a:lstStyle>
          <a:p>
            <a:r>
              <a:rPr lang="en-US" dirty="0"/>
              <a:t>Fatores de Risco</a:t>
            </a:r>
            <a:endParaRPr lang="pt-BR" dirty="0"/>
          </a:p>
        </p:txBody>
      </p:sp>
      <p:sp>
        <p:nvSpPr>
          <p:cNvPr id="4" name="TextBox 3">
            <a:extLst>
              <a:ext uri="{FF2B5EF4-FFF2-40B4-BE49-F238E27FC236}">
                <a16:creationId xmlns:a16="http://schemas.microsoft.com/office/drawing/2014/main" id="{CB59FD1D-B314-DCE9-EA7D-8A3B442251EC}"/>
              </a:ext>
            </a:extLst>
          </p:cNvPr>
          <p:cNvSpPr txBox="1">
            <a:spLocks noGrp="1" noRot="1" noMove="1" noResize="1" noEditPoints="1" noAdjustHandles="1" noChangeArrowheads="1" noChangeShapeType="1"/>
          </p:cNvSpPr>
          <p:nvPr/>
        </p:nvSpPr>
        <p:spPr>
          <a:xfrm>
            <a:off x="1" y="1008668"/>
            <a:ext cx="12192000" cy="4955128"/>
          </a:xfrm>
          <a:prstGeom prst="rect">
            <a:avLst/>
          </a:prstGeom>
          <a:noFill/>
        </p:spPr>
        <p:txBody>
          <a:bodyPr wrap="square" numCol="3" spcCol="72000" anchor="ctr" anchorCtr="0">
            <a:noAutofit/>
          </a:bodyPr>
          <a:lstStyle/>
          <a:p>
            <a:pPr algn="just">
              <a:spcAft>
                <a:spcPts val="6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relacionados à possível caracterização da atividade em comercialização ilegal de créditos de energia elétrica, nos termos da Lei 14.300: </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Nos termos da sua política de investimentos, a Classe poderá investir em Sociedades Alvo que atuem no segmento de micro e minigeração distribuída (“</a:t>
            </a:r>
            <a:r>
              <a:rPr lang="pt-BR" sz="800" u="sng" dirty="0">
                <a:effectLst/>
                <a:latin typeface="Trebuchet MS" panose="020B0603020202020204" pitchFamily="34" charset="0"/>
                <a:ea typeface="Calibri" panose="020F0502020204030204" pitchFamily="34" charset="0"/>
                <a:cs typeface="Arial" panose="020B0604020202020204" pitchFamily="34" charset="0"/>
              </a:rPr>
              <a:t>MMGD</a:t>
            </a:r>
            <a:r>
              <a:rPr lang="pt-BR" sz="800" dirty="0">
                <a:effectLst/>
                <a:latin typeface="Trebuchet MS" panose="020B0603020202020204" pitchFamily="34" charset="0"/>
                <a:ea typeface="Calibri" panose="020F0502020204030204" pitchFamily="34" charset="0"/>
                <a:cs typeface="Arial" panose="020B0604020202020204" pitchFamily="34" charset="0"/>
              </a:rPr>
              <a:t>”). Recentemente, o TCU analisou indícios de descumprimento do Artigo 28 da Lei 14.300, caracterizados por possível comercialização ilegal de créditos de energia elétrica no âmbito da MMGD. Segundo o TCU, os indícios indicam falhas na implementação da política pública estabelecida na Lei 14.300, que podem acarretar distorções nos subsídios concedidos e encarecimento indevido das tarifas, nos casos de geração compartilhada e de autoconsumo remoto; uma vez que é desautorizada, pela legislação vigente, a venda de energia diretamente por consumidores-geradores com instalações de MMGD aos consumidores cativos/regulados, bem como a venda de créditos de energia gerada no contexto da MMGD. Na hipótese de Sociedades Investidas pela Classe virem a realizar comercialização irregular de créditos de energia elétrica no âmbito da MMGD, a Sociedade Investida em questão poderá ser alvo de investigações e, eventualmente, ser punida nos termos da legislação e da regulamentação aplicável, o que poderá gerar efeitos negativos na rentabilidade das Cotas e, consequentemente, aos Cotista. </a:t>
            </a:r>
          </a:p>
          <a:p>
            <a:pPr algn="just">
              <a:spcAft>
                <a:spcPts val="6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6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ambientais:</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As operações da Classe e/ou das Sociedades Investidas podem estar sujeitas a leis e regulamentos ambientais federais, estaduais, distritais e municipais. Essas leis e regulamentos ambientais podem acarretar atrasos, fazer com que a Classe e/ou as Sociedades Investidas, no âmbito de cada projeto, incorram em custos significativos para cumpri-las, assim como proibir ou restringir severamente o desenvolvimento de determinadas atividades, especialmente em regiões ou áreas ambientalmente sensíveis. O eventual descumprimento de leis e regulamentos ambientais também pode acarretar a imposição de sanções administrativas, cíveis e criminais (tais como multas e indenizações). As leis e regulamentos ambientais podem se tornar mais restritivas, sendo que a qualquer aumento de restrições pode afetar adversamente os investimentos da Classe e a sua rentabilidade. Os fatores descritos acima poderão afetar adversamente as atividades da Classe e/ou das Sociedades Investidas e, consequentemente, a rentabilidade dos Cotistas. Adicionalmente, existe a possibilidade de as leis de proteção ambiental serem alteradas após o início do desenvolvimento de determinado projeto por uma Sociedade Investida e antes de sua conclusão, o que poderá trazer atrasos e/ou modificações ao objetivo inicialmente projetado. Nessa hipótese, as atividades e os resultados da Classe e/ou das Sociedades Investidas poderão ser impactados adversamente e, por conseguinte, a rentabilidade dos Cotistas. </a:t>
            </a:r>
          </a:p>
          <a:p>
            <a:pPr algn="just">
              <a:spcAft>
                <a:spcPts val="6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6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de projetos no setor elétrico:</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operação e manutenção das instalações e equipamentos para a geração e/ou transmissão de energia elétrica envolvem vários riscos, dentre outros, as interferências meteorológicas, problemas inesperados de engenharia e de natureza ambiental, e paradas na operação ou, ainda, custos excedentes não previstos. As Sociedades Investidas podem não encontrar apólices disponíveis contra alguns dos referidos riscos, como no caso dos riscos meteorológicos. A ocorrência desses ou de outros problemas poderá ocasionar um efeito adverso sobre a Classe. A ocorrência de perdas ou demais responsabilidades que não estejam cobertas por apólices de seguro como, por exemplo, danos causados à linha de transmissão ou que excedam os limites de indenização contratados nas referidas apólices de seguro da Sociedade Investida, poderão acarretar significativos custos adicionais não previstos. A Classe não pode garantir que eventuais apólices de seguro, se contratadas, serão suficientes em todas as circunstâncias ou contra todos os riscos. A ocorrência de um sinistro significativo não segurado ou indenizável, parcial ou integralmente, ou a não observância dos subcontratados em cumprir obrigações indenizatórias assumidas perante a Sociedade Investida ou em contratar seguros pode ter um efeito adverso para a Classe e, consequentemente, para os Cotistas. Além disso, a Classe não pode assegurar que a Sociedade Investida será capaz de contratar apólices de seguro a taxas comerciais razoáveis ou em termos aceitáveis nem poderá garantir que conseguirá renová-las a taxas comercialmente razoáveis, além do que, mudanças nos mercados de seguro, como as causadas por terrorismo, podem fazer com que certos tipos de coberturas de seguro sejam mais caras e difíceis de serem obtidas. Esses fatores podem gerar um efeito adverso sobre a Classe e sobre o valor das Cotas Subclasse A. </a:t>
            </a:r>
          </a:p>
          <a:p>
            <a:pPr algn="just">
              <a:spcAft>
                <a:spcPts val="6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6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de interrupções ou falhas na geração de energia: </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geração de energia elétrica pode sofrer dificuldades operacionais e interrupções não previstas, ocasionadas por eventos fora do controle das Sociedades Investidas, tais como acidentes, falhas de equipamentos, disponibilidade abaixo de níveis esperados, baixa produtividade dos equipamentos, fatores naturais que afetem negativamente a geração de energia, catástrofes e desastres naturais, entre outros. As interrupções e/ou falhas na geração de energia elétrica poderão impactar adversamente a receita e os custos das Sociedades Investidas, afetando negativamente a Classe e, consequentemente, os Cotistas. </a:t>
            </a:r>
          </a:p>
          <a:p>
            <a:pPr algn="just">
              <a:spcAft>
                <a:spcPts val="6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6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relacionado ao corpo técnico das Sociedades Investidas: </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As Sociedades Investidas dependem altamente dos serviços de pessoal técnico na execução de suas atividades. Se as Sociedades Investidas perderem os principais integrantes desse quadro de pessoal, terão de atrair e treinar pessoal adicional para a área técnica, o qual pode não estar disponível no momento da necessidade ou, se disponível, pode ter um custo elevado para as Sociedades Investidas. Se não conseguirem atrair e manter o pessoal essencial de que precisam, poderão ser incapazes de administrar os seus negócios de modo eficiente, e manter operacionalidade dos projetos de geração e/ou transmissão de energia elétrica com eficiência, o que pode ter um efeito adverso sobre a receita das Sociedades Investidas e, consequentemente sobre a Classe.</a:t>
            </a:r>
          </a:p>
          <a:p>
            <a:pPr algn="just">
              <a:spcAft>
                <a:spcPts val="6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600"/>
              </a:spcAft>
            </a:pPr>
            <a:r>
              <a:rPr lang="pt-BR" sz="800" b="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RISCOS RELACIONADOS À OPERAÇÃO DO FUNDO E DA CLASSE </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6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em função da ausência de análise prévia pela CVM: </a:t>
            </a:r>
            <a:r>
              <a:rPr lang="pt-BR" sz="800" dirty="0">
                <a:effectLst/>
                <a:latin typeface="Trebuchet MS" panose="020B0603020202020204" pitchFamily="34" charset="0"/>
                <a:ea typeface="Calibri" panose="020F0502020204030204" pitchFamily="34" charset="0"/>
                <a:cs typeface="Arial" panose="020B0604020202020204" pitchFamily="34" charset="0"/>
              </a:rPr>
              <a:t>A Oferta foi registrada por meio do rito automático previsto na Resolução CVM 160, de modo que este Prospecto os demais documentos da Oferta não foram, nem serão objeto de análise prévia por parte da CVM. Os Investidores interessados em investir nas Cotas Subclasse A devem ter conhecimento, como fator para ponderar o seu investimento, sobre os riscos relacionados aos mercados financeiro e de capitais suficiente para conduzir sua própria pesquisa, avaliação e investigação independentes sobre a situação financeira e as atividades do Fundo, sendo que tais riscos poderão afetá-lo negativamente.</a:t>
            </a:r>
          </a:p>
          <a:p>
            <a:pPr algn="just">
              <a:spcBef>
                <a:spcPts val="1200"/>
              </a:spcBef>
              <a:spcAft>
                <a:spcPts val="6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p>
          <a:p>
            <a:pPr algn="just">
              <a:spcBef>
                <a:spcPts val="1200"/>
              </a:spcBef>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patrimônio líquido negativo:</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As aplicações da Classe estão, por sua natureza, sujeitas a flutuações típicas de mercado, risco de crédito, risco sistêmico, condições adversas de liquidez e negociação atípica nos mercados de atuação, não havendo garantia de completa eliminação da possibilidade de perdas para a Classe e os Cotistas. As estratégias de investimento da Classe poderão fazer com que o patrimônio líquido da Classe seja negativo, hipótese em que os Cotistas não serão obrigados a realizar aportes adicionais de recursos. É possível, portanto, que a Classe não possua recursos suficientes para satisfazer as suas obrigações. Tendo em vista que a responsabilidade dos Cotistas será limitada ao valor por eles subscrito, diante da possibilidade de o patrimônio líquido da Classe se tornar negativo, a Administradora e a Gestora deverão adotar as medidas previstas neste Regulamento, observado, ainda, o disposto nos Artigos 122 a 125 da parte geral da Resolução CVM 175. A adoção de tais medidas não necessariamente eliminará o risco de insolvência da Classe, podendo ocorrer a liquidação da Classe ou se tornar necessário que a Administradora entre com pedido de declaração judicial de insolvência da Classe, consequentemente afetando de forma negativa os Cotistas.</a:t>
            </a:r>
          </a:p>
          <a:p>
            <a:pPr algn="just">
              <a:spcBef>
                <a:spcPts val="1200"/>
              </a:spcBef>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Bef>
                <a:spcPts val="300"/>
              </a:spcBef>
              <a:spcAft>
                <a:spcPts val="600"/>
              </a:spcAft>
            </a:pPr>
            <a:endParaRPr lang="pt-BR" sz="800" dirty="0">
              <a:solidFill>
                <a:schemeClr val="tx1">
                  <a:lumMod val="95000"/>
                  <a:lumOff val="5000"/>
                </a:schemeClr>
              </a:solidFill>
              <a:cs typeface="Calibri" pitchFamily="34" charset="0"/>
            </a:endParaRPr>
          </a:p>
        </p:txBody>
      </p:sp>
      <p:sp>
        <p:nvSpPr>
          <p:cNvPr id="3" name="Rectangle 2">
            <a:extLst>
              <a:ext uri="{FF2B5EF4-FFF2-40B4-BE49-F238E27FC236}">
                <a16:creationId xmlns:a16="http://schemas.microsoft.com/office/drawing/2014/main" id="{3AF6FFBC-D2A9-E6CD-E365-2E8C0A3567C7}"/>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8" name="Retângulo 5">
            <a:extLst>
              <a:ext uri="{FF2B5EF4-FFF2-40B4-BE49-F238E27FC236}">
                <a16:creationId xmlns:a16="http://schemas.microsoft.com/office/drawing/2014/main" id="{44ADBDE7-A6DC-8FA2-95C1-E06A88FDEA01}"/>
              </a:ext>
            </a:extLst>
          </p:cNvPr>
          <p:cNvSpPr/>
          <p:nvPr/>
        </p:nvSpPr>
        <p:spPr>
          <a:xfrm>
            <a:off x="6364" y="6108569"/>
            <a:ext cx="12192000" cy="764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386339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6EBE-001E-6BE8-9F68-A22EEAFF17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3FB51DE-54DD-82AA-B964-D33F4FA247C4}"/>
              </a:ext>
            </a:extLst>
          </p:cNvPr>
          <p:cNvSpPr>
            <a:spLocks noGrp="1"/>
          </p:cNvSpPr>
          <p:nvPr>
            <p:ph type="title"/>
          </p:nvPr>
        </p:nvSpPr>
        <p:spPr/>
        <p:txBody>
          <a:bodyPr/>
          <a:lstStyle/>
          <a:p>
            <a:r>
              <a:rPr lang="pt-BR" sz="2400" dirty="0">
                <a:solidFill>
                  <a:schemeClr val="accent1"/>
                </a:solidFill>
                <a:latin typeface="+mj-lt"/>
                <a:sym typeface="Verdana"/>
              </a:rPr>
              <a:t>DISCLAIMER</a:t>
            </a:r>
            <a:endParaRPr lang="pt-BR" dirty="0"/>
          </a:p>
        </p:txBody>
      </p:sp>
      <p:sp>
        <p:nvSpPr>
          <p:cNvPr id="2" name="TextBox 1">
            <a:extLst>
              <a:ext uri="{FF2B5EF4-FFF2-40B4-BE49-F238E27FC236}">
                <a16:creationId xmlns:a16="http://schemas.microsoft.com/office/drawing/2014/main" id="{41016ADF-370A-E352-ECE1-5E25DC25FC08}"/>
              </a:ext>
            </a:extLst>
          </p:cNvPr>
          <p:cNvSpPr txBox="1"/>
          <p:nvPr/>
        </p:nvSpPr>
        <p:spPr>
          <a:xfrm>
            <a:off x="389994" y="878891"/>
            <a:ext cx="11535372" cy="5206554"/>
          </a:xfrm>
          <a:prstGeom prst="rect">
            <a:avLst/>
          </a:prstGeom>
          <a:noFill/>
        </p:spPr>
        <p:txBody>
          <a:bodyPr wrap="square">
            <a:spAutoFit/>
          </a:bodyPr>
          <a:lstStyle/>
          <a:p>
            <a:pPr algn="just">
              <a:spcBef>
                <a:spcPts val="300"/>
              </a:spcBef>
              <a:spcAft>
                <a:spcPts val="300"/>
              </a:spcAft>
            </a:pPr>
            <a:r>
              <a:rPr lang="pt-BR" sz="800" dirty="0">
                <a:solidFill>
                  <a:schemeClr val="tx1">
                    <a:lumMod val="95000"/>
                    <a:lumOff val="5000"/>
                  </a:schemeClr>
                </a:solidFill>
                <a:cs typeface="Calibri" pitchFamily="34" charset="0"/>
              </a:rPr>
              <a:t>Os investimentos a serem realizados pelo Fundo apresentam um nível de risco elevado quando comparado com outras alternativas existentes no mercado de capitais brasileiro, de modo que o investidor que decidir aplicar recursos no Fundo deve estar ciente e ter pleno conhecimento que assumirá por sua própria conta os riscos envolvidos nas aplicações que incluem, sem limitação, os descritos no Regulamento. </a:t>
            </a:r>
          </a:p>
          <a:p>
            <a:pPr algn="just">
              <a:spcBef>
                <a:spcPts val="300"/>
              </a:spcBef>
              <a:spcAft>
                <a:spcPts val="300"/>
              </a:spcAft>
            </a:pPr>
            <a:r>
              <a:rPr lang="pt-BR" sz="800" dirty="0">
                <a:solidFill>
                  <a:schemeClr val="tx1">
                    <a:lumMod val="95000"/>
                    <a:lumOff val="5000"/>
                  </a:schemeClr>
                </a:solidFill>
                <a:cs typeface="Calibri" pitchFamily="34" charset="0"/>
              </a:rPr>
              <a:t>Não obstante a diligência da Administradora e do Gestor em colocar em prática a Política de Investimento, os investimentos do Fundo estão, por sua natureza, sujeitos a flutuações típicas do mercado, risco de crédito, risco sistêmico, condições adversas de liquidez e negociação atípica nos mercados de atuação e, mesmo que a Administradora e o Gestor mantenham rotinas e procedimentos de gerenciamento de riscos, não há garantia de completa eliminação da possibilidade de perdas para o Fundo e para os Cotistas.</a:t>
            </a:r>
          </a:p>
          <a:p>
            <a:pPr algn="just">
              <a:spcBef>
                <a:spcPts val="300"/>
              </a:spcBef>
              <a:spcAft>
                <a:spcPts val="300"/>
              </a:spcAft>
            </a:pPr>
            <a:r>
              <a:rPr lang="pt-BR" sz="800" dirty="0">
                <a:solidFill>
                  <a:schemeClr val="tx1">
                    <a:lumMod val="95000"/>
                    <a:lumOff val="5000"/>
                  </a:schemeClr>
                </a:solidFill>
                <a:cs typeface="Calibri" pitchFamily="34" charset="0"/>
              </a:rPr>
              <a:t>Eventuais estimativas e declarações futuras presentes neste Material Publicitário e no Prospecto, incluindo informações sobre o setor de energia elétrica e a potencial carteira do Fundo, poderão não se concretizar, no todo ou em parte. Tendo em vista as incertezas envolvidas em tais estimativas e declarações futuras, o investidor não deve se basear nelas para a tomada de decisão de investimento nas Cotas Subclasse A, em especial a seção “Fatores de Risco”, páginas [</a:t>
            </a:r>
            <a:r>
              <a:rPr lang="pt-BR" sz="800" dirty="0">
                <a:solidFill>
                  <a:schemeClr val="tx1">
                    <a:lumMod val="95000"/>
                    <a:lumOff val="5000"/>
                  </a:schemeClr>
                </a:solidFill>
                <a:highlight>
                  <a:srgbClr val="FFFF00"/>
                </a:highlight>
                <a:cs typeface="Calibri" pitchFamily="34" charset="0"/>
              </a:rPr>
              <a:t>=</a:t>
            </a:r>
            <a:r>
              <a:rPr lang="pt-BR" sz="800" dirty="0">
                <a:solidFill>
                  <a:schemeClr val="tx1">
                    <a:lumMod val="95000"/>
                    <a:lumOff val="5000"/>
                  </a:schemeClr>
                </a:solidFill>
                <a:cs typeface="Calibri" pitchFamily="34" charset="0"/>
              </a:rPr>
              <a:t>] a [</a:t>
            </a:r>
            <a:r>
              <a:rPr lang="pt-BR" sz="800" dirty="0">
                <a:solidFill>
                  <a:schemeClr val="tx1">
                    <a:lumMod val="95000"/>
                    <a:lumOff val="5000"/>
                  </a:schemeClr>
                </a:solidFill>
                <a:highlight>
                  <a:srgbClr val="FFFF00"/>
                </a:highlight>
                <a:cs typeface="Calibri" pitchFamily="34" charset="0"/>
              </a:rPr>
              <a:t>=</a:t>
            </a:r>
            <a:r>
              <a:rPr lang="pt-BR" sz="800" dirty="0">
                <a:solidFill>
                  <a:schemeClr val="tx1">
                    <a:lumMod val="95000"/>
                    <a:lumOff val="5000"/>
                  </a:schemeClr>
                </a:solidFill>
                <a:cs typeface="Calibri" pitchFamily="34" charset="0"/>
              </a:rPr>
              <a:t>] do Prospecto Definitivo.</a:t>
            </a:r>
          </a:p>
          <a:p>
            <a:pPr algn="just">
              <a:spcBef>
                <a:spcPts val="300"/>
              </a:spcBef>
              <a:spcAft>
                <a:spcPts val="300"/>
              </a:spcAft>
            </a:pPr>
            <a:r>
              <a:rPr lang="pt-BR" sz="800" dirty="0">
                <a:solidFill>
                  <a:schemeClr val="tx1">
                    <a:lumMod val="95000"/>
                    <a:lumOff val="5000"/>
                  </a:schemeClr>
                </a:solidFill>
                <a:cs typeface="Calibri" pitchFamily="34" charset="0"/>
              </a:rPr>
              <a:t>A RENTABILIDADE INDICADA NÃO REPRESENTA E NEM DEVE SER CONSIDERADA, SOB QUALQUER HIPÓTESE, COMO PROMESSA, GARANTIA OU SUGESTÃO DE RENTABILIDADE, TRATANDO-SE SOMENTE DE PROJEÇÕES ELABORADAS SOB AS PREMISSAS PELO GESTOR E DO CONSULTOR ESPECIALIZADO, AS QUAIS PODEM NÃO SE REALIZAR. AS INFORMAÇÕES PRESENTES NESTE MATERIAL PUBLICITÁRIO E NO PROSPECTO DEFINITIVO SÃO BASEADAS EM SIMULAÇÕES E OS RESULTADOS REAIS PODERÃO SER SIGNIFICATIVAMENTE DIFERENTES. O INVESTIMENTO EM COTAS DE FUNDOS DE INVESTIMENTO EM PARTICIPAÇÕES EM INFRAESTRUTURA NÃO É ADEQUADO A INVESTIDORES QUE NECESSITEM DE LIQUIDEZ IMEDIATA, TENDO EM VISTA A POSSIBILIDADE DE SEREM PEQUENAS OU INEXISTENTES AS NEGOCIAÇÕES DAS COTAS SUBCLASSE A NO MERCADO SECUNDÁRIO. ALÉM DISSO, AS CLASSES DE FUNDOS DE INVESTIMENTO EM PARTICIPAÇÕES EM INFRAESTRUTURA TÊM A FORMA DE CONDOMÍNIO FECHADO, OU SEJA, NÃO ADMITEM A POSSIBILIDADE DE RESGATE DE SUAS COTAS, SALVO NAS HIPÓTESES DE SUA LIQUIDAÇÃO. DESSA FORMA, SEUS COTISTAS PODEM TER DIFICULDADES EM REALIZAR A VENDA DE SUAS COTAS NO MERCADO SECUNDÁRIO. FUNDOS DE INVESTIMENTO NÃO CONTAM COM GARANTIA DA ADMINISTRADORA E DO GESTOR DE QUALQUER MECANISMO DE SEGURO OU FUNDO GARANTIDOR DE CRÉDITO – FGC. A OFERTA E AS COTAS EM QUESTÃO TRATAM-SE DE UM INVESTIMENTO DE RISCO.</a:t>
            </a:r>
          </a:p>
          <a:p>
            <a:pPr algn="just">
              <a:spcBef>
                <a:spcPts val="300"/>
              </a:spcBef>
              <a:spcAft>
                <a:spcPts val="300"/>
              </a:spcAft>
            </a:pPr>
            <a:endParaRPr lang="pt-BR" sz="800" dirty="0">
              <a:solidFill>
                <a:schemeClr val="tx1">
                  <a:lumMod val="95000"/>
                  <a:lumOff val="5000"/>
                </a:schemeClr>
              </a:solidFill>
              <a:cs typeface="Calibri" pitchFamily="34" charset="0"/>
            </a:endParaRPr>
          </a:p>
          <a:p>
            <a:pPr marL="359410" indent="-359410" algn="just">
              <a:spcAft>
                <a:spcPts val="1000"/>
              </a:spcAft>
              <a:buAutoNum type="romanLcParenBoth"/>
            </a:pPr>
            <a:r>
              <a:rPr lang="pt-BR" sz="800" dirty="0">
                <a:solidFill>
                  <a:schemeClr val="tx1">
                    <a:lumMod val="95000"/>
                    <a:lumOff val="5000"/>
                  </a:schemeClr>
                </a:solidFill>
                <a:cs typeface="Calibri" pitchFamily="34" charset="0"/>
              </a:rPr>
              <a:t>Administrador: https://safra.com.br/safra-asset/ (neste website clicar em “Nossas especialidades” e, na coluna “Safra Asset”, selecionar “Safra Fiduciária”, “Ofertas Públicas” , “Copérnico FIP IE” e, então, selecionar o documento desejado);</a:t>
            </a:r>
          </a:p>
          <a:p>
            <a:pPr marL="359410" indent="-359410" algn="just">
              <a:spcAft>
                <a:spcPts val="1000"/>
              </a:spcAft>
              <a:buAutoNum type="romanLcParenBoth"/>
            </a:pPr>
            <a:r>
              <a:rPr lang="pt-BR" sz="800" dirty="0">
                <a:solidFill>
                  <a:schemeClr val="tx1">
                    <a:lumMod val="95000"/>
                    <a:lumOff val="5000"/>
                  </a:schemeClr>
                </a:solidFill>
                <a:cs typeface="Calibri" pitchFamily="34" charset="0"/>
              </a:rPr>
              <a:t>Gestor: https://safra.com.br/safra-asset/ (neste website clicar em “Nossas especialidades” e, na coluna “Safra Asset”, selecionar “Copérnico Fundo de Investimento em Participações em Infraestrutura”, “1ª Emissão de Cotas” e, então, selecionar o documento desejado); </a:t>
            </a:r>
          </a:p>
          <a:p>
            <a:pPr marL="359410" indent="-359410" algn="just">
              <a:spcAft>
                <a:spcPts val="1000"/>
              </a:spcAft>
            </a:pPr>
            <a:r>
              <a:rPr lang="pt-BR" sz="800" dirty="0">
                <a:solidFill>
                  <a:schemeClr val="tx1">
                    <a:lumMod val="95000"/>
                    <a:lumOff val="5000"/>
                  </a:schemeClr>
                </a:solidFill>
                <a:cs typeface="Calibri" pitchFamily="34" charset="0"/>
              </a:rPr>
              <a:t>(iii)	Coordenador Líder: https://www.safra.com.br/sobre/banco-de-investimento/ofertas-publicas.htm (neste website acessar “FIP-IE - Copérnico” e, então selecionar o documento desejado);</a:t>
            </a:r>
          </a:p>
          <a:p>
            <a:pPr marL="359410" indent="-359410" algn="just">
              <a:spcAft>
                <a:spcPts val="1000"/>
              </a:spcAft>
              <a:buAutoNum type="romanLcParenBoth" startAt="4"/>
            </a:pPr>
            <a:r>
              <a:rPr lang="pt-BR" sz="800" dirty="0">
                <a:solidFill>
                  <a:schemeClr val="tx1">
                    <a:lumMod val="95000"/>
                    <a:lumOff val="5000"/>
                  </a:schemeClr>
                </a:solidFill>
                <a:cs typeface="Calibri" pitchFamily="34" charset="0"/>
              </a:rPr>
              <a:t>Coordenador: https://www.guide.com.br/investimentos/ofertas-publicas/ (neste website clicar em “FIP”, "Em Andamento" e então selecionar “Copérnico FIP Infraestrutura – 1ª emissão Investidores Qualificados”; e, então, clicar no documento desejado)</a:t>
            </a:r>
          </a:p>
          <a:p>
            <a:pPr marL="359410" indent="-359410" algn="just">
              <a:spcAft>
                <a:spcPts val="1000"/>
              </a:spcAft>
              <a:buAutoNum type="romanLcParenBoth" startAt="4"/>
            </a:pPr>
            <a:r>
              <a:rPr lang="pt-BR" sz="800" dirty="0">
                <a:solidFill>
                  <a:schemeClr val="tx1">
                    <a:lumMod val="95000"/>
                    <a:lumOff val="5000"/>
                  </a:schemeClr>
                </a:solidFill>
                <a:cs typeface="Calibri" pitchFamily="34" charset="0"/>
              </a:rPr>
              <a:t>CVM: https://www.gov.br/cvm/pt-br: (neste website acessar “Centrais de Conteúdo”, clicar em “Central de Sistemas da CVM”, clicar em “Ofertas Públicas”, em seguida em “Ofertas de Distribuição”, clicar em “Ofertas Rito Automático Resolução CVM 160”, preencher o campo “Emissor” com “Copérnico Fundo de Investimento em Participações em Infraestrutura”, clicar em “Filtrar”, clicar no botão abaixo da coluna “Ações”, e, então, clicar no documento desejado);</a:t>
            </a:r>
          </a:p>
          <a:p>
            <a:pPr marL="359410" indent="-359410" algn="just">
              <a:spcAft>
                <a:spcPts val="1000"/>
              </a:spcAft>
            </a:pPr>
            <a:r>
              <a:rPr lang="pt-BR" sz="800" dirty="0">
                <a:solidFill>
                  <a:schemeClr val="tx1">
                    <a:lumMod val="95000"/>
                    <a:lumOff val="5000"/>
                  </a:schemeClr>
                </a:solidFill>
                <a:cs typeface="Calibri" pitchFamily="34" charset="0"/>
              </a:rPr>
              <a:t>(vii)	B3: www.b3.com.br (neste website acessar a aba “Produtos e Serviços”, em “Confira a relação completa dos serviços na Bolsa”, selecionar “Saiba Mais”, localizar “Ofertas Públicas de Renda Variável”, clicar em “Ofertas em andamento”, selecionar “fundos”, clicar em “Copérnico Fundo de Investimento em Participações em Infraestrutura” e, então, localizar o “Prospecto Definitivo”, “Lâmina da Oferta” ou a opção desejada); e </a:t>
            </a:r>
          </a:p>
          <a:p>
            <a:pPr marL="359410" indent="-359410" algn="just">
              <a:spcAft>
                <a:spcPts val="1000"/>
              </a:spcAft>
            </a:pPr>
            <a:r>
              <a:rPr lang="pt-BR" sz="800" dirty="0">
                <a:solidFill>
                  <a:schemeClr val="tx1">
                    <a:lumMod val="95000"/>
                    <a:lumOff val="5000"/>
                  </a:schemeClr>
                </a:solidFill>
                <a:cs typeface="Calibri" pitchFamily="34" charset="0"/>
              </a:rPr>
              <a:t>(viii)	Fundos.NET: Para acesso a quaisquer comunicados ao mercado relativos a eventos relacionados à Oferta, após a sua divulgação, pelo Fundos.net, consulte: https://www.gov.br/cvm/pt-br (neste site em “Principais Consultas”, clicar em “Fundos de Investimento”, clicar em “Fundos Registrados”, digitar “Copérnico Fundo de Investimento em Participações em Infraestrutura”, digitar o número que aparece ao lado e clicar em “Continuar”, clicar em “Copérnico Fundo de Investimento em Participações em Infraestrutura Fundo de Investimento em Participações em Infraestrutura”, acessar o sistema “Fundos.NET” clicando no link “clique aqui”, em seguida selecionar o documento desejado).</a:t>
            </a:r>
          </a:p>
          <a:p>
            <a:pPr algn="just">
              <a:spcBef>
                <a:spcPts val="300"/>
              </a:spcBef>
              <a:spcAft>
                <a:spcPts val="300"/>
              </a:spcAft>
            </a:pPr>
            <a:endParaRPr lang="pt-BR" sz="900" dirty="0">
              <a:solidFill>
                <a:schemeClr val="tx1">
                  <a:lumMod val="95000"/>
                  <a:lumOff val="5000"/>
                </a:schemeClr>
              </a:solidFill>
              <a:cs typeface="Calibri" pitchFamily="34" charset="0"/>
            </a:endParaRPr>
          </a:p>
        </p:txBody>
      </p:sp>
      <p:sp>
        <p:nvSpPr>
          <p:cNvPr id="4" name="Retângulo 5">
            <a:extLst>
              <a:ext uri="{FF2B5EF4-FFF2-40B4-BE49-F238E27FC236}">
                <a16:creationId xmlns:a16="http://schemas.microsoft.com/office/drawing/2014/main" id="{8E17BA82-5F54-BAFA-6573-B4E3431E2D46}"/>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1119479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2B84-41C0-2590-A351-4F58A5E936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B5358C-2B5E-A125-A31A-BD3484DB7019}"/>
              </a:ext>
            </a:extLst>
          </p:cNvPr>
          <p:cNvSpPr/>
          <p:nvPr/>
        </p:nvSpPr>
        <p:spPr>
          <a:xfrm>
            <a:off x="1" y="5948314"/>
            <a:ext cx="12192001" cy="16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 name="Title 2">
            <a:extLst>
              <a:ext uri="{FF2B5EF4-FFF2-40B4-BE49-F238E27FC236}">
                <a16:creationId xmlns:a16="http://schemas.microsoft.com/office/drawing/2014/main" id="{B4DDE1D9-B3A7-77D2-0787-AE007B9E5D3E}"/>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defTabSz="914400">
              <a:lnSpc>
                <a:spcPct val="90000"/>
              </a:lnSpc>
              <a:spcBef>
                <a:spcPct val="0"/>
              </a:spcBef>
              <a:buNone/>
              <a:defRPr kumimoji="0" lang="pt-BR" sz="2200" b="1" i="0" u="none" strike="noStrike" cap="none" spc="0" normalizeH="0" baseline="0" dirty="0">
                <a:ln>
                  <a:noFill/>
                </a:ln>
                <a:solidFill>
                  <a:schemeClr val="accent1"/>
                </a:solidFill>
                <a:effectLst/>
                <a:uLnTx/>
                <a:uFillTx/>
                <a:latin typeface="+mj-lt"/>
                <a:cs typeface="Calibri Light" panose="020F0302020204030204" pitchFamily="34" charset="0"/>
              </a:defRPr>
            </a:lvl1pPr>
          </a:lstStyle>
          <a:p>
            <a:r>
              <a:rPr lang="en-US" dirty="0"/>
              <a:t>Fatores de Risco</a:t>
            </a:r>
            <a:endParaRPr lang="pt-BR" dirty="0"/>
          </a:p>
        </p:txBody>
      </p:sp>
      <p:sp>
        <p:nvSpPr>
          <p:cNvPr id="4" name="TextBox 3">
            <a:extLst>
              <a:ext uri="{FF2B5EF4-FFF2-40B4-BE49-F238E27FC236}">
                <a16:creationId xmlns:a16="http://schemas.microsoft.com/office/drawing/2014/main" id="{CB59FD1D-B314-DCE9-EA7D-8A3B442251EC}"/>
              </a:ext>
            </a:extLst>
          </p:cNvPr>
          <p:cNvSpPr txBox="1">
            <a:spLocks noGrp="1" noRot="1" noMove="1" noResize="1" noEditPoints="1" noAdjustHandles="1" noChangeArrowheads="1" noChangeShapeType="1"/>
          </p:cNvSpPr>
          <p:nvPr/>
        </p:nvSpPr>
        <p:spPr>
          <a:xfrm>
            <a:off x="1" y="1008668"/>
            <a:ext cx="12192000" cy="4955128"/>
          </a:xfrm>
          <a:prstGeom prst="rect">
            <a:avLst/>
          </a:prstGeom>
          <a:noFill/>
        </p:spPr>
        <p:txBody>
          <a:bodyPr wrap="square" numCol="3" spcCol="72000" anchor="ctr" anchorCtr="0">
            <a:noAutofit/>
          </a:bodyPr>
          <a:lstStyle/>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Ausência de responsabilidade do Cotista diante do patrimônio líquido negativo: </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responsabilidade dos Cotistas está limitada ao valor por eles subscrito, nos termos do Artigo 1.368-D do Código Civil e na forma regulamentada pela Resolução CVM 175. Nesse sentido, diante da hipótese de patrimônio líquido negativo da Classe, a Administradora deverá adotar as medidas previstas no Anexo A, observado o capítulo XIII da Resolução CVM 175. Todavia, a adoção das referidas medidas não isentará o risco de solvência da Classe, podendo ocorrer a liquidação da Classe ou ocasionar a necessidade de a Administradora entrar com pedido de declaração judicial de insolvência da Classe, consequentemente afetando de forma negativa os Cotistas.</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Ausência de propriedade direta dos ativos:</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Os direitos do Cotista deverão ser exercidos sobre todos os ativos integrantes da Carteira de modo não individualizado, proporcionalmente à quantidade de Cotas detidas pelo Cotista. Portanto, o Cotista não terão qualquer direito de propriedade direta sobre os Ativos Alvo ou os Ativos Financeiros, podendo afetar negativamente 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relacionados à distribuição de resultados: </a:t>
            </a:r>
            <a:r>
              <a:rPr lang="pt-BR" sz="800" dirty="0">
                <a:effectLst/>
                <a:latin typeface="Trebuchet MS" panose="020B0603020202020204" pitchFamily="34" charset="0"/>
                <a:ea typeface="Calibri" panose="020F0502020204030204" pitchFamily="34" charset="0"/>
                <a:cs typeface="Arial" panose="020B0604020202020204" pitchFamily="34" charset="0"/>
              </a:rPr>
              <a:t>Os recursos gerados pela Classe serão provenientes dos rendimentos, dividendos e outros proventos que sejam atribuídos aos Ativos Alvo e/ou Ativos Financeiros. A capacidade da Classe de distribuir os resultados das Cotas está condicionada ao recebimento, pela Classe, dos recursos acima citados, o que pode afetar negativamente 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restrição ao resgate e de liquidez das Cotas: </a:t>
            </a:r>
            <a:r>
              <a:rPr lang="pt-BR" sz="800" dirty="0">
                <a:effectLst/>
                <a:latin typeface="Trebuchet MS" panose="020B0603020202020204" pitchFamily="34" charset="0"/>
                <a:ea typeface="Calibri" panose="020F0502020204030204" pitchFamily="34" charset="0"/>
                <a:cs typeface="Arial" panose="020B0604020202020204" pitchFamily="34" charset="0"/>
              </a:rPr>
              <a:t>Pelo fato de a Classe ser constituída sob forma de condomínio de natureza especial fechado, o resgate de suas Cotas somente poderá ocorrer na liquidação da Classe, conforme previsto no Anexo. A distribuição de recursos da Classe será realizada na medida em que a Classe tenha disponibilidade para tanto, nos termos do Anexo A, ou na data de liquidação da Classe. Tais características poderão limitar o interesse de investidores pelas Cotas, reduzindo sua liquidez no mercado secundário e, além disso, não há tradição no mercado secundário de negociação de cotas de classes de fundos de investimento. Sendo assim, existe o risco para os Cotistas que queiram se desfazer dos seus investimentos na Classe de não conseguirem encontrar compradores interessados no mercado secundário, de modo que os Cotistas poderão obter preços reduzidos na venda de suas Cotas Subclasse A e consequentemente afetando negativamente 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resgate de Cotas em Ativos Alvos e/ou Ativos Financeiros: </a:t>
            </a:r>
            <a:r>
              <a:rPr lang="pt-BR" sz="800" dirty="0">
                <a:effectLst/>
                <a:latin typeface="Trebuchet MS" panose="020B0603020202020204" pitchFamily="34" charset="0"/>
                <a:ea typeface="Calibri" panose="020F0502020204030204" pitchFamily="34" charset="0"/>
                <a:cs typeface="Arial" panose="020B0604020202020204" pitchFamily="34" charset="0"/>
              </a:rPr>
              <a:t>O Anexo A estabelece situações em que as Cotas poderão ser resgatadas mediante a entrega, em pagamento, de Ativos Alvo e/ou Ativos Financeiros. Nessas hipóteses, os Cotistas poderão encontrar dificuldades para negociar os Ativos Alvo e/ou Ativos Financeiros, o que pode afetar negativamente 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concentração dos investimentos da Classe: </a:t>
            </a:r>
            <a:r>
              <a:rPr lang="pt-BR" sz="800" dirty="0">
                <a:effectLst/>
                <a:latin typeface="Trebuchet MS" panose="020B0603020202020204" pitchFamily="34" charset="0"/>
                <a:ea typeface="Calibri" panose="020F0502020204030204" pitchFamily="34" charset="0"/>
                <a:cs typeface="Arial" panose="020B0604020202020204" pitchFamily="34" charset="0"/>
              </a:rPr>
              <a:t>Os investimentos da Classe em Ativos Alvo poderão ser efetuados em um número restrito de Sociedades Investidas ou mesmo em uma única Sociedade Investida. O risco associado às aplicações da Classe é diretamente proporcional à concentração das aplicações. Quanto maior a concentração das aplicações da Classe em uma única Sociedade Investida, maior será a vulnerabilidade da Classe em relação ao risco de tal Sociedade Investida. O mesmo se aplica no caso de a(s) Sociedade(s) Investida investir(em) em um número reduzido ou mesmo em um único projeto. Os riscos de concentração da carteira englobam, ainda, o risco de perda de parcela substancial ou até mesmo da totalidade do capital integralizado pelos Cotistas, o que pode afetar negativamente a Classe e consequentemente 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Falta de liquidez dos Ativos Financeiros: </a:t>
            </a:r>
            <a:r>
              <a:rPr lang="pt-BR" sz="800" dirty="0">
                <a:effectLst/>
                <a:latin typeface="Trebuchet MS" panose="020B0603020202020204" pitchFamily="34" charset="0"/>
                <a:ea typeface="Calibri" panose="020F0502020204030204" pitchFamily="34" charset="0"/>
                <a:cs typeface="Arial" panose="020B0604020202020204" pitchFamily="34" charset="0"/>
              </a:rPr>
              <a:t>A parcela do patrimônio líquido da Classe não aplicada nos Ativos Alvo pode ser aplicada em Ativos Financeiros. Os Ativos Financeiros podem vir a se mostrar ilíquidos (seja por ausência de mercado secundário ativo, seja por eventual atraso no pagamento por parte dos respectivos emissores ou contrapartes), afetando os pagamentos ao Cotista.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relacionado ao uso de derivativos:</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Classe poderá realizar operações em mercados de derivativos com o objetivo de proteger posições detidas à vista, até o limite dessas. A Classe está sujeita ao risco de distorção de preço entre o derivativo e o seu ativo objeto, o que poderá ocasionar o aumento da volatilidade da Classe, limitar as possibilidades de retornos adicionais nas operações, não produzir os efeitos pretendidos e provocar perdas ao Cotista. Ademais, a posição da Classe poderá não representar um hedge perfeito ou suficiente para evitar perdas à Classe, afetando negativamente a rentabilidade dos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potencial conflito de interesse:</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Na forma prevista no Anexo A, mediante aprovação da Assembleia Especial de Cotistas ou do Conselho Consultivo, a Classe poderá realizar investimentos em Ativos Alvo caracterizáveis como situações de potencial conflito de interesses, seja de natureza formal ou material, nos termos da legislação e da regulamentação aplicável. A realização de tais transações podem, eventualmente, afetar negativamente a rentabilidade da Classe.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inexistência de quórum nas deliberações a serem tomadas pela Assembleia Especial de Cotistas: </a:t>
            </a:r>
            <a:r>
              <a:rPr lang="pt-BR" sz="800" dirty="0">
                <a:effectLst/>
                <a:latin typeface="Trebuchet MS" panose="020B0603020202020204" pitchFamily="34" charset="0"/>
                <a:ea typeface="Calibri" panose="020F0502020204030204" pitchFamily="34" charset="0"/>
                <a:cs typeface="Arial" panose="020B0604020202020204" pitchFamily="34" charset="0"/>
              </a:rPr>
              <a:t>Determinadas matérias que são objeto de Assembleia Especial de Cotistas somente serão deliberadas quando aprovadas por maioria qualificada dos Cotistas. Tendo em vista que fundos de investimento em participações tendem a possuir número elevado de Cotistas, é possível que as matérias que dependam de quórum qualificado fiquem impossibilitadas de aprovação pela ausência de quórum na instalação (quando aplicável) e na votação de tais assembleias. A impossibilidade de deliberação de determinadas matérias pode ensejar, dentre outros prejuízos, a liquidação antecipada da Classe.</a:t>
            </a:r>
          </a:p>
          <a:p>
            <a:pPr algn="just">
              <a:spcAft>
                <a:spcPts val="800"/>
              </a:spcAft>
            </a:pPr>
            <a:r>
              <a:rPr lang="pt-BR" sz="800" dirty="0">
                <a:effectLst/>
                <a:latin typeface="Trebuchet MS" panose="020B0603020202020204" pitchFamily="34" charset="0"/>
                <a:ea typeface="Calibri" panose="020F0502020204030204" pitchFamily="34" charset="0"/>
                <a:cs typeface="Arial" panose="020B0604020202020204" pitchFamily="34" charset="0"/>
              </a:rPr>
              <a:t>Adicionalmente, ainda que Cotistas minoritários manifestem votos em contrário à ordem do dia objeto da assembleia, as matérias objeto da deliberação podem vir a ser aprovadas desde que o quórum mínimo seja atendido. Nessa hipótese, a ordem do dia será aprovada e os Cotistas minoritários serão afetados negativamente.</a:t>
            </a:r>
          </a:p>
          <a:p>
            <a:pPr algn="just">
              <a:spcAft>
                <a:spcPts val="8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Jurídicos e Regulatórios: </a:t>
            </a:r>
            <a:r>
              <a:rPr lang="pt-BR" sz="800" dirty="0">
                <a:effectLst/>
                <a:latin typeface="Trebuchet MS" panose="020B0603020202020204" pitchFamily="34" charset="0"/>
                <a:ea typeface="Calibri" panose="020F0502020204030204" pitchFamily="34" charset="0"/>
                <a:cs typeface="Arial" panose="020B0604020202020204" pitchFamily="34" charset="0"/>
              </a:rPr>
              <a:t>A legislação aplicável à Classe, aos Cotistas e aos investimentos efetuados pelo Fundo, incluindo, sem limitação, leis tributárias, leis cambiais e leis que regulamentem investimentos estrangeiros em cotas de fundos de investimento no Brasil, está sujeita a alterações. As agências governamentais ou outras autoridades podem, ainda, exigir novas licenças e autorizações necessárias para o desenvolvimento dos negócios relativos às Sociedades Investidas, gerando, consequentemente, efeitos adversos à Classe. Ainda, poderão ocorrer interferências de autoridades governamentais e órgãos reguladores nos mercados, bem como moratórias e alterações das políticas monetárias e cambiais. Tais eventos poderão impactar de maneira adversa o valor das Cotas Subclasse A, bem como as condições para distribuição de rendimentos e para resgate das Cotas Subclasse A, inclusive as regras de fechamento de câmbio e de remessa de recursos do e para o exterior. Ademais, a aplicação de leis existentes e a interpretação de novas leis poderão impactar os resultados da Classe.</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C16894B-0908-27D2-D89E-4CD65EDAA97C}"/>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7" name="Retângulo 5">
            <a:extLst>
              <a:ext uri="{FF2B5EF4-FFF2-40B4-BE49-F238E27FC236}">
                <a16:creationId xmlns:a16="http://schemas.microsoft.com/office/drawing/2014/main" id="{ED8DAC72-52B3-0B72-A553-96F2F872C45C}"/>
              </a:ext>
            </a:extLst>
          </p:cNvPr>
          <p:cNvSpPr/>
          <p:nvPr/>
        </p:nvSpPr>
        <p:spPr>
          <a:xfrm>
            <a:off x="6364" y="6108569"/>
            <a:ext cx="12192000" cy="764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012866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2B84-41C0-2590-A351-4F58A5E936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B5358C-2B5E-A125-A31A-BD3484DB7019}"/>
              </a:ext>
            </a:extLst>
          </p:cNvPr>
          <p:cNvSpPr/>
          <p:nvPr/>
        </p:nvSpPr>
        <p:spPr>
          <a:xfrm>
            <a:off x="1" y="5948314"/>
            <a:ext cx="12192001" cy="16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 name="Title 2">
            <a:extLst>
              <a:ext uri="{FF2B5EF4-FFF2-40B4-BE49-F238E27FC236}">
                <a16:creationId xmlns:a16="http://schemas.microsoft.com/office/drawing/2014/main" id="{B4DDE1D9-B3A7-77D2-0787-AE007B9E5D3E}"/>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defTabSz="914400">
              <a:lnSpc>
                <a:spcPct val="90000"/>
              </a:lnSpc>
              <a:spcBef>
                <a:spcPct val="0"/>
              </a:spcBef>
              <a:buNone/>
              <a:defRPr kumimoji="0" lang="pt-BR" sz="2200" b="1" i="0" u="none" strike="noStrike" cap="none" spc="0" normalizeH="0" baseline="0" dirty="0">
                <a:ln>
                  <a:noFill/>
                </a:ln>
                <a:solidFill>
                  <a:schemeClr val="accent1"/>
                </a:solidFill>
                <a:effectLst/>
                <a:uLnTx/>
                <a:uFillTx/>
                <a:latin typeface="+mj-lt"/>
                <a:cs typeface="Calibri Light" panose="020F0302020204030204" pitchFamily="34" charset="0"/>
              </a:defRPr>
            </a:lvl1pPr>
          </a:lstStyle>
          <a:p>
            <a:r>
              <a:rPr lang="en-US" dirty="0"/>
              <a:t>Fatores de Risco</a:t>
            </a:r>
            <a:endParaRPr lang="pt-BR" dirty="0"/>
          </a:p>
        </p:txBody>
      </p:sp>
      <p:sp>
        <p:nvSpPr>
          <p:cNvPr id="4" name="TextBox 3">
            <a:extLst>
              <a:ext uri="{FF2B5EF4-FFF2-40B4-BE49-F238E27FC236}">
                <a16:creationId xmlns:a16="http://schemas.microsoft.com/office/drawing/2014/main" id="{CB59FD1D-B314-DCE9-EA7D-8A3B442251EC}"/>
              </a:ext>
            </a:extLst>
          </p:cNvPr>
          <p:cNvSpPr txBox="1">
            <a:spLocks noGrp="1" noRot="1" noMove="1" noResize="1" noEditPoints="1" noAdjustHandles="1" noChangeArrowheads="1" noChangeShapeType="1"/>
          </p:cNvSpPr>
          <p:nvPr/>
        </p:nvSpPr>
        <p:spPr>
          <a:xfrm>
            <a:off x="1" y="1008668"/>
            <a:ext cx="12192000" cy="4955128"/>
          </a:xfrm>
          <a:prstGeom prst="rect">
            <a:avLst/>
          </a:prstGeom>
          <a:noFill/>
        </p:spPr>
        <p:txBody>
          <a:bodyPr wrap="square" numCol="3" spcCol="72000" anchor="ctr" anchorCtr="0">
            <a:noAutofit/>
          </a:bodyPr>
          <a:lstStyle/>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Operacional:</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Os ativos objeto de investimento pela Classe serão administrados e geridos pelo Administrador e pelo Gestor, respectivamente, portanto os resultados da Classe dependerão de uma administração/gestão adequada, a qual estará sujeita a eventuais riscos operacionais, que caso venham a ocorrer, poderão afetar a rentabilidade dos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relacionado à caracterização de justa causa para destituição do Gestor: </a:t>
            </a:r>
            <a:r>
              <a:rPr lang="pt-BR" sz="800" dirty="0">
                <a:effectLst/>
                <a:latin typeface="Trebuchet MS" panose="020B0603020202020204" pitchFamily="34" charset="0"/>
                <a:ea typeface="Calibri" panose="020F0502020204030204" pitchFamily="34" charset="0"/>
                <a:cs typeface="Arial" panose="020B0604020202020204" pitchFamily="34" charset="0"/>
              </a:rPr>
              <a:t>Nos termos do Regulamento, o Gestor poderá ser destituído por justa causa em determinadas situações, inclusive naquelas em é necessária sentença arbitral cujos efeitos não estejam suspensos ou processo judicial transitado em julgado comprovando que suas ações ou omissões ensejaram a destituição por Justa Causa (conforme definida no Regulamento). Não é possível prever o tempo em que o tribunal competente levará para proferir tais decisões e, portanto, nem quanto tempo o Gestor permanecerá no exercício de suas funções após eventual ação, ou omissão, que possa ser enquadrada como Justa Causa. Nesse caso, os Cotistas e a Classe deverão aguardar a decisão do tribunal competente ou, caso entendam pertinente, poderão deliberar pela destituição do Gestor sem Justa Causa e pagar a Multa por Descontinuidade. Eventual (conforme definida no Regulamento) demora na decisão a ser proferida pelo tribunal competente para fins de destituição por Justa Causa do Gestor poderá impactar negativamente os Cotistas e a Classe.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emissão de novas Cotas Subclasse A:</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Classe poderá, observado o disposto no Anexo A, emitir novas Cotas Subclasse A. Na hipótese de emissão de novas Cotas Subclasse A, a rentabilidade da Classe poderá ser afetada durante o período em que os recursos decorrentes da emissão de novas Cotas Subclasse A não estiverem investidos nos termos do Regulamento e do Anexo A, o que pode afetar negativamente 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Governança:</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Caso a Classe venha a emitir novas Cotas Subclasse A ou caso seja criada uma nova classe, mediante deliberação em assembleia, os novos Cotistas podem modificar a relação de poderes para alteração do Regulamento. Tais alterações poderão afetar o modo de operação da Classe de forma contrária ao interesse de parte dos Cotistas.</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 de liquidação antecipada: </a:t>
            </a:r>
            <a:r>
              <a:rPr lang="pt-BR" sz="800" dirty="0">
                <a:effectLst/>
                <a:latin typeface="Trebuchet MS" panose="020B0603020202020204" pitchFamily="34" charset="0"/>
                <a:ea typeface="Calibri" panose="020F0502020204030204" pitchFamily="34" charset="0"/>
                <a:cs typeface="Arial" panose="020B0604020202020204" pitchFamily="34" charset="0"/>
              </a:rPr>
              <a:t>As Cotas Subclasse A serão amortizadas de acordo com o estabelecido no Anexo A. No entanto, há eventos que podem ensejar a liquidação antecipada da Classe, conforme indicados no Anexo A. Assim, há a possibilidade de o Cotista ter suas Cotas Subclasse A resgatadas antecipadamente, eventualmente por valores inferiores aos esperados. Nessas hipóteses, o Cotista poderá ter seu horizonte original de investimento reduzido e poderão não conseguir reinvestir os recursos recebidos com a mesma rentabilidade, conforme o caso, o que pode afetar negativamente a rentabilidade dos Cotistas.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700"/>
              </a:spcAft>
            </a:pPr>
            <a:r>
              <a:rPr lang="pt-BR" sz="800" b="1" dirty="0">
                <a:solidFill>
                  <a:srgbClr val="000000"/>
                </a:solidFill>
                <a:effectLst/>
                <a:latin typeface="Trebuchet MS" panose="020B0603020202020204" pitchFamily="34" charset="0"/>
                <a:cs typeface="Calibri" panose="020F0502020204030204" pitchFamily="34" charset="0"/>
              </a:rPr>
              <a:t>Risco quanto à Política de Investimento da Classe: </a:t>
            </a:r>
            <a:r>
              <a:rPr lang="pt-BR" sz="800" spc="-15" dirty="0">
                <a:effectLst/>
                <a:latin typeface="Trebuchet MS" panose="020B0603020202020204" pitchFamily="34" charset="0"/>
                <a:ea typeface="Calibri" panose="020F0502020204030204" pitchFamily="34" charset="0"/>
                <a:cs typeface="Calibri" panose="020F0502020204030204" pitchFamily="34" charset="0"/>
              </a:rPr>
              <a:t>A Classe poderá não dispor de ofertas de ativos suficientes ou em condições aceitáveis, a critério do Gestor, que atendam, no momento da aquisição, à Política de Investimento, de modo que a Classe poderá enfrentar dificuldades para empregar suas disponibilidades de caixa para aquisição de ativos. A ausência de ativos para aquisição pela Classe poderá impactar negativamente a rentabilidade das Cotas Subclasse A em função da impossibilidade de aquisição de ativos a fim de propiciar a rentabilidade esperada das Cotas Subclasse A, o que poderá impactar de forma adversa a Classe e consequentemente o rendimento das Cotas Subclasse A. </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Média</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TRIBUTÁRIOS</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de alterações das regras tributárias: </a:t>
            </a:r>
            <a:r>
              <a:rPr lang="pt-BR" sz="800" dirty="0">
                <a:effectLst/>
                <a:latin typeface="Trebuchet MS" panose="020B0603020202020204" pitchFamily="34" charset="0"/>
                <a:ea typeface="Calibri" panose="020F0502020204030204" pitchFamily="34" charset="0"/>
                <a:cs typeface="Arial" panose="020B0604020202020204" pitchFamily="34" charset="0"/>
              </a:rPr>
              <a:t>Alterações nas regras tributárias e/ou na sua interpretação e aplicação podem implicar no aumento da carga tributária incidente sobre o investimento nas Cotas disposta na Lei 11.478, e demais normas tributárias aplicáveis, bem como no tratamento tributário dos Cotistas. Essas alterações incluem, mas não se limitam, a </a:t>
            </a:r>
            <a:r>
              <a:rPr lang="pt-BR" sz="800" b="1" dirty="0">
                <a:effectLst/>
                <a:latin typeface="Trebuchet MS" panose="020B0603020202020204" pitchFamily="34" charset="0"/>
                <a:ea typeface="Calibri" panose="020F0502020204030204" pitchFamily="34" charset="0"/>
                <a:cs typeface="Arial" panose="020B0604020202020204" pitchFamily="34" charset="0"/>
              </a:rPr>
              <a:t>(i)</a:t>
            </a:r>
            <a:r>
              <a:rPr lang="pt-BR" sz="800" dirty="0">
                <a:effectLst/>
                <a:latin typeface="Trebuchet MS" panose="020B0603020202020204" pitchFamily="34" charset="0"/>
                <a:ea typeface="Calibri" panose="020F0502020204030204" pitchFamily="34" charset="0"/>
                <a:cs typeface="Arial" panose="020B0604020202020204" pitchFamily="34" charset="0"/>
              </a:rPr>
              <a:t> eventual extinção dos benefícios fiscais aplicáveis aos investimentos no Fundo, na forma da legislação em vigor, (</a:t>
            </a:r>
            <a:r>
              <a:rPr lang="pt-BR" sz="800" b="1" dirty="0">
                <a:effectLst/>
                <a:latin typeface="Trebuchet MS" panose="020B0603020202020204" pitchFamily="34" charset="0"/>
                <a:ea typeface="Calibri" panose="020F0502020204030204" pitchFamily="34" charset="0"/>
                <a:cs typeface="Arial" panose="020B0604020202020204" pitchFamily="34" charset="0"/>
              </a:rPr>
              <a:t>ii)</a:t>
            </a:r>
            <a:r>
              <a:rPr lang="pt-BR" sz="800" dirty="0">
                <a:effectLst/>
                <a:latin typeface="Trebuchet MS" panose="020B0603020202020204" pitchFamily="34" charset="0"/>
                <a:ea typeface="Calibri" panose="020F0502020204030204" pitchFamily="34" charset="0"/>
                <a:cs typeface="Arial" panose="020B0604020202020204" pitchFamily="34" charset="0"/>
              </a:rPr>
              <a:t> possíveis modificações na alíquota e/ou na base de cálculo dos tributos existentes, </a:t>
            </a:r>
            <a:r>
              <a:rPr lang="pt-BR" sz="800" b="1" dirty="0">
                <a:effectLst/>
                <a:latin typeface="Trebuchet MS" panose="020B0603020202020204" pitchFamily="34" charset="0"/>
                <a:ea typeface="Calibri" panose="020F0502020204030204" pitchFamily="34" charset="0"/>
                <a:cs typeface="Arial" panose="020B0604020202020204" pitchFamily="34" charset="0"/>
              </a:rPr>
              <a:t>(iii)</a:t>
            </a:r>
            <a:r>
              <a:rPr lang="pt-BR" sz="800" dirty="0">
                <a:effectLst/>
                <a:latin typeface="Trebuchet MS" panose="020B0603020202020204" pitchFamily="34" charset="0"/>
                <a:ea typeface="Calibri" panose="020F0502020204030204" pitchFamily="34" charset="0"/>
                <a:cs typeface="Arial" panose="020B0604020202020204" pitchFamily="34" charset="0"/>
              </a:rPr>
              <a:t> ocasionalmente, criação de tributos temporários, cujos recursos são destinados a determinadas finalidades governamentais, bem como </a:t>
            </a:r>
            <a:r>
              <a:rPr lang="pt-BR" sz="800" b="1" dirty="0">
                <a:effectLst/>
                <a:latin typeface="Trebuchet MS" panose="020B0603020202020204" pitchFamily="34" charset="0"/>
                <a:ea typeface="Calibri" panose="020F0502020204030204" pitchFamily="34" charset="0"/>
                <a:cs typeface="Arial" panose="020B0604020202020204" pitchFamily="34" charset="0"/>
              </a:rPr>
              <a:t>(iv)</a:t>
            </a:r>
            <a:r>
              <a:rPr lang="pt-BR" sz="800" dirty="0">
                <a:effectLst/>
                <a:latin typeface="Trebuchet MS" panose="020B0603020202020204" pitchFamily="34" charset="0"/>
                <a:ea typeface="Calibri" panose="020F0502020204030204" pitchFamily="34" charset="0"/>
                <a:cs typeface="Arial" panose="020B0604020202020204" pitchFamily="34" charset="0"/>
              </a:rPr>
              <a:t> eventuais mudanças na interpretação e/ou aplicação das regras tributárias em vigor por parte dos tribunais e/ou das autoridades governamentais, incluindo, mas não se limitando, às regras relativas ao enquadramento de portfólio dos fundos de investimento em participações em infraestrutura. Além disso, os tribunais e/ou autoridades governamentais competentes, frequentemente, podem analisar e interpretar os dispositivos legais em vigor, inclusive alterando entendimentos anteriores. Os efeitos de tais medidas e quaisquer outras alterações não podem ser previstos ou quantificados antecipadamente, no entanto, poderão sujeitar as Sociedades Alvo e Ativos Financeiros integrantes da carteira, o Fundo, a Classe e/ou os Cotistas a recolhimentos não previstos inicialmente. Não há como garantir que as regras tributárias atualmente aplicáveis permanecerão vigentes, existindo o risco de tais regras serem modificadas, inclusive no contexto de uma eventual reforma tributária, o que poderá impactar os resultados do Fundo, bem como a rentabilidade de suas Cotas e, consequentemente, os resultados do Fundo e a rentabilidade dos Cotistas. Por fim, recentemente a Lei 14.754 alterou o regime tributário geral dos fundos de investimentos. .</a:t>
            </a:r>
          </a:p>
          <a:p>
            <a:pPr algn="just">
              <a:spcAft>
                <a:spcPts val="1000"/>
              </a:spcAft>
            </a:pPr>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a:p>
            <a:pPr algn="just">
              <a:spcAft>
                <a:spcPts val="1000"/>
              </a:spcAft>
            </a:pPr>
            <a:r>
              <a:rPr lang="pt-BR" sz="800" b="1" dirty="0">
                <a:effectLst/>
                <a:latin typeface="Trebuchet MS" panose="020B0603020202020204" pitchFamily="34" charset="0"/>
                <a:ea typeface="Calibri" panose="020F0502020204030204" pitchFamily="34" charset="0"/>
                <a:cs typeface="Arial" panose="020B0604020202020204" pitchFamily="34" charset="0"/>
              </a:rPr>
              <a:t>Riscos de não aplicação do tratamento tributário vigente:</a:t>
            </a:r>
            <a:r>
              <a:rPr lang="pt-BR" sz="800" b="1" dirty="0">
                <a:latin typeface="Trebuchet MS" panose="020B0603020202020204" pitchFamily="34" charset="0"/>
                <a:ea typeface="Calibri" panose="020F0502020204030204" pitchFamily="34" charset="0"/>
                <a:cs typeface="Arial" panose="020B0604020202020204" pitchFamily="34" charset="0"/>
              </a:rPr>
              <a:t> </a:t>
            </a:r>
            <a:r>
              <a:rPr lang="pt-BR" sz="800" dirty="0">
                <a:effectLst/>
                <a:latin typeface="Trebuchet MS" panose="020B0603020202020204" pitchFamily="34" charset="0"/>
                <a:ea typeface="Calibri" panose="020F0502020204030204" pitchFamily="34" charset="0"/>
                <a:cs typeface="Arial" panose="020B0604020202020204" pitchFamily="34" charset="0"/>
              </a:rPr>
              <a:t>A Lei nº 11.478, estabelece tratamento tributário beneficiado para os Cotistas que invistam na Classe, sujeito a certos requisitos e condições. A Classe deverá aplicar, no mínimo, 90% (noventa por cento) do seu patrimônio nos ativos previstos na Lei nº 11.478 e demais regulamentações aplicáveis. Além disso, a Classe deverá ter, no mínimo, 5 (cinco) cotistas, sendo que cada Cotista não poderá deter mais de 40% (quarenta por cento) das cotas emitidas pela Classe, ou auferir rendimento superior a 40% (quarenta por cento) do total de rendimento da Classe. No caso do não cumprimento destes e demais requisitos dispostos na Lei 11.478 e da Resolução CVM 175, quando e conforme aplicável, inclusive em caso de eventuais questionamentos a respeito do investimento em cotas de outros fundos de investimentos em participações em infraestrutura, ou ainda em caso de mudança de entendimento da RFB quanto à interpretação dos requisitos previstos na Lei 11.478, não será aplicável aos Cotistas o tratamento tributário diferenciado descrito na Lei 11.478. Ademais, o não atendimento das condições e requisitos previstos na Lei 11.478 poderá resultar na liquidação do Fundo ou transformação em outra modalidade de fundo de investimento, nos termos da Lei 11.478. Neste cenário, a Classe passará a observar o regime tributário geral dos fundos de investimentos, passando a ser aplicável aos Cotistas residentes no Brasil, em seu lugar, o Imposto de Renda Retido na Fonte (“</a:t>
            </a:r>
            <a:r>
              <a:rPr lang="pt-BR" sz="800" u="sng" dirty="0">
                <a:effectLst/>
                <a:latin typeface="Trebuchet MS" panose="020B0603020202020204" pitchFamily="34" charset="0"/>
                <a:ea typeface="Calibri" panose="020F0502020204030204" pitchFamily="34" charset="0"/>
                <a:cs typeface="Arial" panose="020B0604020202020204" pitchFamily="34" charset="0"/>
              </a:rPr>
              <a:t>IRRF</a:t>
            </a:r>
            <a:r>
              <a:rPr lang="pt-BR" sz="800" dirty="0">
                <a:effectLst/>
                <a:latin typeface="Trebuchet MS" panose="020B0603020202020204" pitchFamily="34" charset="0"/>
                <a:ea typeface="Calibri" panose="020F0502020204030204" pitchFamily="34" charset="0"/>
                <a:cs typeface="Arial" panose="020B0604020202020204" pitchFamily="34" charset="0"/>
              </a:rPr>
              <a:t>”) às alíquotas regressivas conforme o tempo de investimento de 22,5% (vinte e dois e meio por cento) (aplicações com prazo de até 180 (cento e oitenta) dias) a 15% (quinze por cento) (aplicações com prazo superior a 720 (setecentos e vinte) dias), conforme previsto na Lei n° 11.033, de 21 de dezembro de 2004, conforme alterada..</a:t>
            </a:r>
          </a:p>
          <a:p>
            <a:r>
              <a:rPr lang="pt-BR" sz="800" u="sng" dirty="0">
                <a:effectLst/>
                <a:latin typeface="Trebuchet MS" panose="020B0603020202020204" pitchFamily="34" charset="0"/>
                <a:ea typeface="Calibri" panose="020F0502020204030204" pitchFamily="34" charset="0"/>
                <a:cs typeface="Calibri" panose="020F0502020204030204" pitchFamily="34" charset="0"/>
              </a:rPr>
              <a:t>Escala qualitativa de risco</a:t>
            </a:r>
            <a:r>
              <a:rPr lang="pt-BR" sz="800" dirty="0">
                <a:effectLst/>
                <a:latin typeface="Trebuchet MS" panose="020B0603020202020204" pitchFamily="34" charset="0"/>
                <a:ea typeface="Calibri" panose="020F0502020204030204" pitchFamily="34" charset="0"/>
                <a:cs typeface="Calibri" panose="020F0502020204030204" pitchFamily="34" charset="0"/>
              </a:rPr>
              <a:t>: Maior</a:t>
            </a:r>
            <a:endParaRPr lang="pt-BR" sz="800" dirty="0">
              <a:effectLst/>
              <a:latin typeface="Trebuchet MS" panose="020B0603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6BD9A80-1582-0818-9DC9-DDFDCAE94007}"/>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9" name="Retângulo 5">
            <a:extLst>
              <a:ext uri="{FF2B5EF4-FFF2-40B4-BE49-F238E27FC236}">
                <a16:creationId xmlns:a16="http://schemas.microsoft.com/office/drawing/2014/main" id="{B0B5D6FC-C106-2CE1-A77F-BA397FA2AE72}"/>
              </a:ext>
            </a:extLst>
          </p:cNvPr>
          <p:cNvSpPr/>
          <p:nvPr/>
        </p:nvSpPr>
        <p:spPr>
          <a:xfrm>
            <a:off x="6364" y="6108569"/>
            <a:ext cx="12192000" cy="764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287582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2B84-41C0-2590-A351-4F58A5E936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B5358C-2B5E-A125-A31A-BD3484DB7019}"/>
              </a:ext>
            </a:extLst>
          </p:cNvPr>
          <p:cNvSpPr/>
          <p:nvPr/>
        </p:nvSpPr>
        <p:spPr>
          <a:xfrm>
            <a:off x="1" y="5948314"/>
            <a:ext cx="12192001" cy="16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5" name="Title 2">
            <a:extLst>
              <a:ext uri="{FF2B5EF4-FFF2-40B4-BE49-F238E27FC236}">
                <a16:creationId xmlns:a16="http://schemas.microsoft.com/office/drawing/2014/main" id="{B4DDE1D9-B3A7-77D2-0787-AE007B9E5D3E}"/>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defTabSz="914400">
              <a:lnSpc>
                <a:spcPct val="90000"/>
              </a:lnSpc>
              <a:spcBef>
                <a:spcPct val="0"/>
              </a:spcBef>
              <a:buNone/>
              <a:defRPr kumimoji="0" lang="pt-BR" sz="2200" b="1" i="0" u="none" strike="noStrike" cap="none" spc="0" normalizeH="0" baseline="0" dirty="0">
                <a:ln>
                  <a:noFill/>
                </a:ln>
                <a:solidFill>
                  <a:schemeClr val="accent1"/>
                </a:solidFill>
                <a:effectLst/>
                <a:uLnTx/>
                <a:uFillTx/>
                <a:latin typeface="+mj-lt"/>
                <a:cs typeface="Calibri Light" panose="020F0302020204030204" pitchFamily="34" charset="0"/>
              </a:defRPr>
            </a:lvl1pPr>
          </a:lstStyle>
          <a:p>
            <a:r>
              <a:rPr lang="en-US" dirty="0"/>
              <a:t>Fatores de Risco</a:t>
            </a:r>
            <a:endParaRPr lang="pt-BR" dirty="0"/>
          </a:p>
        </p:txBody>
      </p:sp>
      <p:sp>
        <p:nvSpPr>
          <p:cNvPr id="4" name="TextBox 3">
            <a:extLst>
              <a:ext uri="{FF2B5EF4-FFF2-40B4-BE49-F238E27FC236}">
                <a16:creationId xmlns:a16="http://schemas.microsoft.com/office/drawing/2014/main" id="{CB59FD1D-B314-DCE9-EA7D-8A3B442251EC}"/>
              </a:ext>
            </a:extLst>
          </p:cNvPr>
          <p:cNvSpPr txBox="1">
            <a:spLocks noGrp="1" noRot="1" noMove="1" noResize="1" noEditPoints="1" noAdjustHandles="1" noChangeArrowheads="1" noChangeShapeType="1"/>
          </p:cNvSpPr>
          <p:nvPr/>
        </p:nvSpPr>
        <p:spPr>
          <a:xfrm>
            <a:off x="1" y="1008668"/>
            <a:ext cx="12192000" cy="4955128"/>
          </a:xfrm>
          <a:prstGeom prst="rect">
            <a:avLst/>
          </a:prstGeom>
          <a:noFill/>
        </p:spPr>
        <p:txBody>
          <a:bodyPr wrap="square" lIns="108000" tIns="36000" rIns="72000" bIns="36000" numCol="3" spcCol="108000" anchor="ctr" anchorCtr="0">
            <a:spAutoFit/>
          </a:bodyPr>
          <a:lstStyle/>
          <a:p>
            <a:pPr algn="just">
              <a:spcAft>
                <a:spcPts val="1000"/>
              </a:spcAft>
            </a:pPr>
            <a:r>
              <a:rPr lang="pt-BR" sz="800" b="1" dirty="0">
                <a:solidFill>
                  <a:srgbClr val="000000"/>
                </a:solidFill>
                <a:effectLst/>
                <a:cs typeface="Calibri" panose="020F0502020204030204" pitchFamily="34" charset="0"/>
              </a:rPr>
              <a:t>RISCOS DA OFERTA</a:t>
            </a:r>
          </a:p>
          <a:p>
            <a:pPr algn="just">
              <a:spcAft>
                <a:spcPts val="1000"/>
              </a:spcAft>
            </a:pPr>
            <a:r>
              <a:rPr lang="pt-BR" sz="800" b="1" dirty="0">
                <a:solidFill>
                  <a:srgbClr val="000000"/>
                </a:solidFill>
                <a:effectLst/>
                <a:cs typeface="Calibri" panose="020F0502020204030204" pitchFamily="34" charset="0"/>
              </a:rPr>
              <a:t>Risco de não materialização das perspectivas contidas nos documentos da Oferta: </a:t>
            </a:r>
            <a:r>
              <a:rPr lang="pt-BR" sz="800" b="1" dirty="0">
                <a:solidFill>
                  <a:srgbClr val="000000"/>
                </a:solidFill>
                <a:cs typeface="Arial" panose="020B0604020202020204" pitchFamily="34" charset="0"/>
              </a:rPr>
              <a:t>O</a:t>
            </a:r>
            <a:r>
              <a:rPr lang="pt-BR" sz="800" dirty="0">
                <a:effectLst/>
                <a:ea typeface="Calibri" panose="020F0502020204030204" pitchFamily="34" charset="0"/>
                <a:cs typeface="Arial" panose="020B0604020202020204" pitchFamily="34" charset="0"/>
              </a:rPr>
              <a:t> Prospecto contém informações acerca da Classe, do mercado, dos ativos que serão objeto de investimento pela Classe, bem como das perspectivas acerca do desempenho futuro da Classe, que envolvem riscos e incertezas. </a:t>
            </a:r>
          </a:p>
          <a:p>
            <a:pPr algn="just">
              <a:spcAft>
                <a:spcPts val="1000"/>
              </a:spcAft>
            </a:pPr>
            <a:r>
              <a:rPr lang="pt-BR" sz="800" dirty="0">
                <a:effectLst/>
                <a:ea typeface="Calibri" panose="020F0502020204030204" pitchFamily="34" charset="0"/>
                <a:cs typeface="Calibri" panose="020F0502020204030204" pitchFamily="34" charset="0"/>
              </a:rPr>
              <a:t>Não há garantia de que o desempenho futuro da Classe seja consistente com as perspectivas do Prospecto. Os eventos futuros poderão diferir sensivelmente das tendências indicadas </a:t>
            </a:r>
            <a:r>
              <a:rPr lang="pt-BR" sz="800" dirty="0">
                <a:ea typeface="Calibri" panose="020F0502020204030204" pitchFamily="34" charset="0"/>
                <a:cs typeface="Calibri" panose="020F0502020204030204" pitchFamily="34" charset="0"/>
              </a:rPr>
              <a:t>no</a:t>
            </a:r>
            <a:r>
              <a:rPr lang="pt-BR" sz="800" dirty="0">
                <a:effectLst/>
                <a:ea typeface="Calibri" panose="020F0502020204030204" pitchFamily="34" charset="0"/>
                <a:cs typeface="Calibri" panose="020F0502020204030204" pitchFamily="34" charset="0"/>
              </a:rPr>
              <a:t> Prospecto, o que poderá impactar de forma adversa a Classe e consequentemente poderá afetar os cotistas</a:t>
            </a:r>
            <a:r>
              <a:rPr lang="pt-BR" sz="800" dirty="0">
                <a:solidFill>
                  <a:srgbClr val="000000"/>
                </a:solidFill>
                <a:effectLst/>
                <a:ea typeface="Calibri" panose="020F0502020204030204" pitchFamily="34" charset="0"/>
                <a:cs typeface="Calibri" panose="020F0502020204030204" pitchFamily="34" charset="0"/>
              </a:rPr>
              <a:t>.</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Maior</a:t>
            </a:r>
            <a:endParaRPr lang="pt-BR" sz="800" dirty="0">
              <a:effectLst/>
              <a:ea typeface="Calibri" panose="020F0502020204030204" pitchFamily="34" charset="0"/>
              <a:cs typeface="Arial" panose="020B0604020202020204" pitchFamily="34" charset="0"/>
            </a:endParaRPr>
          </a:p>
          <a:p>
            <a:pPr algn="just">
              <a:spcAft>
                <a:spcPts val="800"/>
              </a:spcAft>
            </a:pPr>
            <a:r>
              <a:rPr lang="pt-BR" sz="800" b="1" dirty="0">
                <a:solidFill>
                  <a:srgbClr val="000000"/>
                </a:solidFill>
                <a:effectLst/>
                <a:cs typeface="Calibri" panose="020F0502020204030204" pitchFamily="34" charset="0"/>
              </a:rPr>
              <a:t>Risco da Distribuição Parcial e de Não Colocação da Captação Mínima: </a:t>
            </a:r>
            <a:r>
              <a:rPr lang="pt-BR" sz="800" dirty="0">
                <a:effectLst/>
                <a:ea typeface="Calibri" panose="020F0502020204030204" pitchFamily="34" charset="0"/>
                <a:cs typeface="Arial" panose="020B0604020202020204" pitchFamily="34" charset="0"/>
              </a:rPr>
              <a:t>A Oferta será cancelada caso não sejam subscritas Cotas Subclasse A em quantidade equivalente à Captação Mínima. Adicionalmente, caso seja atingida a Captação Mínima, mas não seja atingido o Montante Inicial da Oferta, o Fundo terá menos recursos para investir, podendo impactar negativamente na rentabilidade das Cotas Subclasse A e consequentemente a rentabilidade dos Investidores.</a:t>
            </a:r>
          </a:p>
          <a:p>
            <a:pPr algn="just">
              <a:spcAft>
                <a:spcPts val="1000"/>
              </a:spcAft>
            </a:pPr>
            <a:r>
              <a:rPr lang="pt-BR" sz="800" dirty="0">
                <a:effectLst/>
                <a:ea typeface="Calibri" panose="020F0502020204030204" pitchFamily="34" charset="0"/>
                <a:cs typeface="Arial" panose="020B0604020202020204" pitchFamily="34" charset="0"/>
              </a:rPr>
              <a:t>Ainda, em caso de Distribuição Parcial, a quantidade de Cotas Subclasse A distribuídas será menor que o Montante Inicial da Oferta, ou seja, existirão menos Cotas Subclasse A da Classe em negociação no mercado secundário, ocasião em que a liquidez das Cotas Subclasse A do Fundo será reduzida, o que poderá afetar forma adversa a Classe, e consequentemente afetar os Cotistas.</a:t>
            </a: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Média</a:t>
            </a:r>
            <a:endParaRPr lang="pt-BR" sz="800" dirty="0">
              <a:effectLst/>
              <a:ea typeface="Calibri" panose="020F0502020204030204" pitchFamily="34" charset="0"/>
              <a:cs typeface="Arial" panose="020B0604020202020204" pitchFamily="34" charset="0"/>
            </a:endParaRPr>
          </a:p>
          <a:p>
            <a:pPr algn="just">
              <a:spcAft>
                <a:spcPts val="800"/>
              </a:spcAft>
            </a:pPr>
            <a:r>
              <a:rPr lang="pt-BR" sz="800" b="1" dirty="0">
                <a:solidFill>
                  <a:srgbClr val="000000"/>
                </a:solidFill>
                <a:effectLst/>
                <a:cs typeface="Calibri" panose="020F0502020204030204" pitchFamily="34" charset="0"/>
              </a:rPr>
              <a:t>Risco de </a:t>
            </a:r>
            <a:r>
              <a:rPr lang="x-none" sz="800" b="1" dirty="0">
                <a:solidFill>
                  <a:srgbClr val="000000"/>
                </a:solidFill>
                <a:effectLst/>
                <a:cs typeface="Calibri" panose="020F0502020204030204" pitchFamily="34" charset="0"/>
              </a:rPr>
              <a:t>Participação de Pessoas Vinculadas na Oferta</a:t>
            </a:r>
            <a:r>
              <a:rPr lang="pt-BR" sz="800" b="1" dirty="0">
                <a:solidFill>
                  <a:srgbClr val="000000"/>
                </a:solidFill>
                <a:effectLst/>
                <a:cs typeface="Calibri" panose="020F0502020204030204" pitchFamily="34" charset="0"/>
              </a:rPr>
              <a:t>: </a:t>
            </a:r>
            <a:r>
              <a:rPr lang="pt-BR" sz="800" dirty="0">
                <a:effectLst/>
                <a:ea typeface="Calibri" panose="020F0502020204030204" pitchFamily="34" charset="0"/>
                <a:cs typeface="Arial" panose="020B0604020202020204" pitchFamily="34" charset="0"/>
              </a:rPr>
              <a:t>Conforme descrito no Prospecto, caso seja verificado excesso de demanda superior a 1/3 (um terço) da quantidade de Cotas Subclasse A inicialmente ofertada no âmbito da Oferta, não será permitida a colocação de Cotas Subclasse A junto aos Investidores que sejam considerados Pessoas Vinculadas, nos termos do artigo 56 da </a:t>
            </a:r>
            <a:r>
              <a:rPr lang="pt-BR" sz="800" dirty="0">
                <a:solidFill>
                  <a:srgbClr val="000000"/>
                </a:solidFill>
                <a:effectLst/>
                <a:ea typeface="Times New Roman" panose="02020603050405020304" pitchFamily="18" charset="0"/>
                <a:cs typeface="Calibri" panose="020F0502020204030204" pitchFamily="34" charset="0"/>
              </a:rPr>
              <a:t>Resolução CVM 160</a:t>
            </a:r>
            <a:r>
              <a:rPr lang="pt-BR" sz="800" dirty="0">
                <a:effectLst/>
                <a:ea typeface="Calibri" panose="020F0502020204030204" pitchFamily="34" charset="0"/>
                <a:cs typeface="Arial" panose="020B0604020202020204" pitchFamily="34" charset="0"/>
              </a:rPr>
              <a:t>, sendo os respectivos Documentos de Aceitação automaticamente cancelados, observado o previsto no parágrafo 1º do artigo 56 da </a:t>
            </a:r>
            <a:r>
              <a:rPr lang="pt-BR" sz="800" dirty="0">
                <a:solidFill>
                  <a:srgbClr val="000000"/>
                </a:solidFill>
                <a:effectLst/>
                <a:ea typeface="Times New Roman" panose="02020603050405020304" pitchFamily="18" charset="0"/>
                <a:cs typeface="Calibri" panose="020F0502020204030204" pitchFamily="34" charset="0"/>
              </a:rPr>
              <a:t>Resolução CVM 160</a:t>
            </a:r>
            <a:r>
              <a:rPr lang="pt-BR" sz="800" dirty="0">
                <a:effectLst/>
                <a:ea typeface="Calibri" panose="020F0502020204030204" pitchFamily="34" charset="0"/>
                <a:cs typeface="Arial" panose="020B0604020202020204" pitchFamily="34" charset="0"/>
              </a:rPr>
              <a:t>. Caso não seja verificado excesso de demanda superior a 1/3 (um terço) da quantidade de Cotas Subclasse A inicialmente ofertada no âmbito da Oferta, não haverá limitação para participação de Pessoas Vinculadas na Oferta, podendo as Pessoas Vinculadas representarem até 100% (cem por cento) dos Investidores. A participação de Pessoas Vinculadas na Oferta poderá reduzir a quantidade de Cotas Subclasse A para o público em geral, reduzindo liquidez dessas Cotas Subclasse A posteriormente no mercado secundário. O Administrador, o Gestor e os Coordenadores não têm como garantir que o investimento nas Cotas Subclasse A por Pessoas Vinculadas não ocorrerá ou que referidas Pessoas Vinculadas não optarão por manter suas Cotas Subclasse A fora de circulação, o que pode impactar de forma adversa a liquidez das Cotas Subclasse A e consequentemente impactar os Cotistas. </a:t>
            </a: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Média</a:t>
            </a:r>
            <a:endParaRPr lang="pt-BR" sz="800" dirty="0">
              <a:effectLst/>
              <a:ea typeface="Calibri" panose="020F0502020204030204" pitchFamily="34" charset="0"/>
              <a:cs typeface="Arial" panose="020B0604020202020204" pitchFamily="34" charset="0"/>
            </a:endParaRPr>
          </a:p>
          <a:p>
            <a:pPr algn="just">
              <a:spcAft>
                <a:spcPts val="800"/>
              </a:spcAft>
            </a:pPr>
            <a:r>
              <a:rPr lang="pt-BR" sz="800" b="1" dirty="0">
                <a:solidFill>
                  <a:srgbClr val="000000"/>
                </a:solidFill>
                <a:effectLst/>
                <a:cs typeface="Calibri" panose="020F0502020204030204" pitchFamily="34" charset="0"/>
              </a:rPr>
              <a:t>Risco de Não Concretização da Oferta: </a:t>
            </a:r>
            <a:r>
              <a:rPr lang="pt-BR" sz="800" dirty="0">
                <a:effectLst/>
                <a:ea typeface="Calibri" panose="020F0502020204030204" pitchFamily="34" charset="0"/>
                <a:cs typeface="Calibri" panose="020F0502020204030204" pitchFamily="34" charset="0"/>
              </a:rPr>
              <a:t>Caso não seja atingida a Captação Mínima, a Oferta será cancelada e os Investidores da Oferta poderão ter suas ordens canceladas. Neste caso, os Investidores da Oferta que já tenham realizado o pagamento do Preço de Emissão para os Coordenadores terão a expectativa de rentabilidade de tais recursos prejudicada, já que nesta hipótese os valores serão restituídos líquidos de tributos e encargos incidentes sobre os rendimentos incorridos no período, se existentes, sendo devido, nessas hipóteses, apenas os rendimentos líquidos auferidos pelos Investimentos Temporários. Nesta hipótese, os investidores terão sua expectativa de investimento frustrada. </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Média</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b="1" dirty="0">
                <a:solidFill>
                  <a:srgbClr val="000000"/>
                </a:solidFill>
                <a:effectLst/>
                <a:cs typeface="Calibri" panose="020F0502020204030204" pitchFamily="34" charset="0"/>
              </a:rPr>
              <a:t>Riscos de pagamento de indenização relacionados ao Contrato de Distribuição: </a:t>
            </a:r>
            <a:r>
              <a:rPr lang="pt-BR" sz="800" dirty="0">
                <a:solidFill>
                  <a:srgbClr val="000000"/>
                </a:solidFill>
                <a:effectLst/>
                <a:ea typeface="Calibri" panose="020F0502020204030204" pitchFamily="34" charset="0"/>
                <a:cs typeface="Calibri" panose="020F0502020204030204" pitchFamily="34" charset="0"/>
              </a:rPr>
              <a:t>O Fundo, representado pelo Administrador, é parte do Contrato de Distribuição, que regula os esforços de colocação das Cotas Subclasse A. O Contrato de Distribuição apresenta uma cláusula de indenização em favor dos Coordenadores para que o Fundo o indenize, caso este venha a sofrer perdas por conta de eventuais incorreções ou omissões relevantes nos documentos da Oferta. Uma eventual condenação do Fundo em um processo de indenização com relação a eventuais incorreções ou omissões relevantes nos documentos da Oferta, poderá afetar negativamente o patrimônio do Fundo, a rentabilidade dos Cotistas e o valor de negociação das Cotas Subclasse A. </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u="sng" dirty="0">
                <a:effectLst/>
                <a:ea typeface="Calibri" panose="020F0502020204030204" pitchFamily="34" charset="0"/>
                <a:cs typeface="Calibri" panose="020F0502020204030204" pitchFamily="34" charset="0"/>
              </a:rPr>
              <a:t>Escala qualitativa de risco</a:t>
            </a:r>
            <a:r>
              <a:rPr lang="pt-BR" sz="800" dirty="0">
                <a:effectLst/>
                <a:ea typeface="Calibri" panose="020F0502020204030204" pitchFamily="34" charset="0"/>
                <a:cs typeface="Calibri" panose="020F0502020204030204" pitchFamily="34" charset="0"/>
              </a:rPr>
              <a:t>: Média</a:t>
            </a:r>
            <a:endParaRPr lang="pt-BR" sz="800" dirty="0">
              <a:effectLst/>
              <a:ea typeface="Calibri" panose="020F0502020204030204" pitchFamily="34" charset="0"/>
              <a:cs typeface="Arial" panose="020B0604020202020204" pitchFamily="34" charset="0"/>
            </a:endParaRPr>
          </a:p>
          <a:p>
            <a:pPr algn="just">
              <a:spcAft>
                <a:spcPts val="1000"/>
              </a:spcAft>
            </a:pPr>
            <a:r>
              <a:rPr lang="pt-BR" sz="800" b="1" dirty="0">
                <a:solidFill>
                  <a:srgbClr val="000000"/>
                </a:solidFill>
                <a:effectLst/>
                <a:ea typeface="Calibri" panose="020F0502020204030204" pitchFamily="34" charset="0"/>
                <a:cs typeface="Calibri" panose="020F0502020204030204" pitchFamily="34" charset="0"/>
              </a:rPr>
              <a:t>OUTROS RISCOS</a:t>
            </a:r>
            <a:endParaRPr lang="pt-BR" sz="800" dirty="0">
              <a:effectLst/>
              <a:ea typeface="Calibri" panose="020F0502020204030204" pitchFamily="34" charset="0"/>
              <a:cs typeface="Arial" panose="020B0604020202020204" pitchFamily="34" charset="0"/>
            </a:endParaRPr>
          </a:p>
          <a:p>
            <a:pPr algn="just">
              <a:spcAft>
                <a:spcPts val="1200"/>
              </a:spcAft>
              <a:tabLst>
                <a:tab pos="0" algn="l"/>
                <a:tab pos="228600" algn="l"/>
              </a:tabLst>
            </a:pPr>
            <a:r>
              <a:rPr lang="pt-BR" sz="800" b="1" dirty="0">
                <a:solidFill>
                  <a:srgbClr val="000000"/>
                </a:solidFill>
                <a:effectLst/>
                <a:ea typeface="Calibri" panose="020F0502020204030204" pitchFamily="34" charset="0"/>
                <a:cs typeface="Calibri" panose="020F0502020204030204" pitchFamily="34" charset="0"/>
              </a:rPr>
              <a:t>Fatos Extraordinários e Imprevisíveis: </a:t>
            </a:r>
            <a:r>
              <a:rPr lang="pt-BR" sz="800" dirty="0">
                <a:solidFill>
                  <a:srgbClr val="000000"/>
                </a:solidFill>
                <a:effectLst/>
                <a:ea typeface="Calibri" panose="020F0502020204030204" pitchFamily="34" charset="0"/>
                <a:cs typeface="Calibri" panose="020F0502020204030204" pitchFamily="34" charset="0"/>
              </a:rPr>
              <a:t>A ocorrência de fatos extraordinários e imprevisíveis, no Brasil ou no exterior, incluindo eventos que modifiquem a ordem econômica, política ou financeira atual e influenciem, de forma relevante, os mercados em nível nacional ou internacional, como crises, guerras, desastres naturais, catástrofes, epidemias ou pandemias (como a pandemia da COVID-19), pode ocasionar a desaceleração da economia, a diminuição dos investimentos e a inutilização ou, mesmo, a redução da população economicamente ativa. Em qualquer desses cenários, poderá haver (i) a deterioração econômica das Sociedades Investidas, afetando negativamente os resultados da Classe; e/ou (ii) a diminuição da liquidez dos Ativos Alvo e dos Ativos Financeiros integrantes da Carteira, bem como das Cotas, provocando perdas patrimoniais ao Cotista.</a:t>
            </a:r>
            <a:endParaRPr lang="pt-BR" sz="800" dirty="0">
              <a:effectLst/>
              <a:ea typeface="Tahoma" panose="020B0604030504040204" pitchFamily="34" charset="0"/>
            </a:endParaRPr>
          </a:p>
          <a:p>
            <a:pPr algn="just">
              <a:spcAft>
                <a:spcPts val="1200"/>
              </a:spcAft>
              <a:tabLst>
                <a:tab pos="0" algn="l"/>
                <a:tab pos="228600" algn="l"/>
              </a:tabLst>
            </a:pPr>
            <a:r>
              <a:rPr lang="pt-BR" sz="800" u="sng" dirty="0">
                <a:solidFill>
                  <a:srgbClr val="000000"/>
                </a:solidFill>
                <a:effectLst/>
                <a:ea typeface="Calibri" panose="020F0502020204030204" pitchFamily="34" charset="0"/>
                <a:cs typeface="Calibri" panose="020F0502020204030204" pitchFamily="34" charset="0"/>
              </a:rPr>
              <a:t>Escala qualitativa de risco</a:t>
            </a:r>
            <a:r>
              <a:rPr lang="pt-BR" sz="800" dirty="0">
                <a:solidFill>
                  <a:srgbClr val="000000"/>
                </a:solidFill>
                <a:effectLst/>
                <a:ea typeface="Calibri" panose="020F0502020204030204" pitchFamily="34" charset="0"/>
                <a:cs typeface="Calibri" panose="020F0502020204030204" pitchFamily="34" charset="0"/>
              </a:rPr>
              <a:t>: Maior</a:t>
            </a:r>
            <a:endParaRPr lang="pt-BR" sz="800" dirty="0">
              <a:effectLst/>
              <a:ea typeface="Tahoma" panose="020B0604030504040204" pitchFamily="34" charset="0"/>
            </a:endParaRPr>
          </a:p>
          <a:p>
            <a:pPr algn="just">
              <a:spcAft>
                <a:spcPts val="1200"/>
              </a:spcAft>
              <a:tabLst>
                <a:tab pos="0" algn="l"/>
                <a:tab pos="228600" algn="l"/>
              </a:tabLst>
            </a:pPr>
            <a:r>
              <a:rPr lang="pt-BR" sz="800" b="1" dirty="0">
                <a:solidFill>
                  <a:srgbClr val="000000"/>
                </a:solidFill>
                <a:effectLst/>
                <a:ea typeface="Calibri" panose="020F0502020204030204" pitchFamily="34" charset="0"/>
                <a:cs typeface="Calibri" panose="020F0502020204030204" pitchFamily="34" charset="0"/>
              </a:rPr>
              <a:t>Outros riscos:</a:t>
            </a:r>
            <a:r>
              <a:rPr lang="pt-BR" sz="800" b="1" dirty="0">
                <a:ea typeface="Tahoma" panose="020B0604030504040204" pitchFamily="34" charset="0"/>
              </a:rPr>
              <a:t> </a:t>
            </a:r>
            <a:r>
              <a:rPr lang="pt-BR" sz="800" dirty="0">
                <a:solidFill>
                  <a:srgbClr val="000000"/>
                </a:solidFill>
                <a:effectLst/>
                <a:ea typeface="Calibri" panose="020F0502020204030204" pitchFamily="34" charset="0"/>
                <a:cs typeface="Calibri" panose="020F0502020204030204" pitchFamily="34" charset="0"/>
              </a:rPr>
              <a:t>A Classe também poderá estar sujeita a outros riscos advindos de motivos alheios ou exógenos ao seu controle, os quais, se materializados, poderão acarretar perdas à Classe e aos Cotistas.</a:t>
            </a:r>
            <a:endParaRPr lang="pt-BR" sz="800" dirty="0">
              <a:effectLst/>
              <a:ea typeface="Tahoma" panose="020B0604030504040204" pitchFamily="34" charset="0"/>
            </a:endParaRPr>
          </a:p>
          <a:p>
            <a:pPr algn="just">
              <a:spcAft>
                <a:spcPts val="1200"/>
              </a:spcAft>
              <a:tabLst>
                <a:tab pos="0" algn="l"/>
                <a:tab pos="228600" algn="l"/>
              </a:tabLst>
            </a:pPr>
            <a:r>
              <a:rPr lang="pt-BR" sz="800" u="sng" dirty="0">
                <a:solidFill>
                  <a:srgbClr val="000000"/>
                </a:solidFill>
                <a:effectLst/>
                <a:ea typeface="Calibri" panose="020F0502020204030204" pitchFamily="34" charset="0"/>
                <a:cs typeface="Calibri" panose="020F0502020204030204" pitchFamily="34" charset="0"/>
              </a:rPr>
              <a:t>Escala qualitativa de risco</a:t>
            </a:r>
            <a:r>
              <a:rPr lang="pt-BR" sz="800" dirty="0">
                <a:solidFill>
                  <a:srgbClr val="000000"/>
                </a:solidFill>
                <a:effectLst/>
                <a:ea typeface="Calibri" panose="020F0502020204030204" pitchFamily="34" charset="0"/>
                <a:cs typeface="Calibri" panose="020F0502020204030204" pitchFamily="34" charset="0"/>
              </a:rPr>
              <a:t>: Maior</a:t>
            </a:r>
            <a:endParaRPr lang="pt-BR" sz="800" dirty="0">
              <a:effectLst/>
              <a:ea typeface="Tahoma" panose="020B0604030504040204" pitchFamily="34" charset="0"/>
            </a:endParaRPr>
          </a:p>
          <a:p>
            <a:pPr algn="just">
              <a:spcAft>
                <a:spcPts val="1000"/>
              </a:spcAft>
              <a:tabLst>
                <a:tab pos="0" algn="l"/>
                <a:tab pos="228600" algn="l"/>
              </a:tabLst>
            </a:pPr>
            <a:r>
              <a:rPr lang="pt-BR" sz="800" b="1" dirty="0">
                <a:solidFill>
                  <a:srgbClr val="000000"/>
                </a:solidFill>
                <a:effectLst/>
                <a:ea typeface="Calibri" panose="020F0502020204030204" pitchFamily="34" charset="0"/>
                <a:cs typeface="Calibri" panose="020F0502020204030204" pitchFamily="34" charset="0"/>
              </a:rPr>
              <a:t>A DESCRIÇÃO DOS FATORES DE RISCO INCLUÍDA NO PROSPECTO NÃO PRETENDE SER COMPLETA OU EXAUSTIVA, SERVINDO APENAS COMO EXEMPLO E ALERTA AOS POTENCIAIS INVESTIDORES QUANTO AOS RISCOS A QUE ESTARÃO SUJEITOS OS INVESTIMENTOS NO FUNDO.</a:t>
            </a:r>
            <a:endParaRPr lang="pt-BR" sz="800" dirty="0">
              <a:effectLst/>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1EC2DF-91A0-C20E-497B-0F2B76119A99}"/>
              </a:ext>
            </a:extLst>
          </p:cNvPr>
          <p:cNvSpPr/>
          <p:nvPr/>
        </p:nvSpPr>
        <p:spPr>
          <a:xfrm>
            <a:off x="154792" y="1"/>
            <a:ext cx="71220" cy="71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dirty="0"/>
          </a:p>
        </p:txBody>
      </p:sp>
      <p:sp>
        <p:nvSpPr>
          <p:cNvPr id="8" name="Retângulo 5">
            <a:extLst>
              <a:ext uri="{FF2B5EF4-FFF2-40B4-BE49-F238E27FC236}">
                <a16:creationId xmlns:a16="http://schemas.microsoft.com/office/drawing/2014/main" id="{738668FD-EBCE-A330-D4D8-3481DB96FEC1}"/>
              </a:ext>
            </a:extLst>
          </p:cNvPr>
          <p:cNvSpPr/>
          <p:nvPr/>
        </p:nvSpPr>
        <p:spPr>
          <a:xfrm>
            <a:off x="6364" y="6108569"/>
            <a:ext cx="12192000" cy="764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185116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EB2BBCC-0C05-6FD1-BD92-1235392C700C}"/>
              </a:ext>
            </a:extLst>
          </p:cNvPr>
          <p:cNvSpPr>
            <a:spLocks noGrp="1"/>
          </p:cNvSpPr>
          <p:nvPr>
            <p:ph type="body" sz="quarter" idx="119"/>
          </p:nvPr>
        </p:nvSpPr>
        <p:spPr/>
        <p:txBody>
          <a:bodyPr/>
          <a:lstStyle/>
          <a:p>
            <a:endParaRPr lang="pt-BR"/>
          </a:p>
        </p:txBody>
      </p:sp>
      <p:sp>
        <p:nvSpPr>
          <p:cNvPr id="10" name="Text Placeholder 9">
            <a:extLst>
              <a:ext uri="{FF2B5EF4-FFF2-40B4-BE49-F238E27FC236}">
                <a16:creationId xmlns:a16="http://schemas.microsoft.com/office/drawing/2014/main" id="{ED659380-EDD1-3A75-C63A-7CAB90042E8C}"/>
              </a:ext>
            </a:extLst>
          </p:cNvPr>
          <p:cNvSpPr>
            <a:spLocks noGrp="1"/>
          </p:cNvSpPr>
          <p:nvPr>
            <p:ph type="body" sz="quarter" idx="100"/>
          </p:nvPr>
        </p:nvSpPr>
        <p:spPr/>
        <p:txBody>
          <a:bodyPr/>
          <a:lstStyle/>
          <a:p>
            <a:endParaRPr lang="pt-BR"/>
          </a:p>
        </p:txBody>
      </p:sp>
      <p:sp>
        <p:nvSpPr>
          <p:cNvPr id="2" name="Title 1">
            <a:extLst>
              <a:ext uri="{FF2B5EF4-FFF2-40B4-BE49-F238E27FC236}">
                <a16:creationId xmlns:a16="http://schemas.microsoft.com/office/drawing/2014/main" id="{FE85F913-0BE5-FB96-0501-A60B49DA53E3}"/>
              </a:ext>
            </a:extLst>
          </p:cNvPr>
          <p:cNvSpPr>
            <a:spLocks noGrp="1"/>
          </p:cNvSpPr>
          <p:nvPr>
            <p:ph type="title"/>
          </p:nvPr>
        </p:nvSpPr>
        <p:spPr>
          <a:xfrm>
            <a:off x="389994" y="310497"/>
            <a:ext cx="11422960" cy="397032"/>
          </a:xfrm>
        </p:spPr>
        <p:txBody>
          <a:bodyPr/>
          <a:lstStyle/>
          <a:p>
            <a:r>
              <a:rPr lang="en-US" dirty="0" err="1"/>
              <a:t>Contatos</a:t>
            </a:r>
            <a:r>
              <a:rPr lang="en-US" dirty="0"/>
              <a:t> </a:t>
            </a:r>
            <a:endParaRPr lang="pt-BR" dirty="0"/>
          </a:p>
        </p:txBody>
      </p:sp>
      <p:pic>
        <p:nvPicPr>
          <p:cNvPr id="14" name="Picture 13" descr="Shape&#10;&#10;Description automatically generated with medium confidence">
            <a:extLst>
              <a:ext uri="{FF2B5EF4-FFF2-40B4-BE49-F238E27FC236}">
                <a16:creationId xmlns:a16="http://schemas.microsoft.com/office/drawing/2014/main" id="{74650AC5-02BB-D242-60B1-E634FF0E272B}"/>
              </a:ext>
            </a:extLst>
          </p:cNvPr>
          <p:cNvPicPr>
            <a:picLocks noChangeAspect="1"/>
          </p:cNvPicPr>
          <p:nvPr/>
        </p:nvPicPr>
        <p:blipFill>
          <a:blip r:embed="rId2"/>
          <a:stretch>
            <a:fillRect/>
          </a:stretch>
        </p:blipFill>
        <p:spPr>
          <a:xfrm>
            <a:off x="618399" y="1818564"/>
            <a:ext cx="5260516" cy="1355474"/>
          </a:xfrm>
          <a:prstGeom prst="rect">
            <a:avLst/>
          </a:prstGeom>
        </p:spPr>
      </p:pic>
      <p:pic>
        <p:nvPicPr>
          <p:cNvPr id="15" name="Picture 2" descr="logo-guide-investimentos-1024 - Prime Control">
            <a:extLst>
              <a:ext uri="{FF2B5EF4-FFF2-40B4-BE49-F238E27FC236}">
                <a16:creationId xmlns:a16="http://schemas.microsoft.com/office/drawing/2014/main" id="{32C18125-CF76-7598-A347-F2F9BFF45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162" y="911934"/>
            <a:ext cx="3168732" cy="31687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E849171-CEED-C087-09C2-9B8B91F9C248}"/>
              </a:ext>
            </a:extLst>
          </p:cNvPr>
          <p:cNvSpPr/>
          <p:nvPr/>
        </p:nvSpPr>
        <p:spPr>
          <a:xfrm>
            <a:off x="968721" y="3108346"/>
            <a:ext cx="4653481" cy="2708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1050" b="1" i="0" u="none" strike="noStrike" kern="1200" cap="none" spc="0" normalizeH="0" baseline="0" dirty="0">
                <a:ln>
                  <a:noFill/>
                </a:ln>
                <a:solidFill>
                  <a:prstClr val="white"/>
                </a:solidFill>
                <a:effectLst/>
                <a:uLnTx/>
                <a:uFillTx/>
                <a:latin typeface="Arial"/>
                <a:ea typeface="+mn-ea"/>
                <a:cs typeface="+mn-cs"/>
              </a:rPr>
              <a:t>Coordenador Líder</a:t>
            </a:r>
          </a:p>
        </p:txBody>
      </p:sp>
      <p:sp>
        <p:nvSpPr>
          <p:cNvPr id="18" name="Rectangle 17">
            <a:extLst>
              <a:ext uri="{FF2B5EF4-FFF2-40B4-BE49-F238E27FC236}">
                <a16:creationId xmlns:a16="http://schemas.microsoft.com/office/drawing/2014/main" id="{3457B58F-754D-18A2-C528-14A4B994299F}"/>
              </a:ext>
            </a:extLst>
          </p:cNvPr>
          <p:cNvSpPr/>
          <p:nvPr/>
        </p:nvSpPr>
        <p:spPr>
          <a:xfrm>
            <a:off x="564590" y="3392697"/>
            <a:ext cx="5461742" cy="1397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en-US" sz="1050" b="1" i="0" u="none" strike="noStrike" kern="1200" cap="none" spc="0" normalizeH="0" baseline="0" dirty="0">
                <a:ln>
                  <a:noFill/>
                </a:ln>
                <a:solidFill>
                  <a:schemeClr val="tx1"/>
                </a:solidFill>
                <a:effectLst/>
                <a:uLnTx/>
                <a:uFillTx/>
                <a:latin typeface="Arial"/>
                <a:ea typeface="+mn-ea"/>
                <a:cs typeface="+mn-cs"/>
              </a:rPr>
              <a:t>FI Sales</a:t>
            </a:r>
            <a:endParaRPr kumimoji="0" lang="pt-BR" sz="1050" b="1" i="0" u="none" strike="noStrike" kern="1200" cap="none" spc="0" normalizeH="0" baseline="0" dirty="0">
              <a:ln>
                <a:noFill/>
              </a:ln>
              <a:solidFill>
                <a:schemeClr val="tx1"/>
              </a:solidFill>
              <a:effectLst/>
              <a:uLnTx/>
              <a:uFillTx/>
              <a:latin typeface="Arial"/>
              <a:ea typeface="+mn-ea"/>
              <a:cs typeface="+mn-cs"/>
            </a:endParaRP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1050" i="0" u="none" strike="noStrike" kern="1200" cap="none" spc="0" normalizeH="0" baseline="0" dirty="0">
                <a:ln>
                  <a:noFill/>
                </a:ln>
                <a:solidFill>
                  <a:schemeClr val="tx1"/>
                </a:solidFill>
                <a:effectLst/>
                <a:uLnTx/>
                <a:uFillTx/>
                <a:latin typeface="Arial"/>
                <a:ea typeface="+mn-ea"/>
                <a:cs typeface="+mn-cs"/>
              </a:rPr>
              <a:t>Tel.: (11) 3175-4054</a:t>
            </a: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lang="pt-BR" sz="1050" i="1" dirty="0">
                <a:solidFill>
                  <a:schemeClr val="tx1"/>
                </a:solidFill>
                <a:latin typeface="Arial"/>
              </a:rPr>
              <a:t>Website</a:t>
            </a:r>
            <a:r>
              <a:rPr lang="pt-BR" sz="1050" dirty="0">
                <a:solidFill>
                  <a:schemeClr val="tx1"/>
                </a:solidFill>
                <a:latin typeface="Arial"/>
              </a:rPr>
              <a:t>: https://www.safra.com.br/sobre/banco-de-investimento/ofertas-publicas.htm</a:t>
            </a:r>
            <a:endParaRPr kumimoji="0" lang="pt-BR" sz="1050" i="0" u="none" strike="noStrike" kern="1200" cap="none" spc="0" normalizeH="0" baseline="0" dirty="0">
              <a:ln>
                <a:noFill/>
              </a:ln>
              <a:solidFill>
                <a:schemeClr val="tx1"/>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C417B2A0-486A-7F45-59A0-78C3949F17CC}"/>
              </a:ext>
            </a:extLst>
          </p:cNvPr>
          <p:cNvSpPr/>
          <p:nvPr/>
        </p:nvSpPr>
        <p:spPr>
          <a:xfrm>
            <a:off x="6738787" y="3108346"/>
            <a:ext cx="4653481" cy="2708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kumimoji="0" lang="pt-BR" sz="1050" b="1" i="0" u="none" strike="noStrike" kern="1200" cap="none" spc="0" normalizeH="0" baseline="0" dirty="0">
                <a:ln>
                  <a:noFill/>
                </a:ln>
                <a:solidFill>
                  <a:prstClr val="white"/>
                </a:solidFill>
                <a:effectLst/>
                <a:uLnTx/>
                <a:uFillTx/>
                <a:latin typeface="Arial"/>
                <a:ea typeface="+mn-ea"/>
                <a:cs typeface="+mn-cs"/>
              </a:rPr>
              <a:t>Coordenador</a:t>
            </a:r>
          </a:p>
        </p:txBody>
      </p:sp>
      <p:sp>
        <p:nvSpPr>
          <p:cNvPr id="22" name="Rectangle 21">
            <a:extLst>
              <a:ext uri="{FF2B5EF4-FFF2-40B4-BE49-F238E27FC236}">
                <a16:creationId xmlns:a16="http://schemas.microsoft.com/office/drawing/2014/main" id="{37C62C0A-6C8A-6F84-0129-3027DABD4E06}"/>
              </a:ext>
            </a:extLst>
          </p:cNvPr>
          <p:cNvSpPr/>
          <p:nvPr/>
        </p:nvSpPr>
        <p:spPr>
          <a:xfrm>
            <a:off x="6738787" y="3392697"/>
            <a:ext cx="4653481" cy="1397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lang="en-US" sz="1050" b="1" dirty="0">
                <a:solidFill>
                  <a:schemeClr val="tx1"/>
                </a:solidFill>
                <a:latin typeface="Arial"/>
              </a:rPr>
              <a:t>Luis Gustavo Pereira / Luis </a:t>
            </a:r>
            <a:r>
              <a:rPr lang="en-US" sz="1050" b="1" dirty="0" err="1">
                <a:solidFill>
                  <a:schemeClr val="tx1"/>
                </a:solidFill>
                <a:latin typeface="Arial"/>
              </a:rPr>
              <a:t>Furukava</a:t>
            </a:r>
            <a:r>
              <a:rPr lang="en-US" sz="1050" b="1" dirty="0">
                <a:solidFill>
                  <a:schemeClr val="tx1"/>
                </a:solidFill>
                <a:latin typeface="Arial"/>
              </a:rPr>
              <a:t> Melo</a:t>
            </a:r>
            <a:endParaRPr lang="en-US" sz="1050" dirty="0">
              <a:solidFill>
                <a:schemeClr val="tx1"/>
              </a:solidFill>
              <a:latin typeface="Arial"/>
            </a:endParaRP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lang="en-US" sz="1050" dirty="0">
                <a:solidFill>
                  <a:schemeClr val="tx1"/>
                </a:solidFill>
                <a:latin typeface="Arial"/>
              </a:rPr>
              <a:t>Tel.: (11) 3576-6641</a:t>
            </a:r>
          </a:p>
          <a:p>
            <a:pPr marL="0" marR="0" lvl="0" indent="0" algn="ctr" defTabSz="457200" rtl="0" eaLnBrk="1" fontAlgn="auto" latinLnBrk="0" hangingPunct="1">
              <a:lnSpc>
                <a:spcPct val="100000"/>
              </a:lnSpc>
              <a:spcBef>
                <a:spcPts val="400"/>
              </a:spcBef>
              <a:spcAft>
                <a:spcPts val="400"/>
              </a:spcAft>
              <a:buClr>
                <a:srgbClr val="F22920"/>
              </a:buClr>
              <a:buSzTx/>
              <a:buFontTx/>
              <a:buNone/>
              <a:tabLst/>
              <a:defRPr/>
            </a:pPr>
            <a:r>
              <a:rPr lang="en-US" sz="1050" i="1" dirty="0">
                <a:solidFill>
                  <a:schemeClr val="tx1"/>
                </a:solidFill>
                <a:latin typeface="Arial"/>
              </a:rPr>
              <a:t>Website</a:t>
            </a:r>
            <a:r>
              <a:rPr lang="en-US" sz="1050" dirty="0">
                <a:solidFill>
                  <a:schemeClr val="tx1"/>
                </a:solidFill>
                <a:latin typeface="Arial"/>
              </a:rPr>
              <a:t>: https://www.guide.com.br</a:t>
            </a:r>
          </a:p>
        </p:txBody>
      </p:sp>
      <p:cxnSp>
        <p:nvCxnSpPr>
          <p:cNvPr id="29" name="Straight Connector 28">
            <a:extLst>
              <a:ext uri="{FF2B5EF4-FFF2-40B4-BE49-F238E27FC236}">
                <a16:creationId xmlns:a16="http://schemas.microsoft.com/office/drawing/2014/main" id="{3CAC75B1-5C66-7F4B-D79B-28D125A80D18}"/>
              </a:ext>
            </a:extLst>
          </p:cNvPr>
          <p:cNvCxnSpPr/>
          <p:nvPr/>
        </p:nvCxnSpPr>
        <p:spPr>
          <a:xfrm>
            <a:off x="6096000" y="1231271"/>
            <a:ext cx="0" cy="41645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tângulo 5">
            <a:extLst>
              <a:ext uri="{FF2B5EF4-FFF2-40B4-BE49-F238E27FC236}">
                <a16:creationId xmlns:a16="http://schemas.microsoft.com/office/drawing/2014/main" id="{E32BE291-2192-18AB-FAAD-EA1F6C2CEE5A}"/>
              </a:ext>
            </a:extLst>
          </p:cNvPr>
          <p:cNvSpPr/>
          <p:nvPr/>
        </p:nvSpPr>
        <p:spPr>
          <a:xfrm>
            <a:off x="6364" y="6108569"/>
            <a:ext cx="12192000" cy="7646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396172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DC32-03E9-CBB0-6823-39CA1166415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9A9DA2E0-CD37-03D7-B42B-5B221152F142}"/>
              </a:ext>
            </a:extLst>
          </p:cNvPr>
          <p:cNvPicPr>
            <a:picLocks noChangeAspect="1"/>
          </p:cNvPicPr>
          <p:nvPr/>
        </p:nvPicPr>
        <p:blipFill>
          <a:blip r:embed="rId2"/>
          <a:stretch>
            <a:fillRect/>
          </a:stretch>
        </p:blipFill>
        <p:spPr>
          <a:xfrm>
            <a:off x="1" y="0"/>
            <a:ext cx="12192000" cy="6858000"/>
          </a:xfrm>
          <a:prstGeom prst="rect">
            <a:avLst/>
          </a:prstGeom>
        </p:spPr>
      </p:pic>
      <p:pic>
        <p:nvPicPr>
          <p:cNvPr id="35" name="Picture 34">
            <a:extLst>
              <a:ext uri="{FF2B5EF4-FFF2-40B4-BE49-F238E27FC236}">
                <a16:creationId xmlns:a16="http://schemas.microsoft.com/office/drawing/2014/main" id="{78EE6E8F-938D-A0EE-86C9-0356DC6A0129}"/>
              </a:ext>
            </a:extLst>
          </p:cNvPr>
          <p:cNvPicPr>
            <a:picLocks noChangeAspect="1"/>
          </p:cNvPicPr>
          <p:nvPr/>
        </p:nvPicPr>
        <p:blipFill rotWithShape="1">
          <a:blip r:embed="rId3"/>
          <a:srcRect l="37310" t="-759" b="30646"/>
          <a:stretch/>
        </p:blipFill>
        <p:spPr>
          <a:xfrm>
            <a:off x="1" y="2281121"/>
            <a:ext cx="3675444" cy="4102100"/>
          </a:xfrm>
          <a:prstGeom prst="rect">
            <a:avLst/>
          </a:prstGeom>
        </p:spPr>
      </p:pic>
      <p:pic>
        <p:nvPicPr>
          <p:cNvPr id="36" name="Picture 35">
            <a:extLst>
              <a:ext uri="{FF2B5EF4-FFF2-40B4-BE49-F238E27FC236}">
                <a16:creationId xmlns:a16="http://schemas.microsoft.com/office/drawing/2014/main" id="{55DAE107-5AF7-EAC3-AEAC-627F936AFA29}"/>
              </a:ext>
            </a:extLst>
          </p:cNvPr>
          <p:cNvPicPr>
            <a:picLocks noChangeAspect="1"/>
          </p:cNvPicPr>
          <p:nvPr/>
        </p:nvPicPr>
        <p:blipFill rotWithShape="1">
          <a:blip r:embed="rId4">
            <a:alphaModFix amt="59000"/>
          </a:blip>
          <a:srcRect l="24593" b="8687"/>
          <a:stretch/>
        </p:blipFill>
        <p:spPr>
          <a:xfrm>
            <a:off x="2" y="4193709"/>
            <a:ext cx="1809258" cy="2189512"/>
          </a:xfrm>
          <a:prstGeom prst="rect">
            <a:avLst/>
          </a:prstGeom>
        </p:spPr>
      </p:pic>
      <p:grpSp>
        <p:nvGrpSpPr>
          <p:cNvPr id="3" name="Group 2">
            <a:extLst>
              <a:ext uri="{FF2B5EF4-FFF2-40B4-BE49-F238E27FC236}">
                <a16:creationId xmlns:a16="http://schemas.microsoft.com/office/drawing/2014/main" id="{B9F324A5-9396-65E0-D551-0FD65C4FF0FC}"/>
              </a:ext>
            </a:extLst>
          </p:cNvPr>
          <p:cNvGrpSpPr/>
          <p:nvPr/>
        </p:nvGrpSpPr>
        <p:grpSpPr>
          <a:xfrm>
            <a:off x="7457232" y="727847"/>
            <a:ext cx="651123" cy="4967752"/>
            <a:chOff x="7575219" y="727847"/>
            <a:chExt cx="651123" cy="4967752"/>
          </a:xfrm>
          <a:solidFill>
            <a:schemeClr val="accent1"/>
          </a:solidFill>
        </p:grpSpPr>
        <p:sp>
          <p:nvSpPr>
            <p:cNvPr id="4" name="Rectangle: Rounded Corners 7">
              <a:extLst>
                <a:ext uri="{FF2B5EF4-FFF2-40B4-BE49-F238E27FC236}">
                  <a16:creationId xmlns:a16="http://schemas.microsoft.com/office/drawing/2014/main" id="{062DC420-2DC5-E7A8-B85C-E945AEA65E11}"/>
                </a:ext>
              </a:extLst>
            </p:cNvPr>
            <p:cNvSpPr/>
            <p:nvPr/>
          </p:nvSpPr>
          <p:spPr>
            <a:xfrm rot="16200000">
              <a:off x="6908973" y="2911994"/>
              <a:ext cx="1931949" cy="59945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r>
                <a:rPr lang="pt-BR" b="1" dirty="0">
                  <a:solidFill>
                    <a:schemeClr val="bg1"/>
                  </a:solidFill>
                  <a:ea typeface="Verdana"/>
                  <a:cs typeface="Verdana"/>
                  <a:sym typeface="Verdana"/>
                </a:rPr>
                <a:t>ÍNDICE</a:t>
              </a:r>
              <a:endParaRPr lang="pt-BR" dirty="0">
                <a:solidFill>
                  <a:schemeClr val="bg1"/>
                </a:solidFill>
              </a:endParaRPr>
            </a:p>
          </p:txBody>
        </p:sp>
        <p:sp>
          <p:nvSpPr>
            <p:cNvPr id="5" name="Rectangle: Rounded Corners 4">
              <a:extLst>
                <a:ext uri="{FF2B5EF4-FFF2-40B4-BE49-F238E27FC236}">
                  <a16:creationId xmlns:a16="http://schemas.microsoft.com/office/drawing/2014/main" id="{508D06CB-A9B2-E060-5122-8FE62AC28185}"/>
                </a:ext>
              </a:extLst>
            </p:cNvPr>
            <p:cNvSpPr/>
            <p:nvPr/>
          </p:nvSpPr>
          <p:spPr>
            <a:xfrm>
              <a:off x="8172640" y="727847"/>
              <a:ext cx="53702" cy="496775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sp>
        <p:nvSpPr>
          <p:cNvPr id="24" name="Retângulo 12">
            <a:extLst>
              <a:ext uri="{FF2B5EF4-FFF2-40B4-BE49-F238E27FC236}">
                <a16:creationId xmlns:a16="http://schemas.microsoft.com/office/drawing/2014/main" id="{FA153578-AB50-E5EC-B1D8-A960F8A264C7}"/>
              </a:ext>
            </a:extLst>
          </p:cNvPr>
          <p:cNvSpPr/>
          <p:nvPr/>
        </p:nvSpPr>
        <p:spPr>
          <a:xfrm>
            <a:off x="0" y="0"/>
            <a:ext cx="12192000" cy="49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27" name="Retângulo 5">
            <a:extLst>
              <a:ext uri="{FF2B5EF4-FFF2-40B4-BE49-F238E27FC236}">
                <a16:creationId xmlns:a16="http://schemas.microsoft.com/office/drawing/2014/main" id="{1D252899-DE65-0F43-9C66-4E74430FBF34}"/>
              </a:ext>
            </a:extLst>
          </p:cNvPr>
          <p:cNvSpPr/>
          <p:nvPr/>
        </p:nvSpPr>
        <p:spPr>
          <a:xfrm>
            <a:off x="0"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600" b="1" dirty="0">
                <a:solidFill>
                  <a:schemeClr val="tx1"/>
                </a:solidFill>
                <a:latin typeface="+mn-lt"/>
                <a:ea typeface="Verdana" panose="020B0604030504040204" pitchFamily="34" charset="0"/>
                <a:cs typeface="Arial" panose="020B0604020202020204" pitchFamily="34" charset="0"/>
              </a:rPr>
              <a:t>LEIA O REGULAMENTO DO FUNDO ANTES DE ACEITAR A OFERTA, EM ESPECIAL O ANEXO "FATORES DE RISCO"</a:t>
            </a:r>
          </a:p>
          <a:p>
            <a:pPr algn="ctr"/>
            <a:endParaRPr lang="pt-BR" sz="700" dirty="0">
              <a:solidFill>
                <a:schemeClr val="tx1"/>
              </a:solidFill>
              <a:latin typeface="+mn-lt"/>
            </a:endParaRPr>
          </a:p>
        </p:txBody>
      </p:sp>
      <p:sp>
        <p:nvSpPr>
          <p:cNvPr id="6" name="Elipse 25">
            <a:hlinkClick r:id="" action="ppaction://noaction"/>
            <a:extLst>
              <a:ext uri="{FF2B5EF4-FFF2-40B4-BE49-F238E27FC236}">
                <a16:creationId xmlns:a16="http://schemas.microsoft.com/office/drawing/2014/main" id="{A790FCDD-1F40-6D4F-01F1-EC33CCD2475B}"/>
              </a:ext>
            </a:extLst>
          </p:cNvPr>
          <p:cNvSpPr>
            <a:spLocks noChangeAspect="1"/>
          </p:cNvSpPr>
          <p:nvPr/>
        </p:nvSpPr>
        <p:spPr>
          <a:xfrm>
            <a:off x="8484411" y="3798661"/>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7" name="CaixaDeTexto 26">
            <a:extLst>
              <a:ext uri="{FF2B5EF4-FFF2-40B4-BE49-F238E27FC236}">
                <a16:creationId xmlns:a16="http://schemas.microsoft.com/office/drawing/2014/main" id="{DB131FAB-751D-5474-90F5-B6BB37D8FECF}"/>
              </a:ext>
            </a:extLst>
          </p:cNvPr>
          <p:cNvSpPr txBox="1"/>
          <p:nvPr/>
        </p:nvSpPr>
        <p:spPr>
          <a:xfrm>
            <a:off x="8589335" y="3635163"/>
            <a:ext cx="527709" cy="830997"/>
          </a:xfrm>
          <a:prstGeom prst="rect">
            <a:avLst/>
          </a:prstGeom>
        </p:spPr>
        <p:txBody>
          <a:bodyPr wrap="none" rtlCol="0">
            <a:spAutoFit/>
          </a:bodyPr>
          <a:lstStyle/>
          <a:p>
            <a:pPr defTabSz="495115">
              <a:defRPr/>
            </a:pPr>
            <a:r>
              <a:rPr lang="pt-BR" sz="4800" b="1" dirty="0">
                <a:solidFill>
                  <a:srgbClr val="FFFFFF"/>
                </a:solidFill>
              </a:rPr>
              <a:t>4</a:t>
            </a:r>
          </a:p>
        </p:txBody>
      </p:sp>
      <p:sp>
        <p:nvSpPr>
          <p:cNvPr id="8" name="CaixaDeTexto 28">
            <a:hlinkClick r:id="" action="ppaction://noaction"/>
            <a:extLst>
              <a:ext uri="{FF2B5EF4-FFF2-40B4-BE49-F238E27FC236}">
                <a16:creationId xmlns:a16="http://schemas.microsoft.com/office/drawing/2014/main" id="{6CC887F2-79F9-121F-00DC-8D685B5EC418}"/>
              </a:ext>
            </a:extLst>
          </p:cNvPr>
          <p:cNvSpPr txBox="1">
            <a:spLocks/>
          </p:cNvSpPr>
          <p:nvPr/>
        </p:nvSpPr>
        <p:spPr>
          <a:xfrm>
            <a:off x="9070736" y="3831560"/>
            <a:ext cx="2528426" cy="461665"/>
          </a:xfrm>
          <a:prstGeom prst="rect">
            <a:avLst/>
          </a:prstGeom>
        </p:spPr>
        <p:txBody>
          <a:bodyPr wrap="square" rtlCol="0" anchor="ctr">
            <a:noAutofit/>
          </a:bodyPr>
          <a:lstStyle/>
          <a:p>
            <a:pPr defTabSz="495115">
              <a:defRPr/>
            </a:pP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G</a:t>
            </a:r>
            <a:r>
              <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ERA</a:t>
            </a: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ÇÃO DISTRIBUÍDA NO BRASIL</a:t>
            </a:r>
            <a:endPar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endParaRPr>
          </a:p>
        </p:txBody>
      </p:sp>
      <p:sp>
        <p:nvSpPr>
          <p:cNvPr id="14" name="Elipse 2">
            <a:hlinkClick r:id="" action="ppaction://noaction"/>
            <a:extLst>
              <a:ext uri="{FF2B5EF4-FFF2-40B4-BE49-F238E27FC236}">
                <a16:creationId xmlns:a16="http://schemas.microsoft.com/office/drawing/2014/main" id="{E19A0803-616F-B9FE-E893-F04D5B09148D}"/>
              </a:ext>
            </a:extLst>
          </p:cNvPr>
          <p:cNvSpPr>
            <a:spLocks noChangeAspect="1"/>
          </p:cNvSpPr>
          <p:nvPr/>
        </p:nvSpPr>
        <p:spPr>
          <a:xfrm>
            <a:off x="8484411" y="2980483"/>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15" name="CaixaDeTexto 3">
            <a:extLst>
              <a:ext uri="{FF2B5EF4-FFF2-40B4-BE49-F238E27FC236}">
                <a16:creationId xmlns:a16="http://schemas.microsoft.com/office/drawing/2014/main" id="{CAB80408-6D78-F611-7750-EB4C077CD8E2}"/>
              </a:ext>
            </a:extLst>
          </p:cNvPr>
          <p:cNvSpPr txBox="1"/>
          <p:nvPr/>
        </p:nvSpPr>
        <p:spPr>
          <a:xfrm>
            <a:off x="8589335" y="2816985"/>
            <a:ext cx="527709" cy="830997"/>
          </a:xfrm>
          <a:prstGeom prst="rect">
            <a:avLst/>
          </a:prstGeom>
        </p:spPr>
        <p:txBody>
          <a:bodyPr wrap="none" rtlCol="0">
            <a:spAutoFit/>
          </a:bodyPr>
          <a:lstStyle/>
          <a:p>
            <a:pPr defTabSz="495115">
              <a:defRPr/>
            </a:pPr>
            <a:r>
              <a:rPr lang="pt-BR" sz="4800" b="1" dirty="0">
                <a:solidFill>
                  <a:srgbClr val="FFFFFF"/>
                </a:solidFill>
              </a:rPr>
              <a:t>3</a:t>
            </a:r>
          </a:p>
        </p:txBody>
      </p:sp>
      <p:sp>
        <p:nvSpPr>
          <p:cNvPr id="16" name="CaixaDeTexto 4">
            <a:hlinkClick r:id="" action="ppaction://noaction"/>
            <a:extLst>
              <a:ext uri="{FF2B5EF4-FFF2-40B4-BE49-F238E27FC236}">
                <a16:creationId xmlns:a16="http://schemas.microsoft.com/office/drawing/2014/main" id="{977F6B0C-2908-113D-8242-9CFB36CBB58A}"/>
              </a:ext>
            </a:extLst>
          </p:cNvPr>
          <p:cNvSpPr txBox="1">
            <a:spLocks/>
          </p:cNvSpPr>
          <p:nvPr/>
        </p:nvSpPr>
        <p:spPr>
          <a:xfrm>
            <a:off x="9070736" y="2185848"/>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FIP-IE</a:t>
            </a:r>
          </a:p>
        </p:txBody>
      </p:sp>
      <p:sp>
        <p:nvSpPr>
          <p:cNvPr id="17" name="Elipse 21">
            <a:hlinkClick r:id="" action="ppaction://noaction"/>
            <a:extLst>
              <a:ext uri="{FF2B5EF4-FFF2-40B4-BE49-F238E27FC236}">
                <a16:creationId xmlns:a16="http://schemas.microsoft.com/office/drawing/2014/main" id="{390C09E5-B3C1-3E0B-D5FE-D14D714BDAF9}"/>
              </a:ext>
            </a:extLst>
          </p:cNvPr>
          <p:cNvSpPr>
            <a:spLocks noChangeAspect="1"/>
          </p:cNvSpPr>
          <p:nvPr/>
        </p:nvSpPr>
        <p:spPr>
          <a:xfrm>
            <a:off x="8484411" y="2162305"/>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18" name="CaixaDeTexto 22">
            <a:extLst>
              <a:ext uri="{FF2B5EF4-FFF2-40B4-BE49-F238E27FC236}">
                <a16:creationId xmlns:a16="http://schemas.microsoft.com/office/drawing/2014/main" id="{0A8046FF-32B5-48E6-EF78-27CA6255977A}"/>
              </a:ext>
            </a:extLst>
          </p:cNvPr>
          <p:cNvSpPr txBox="1"/>
          <p:nvPr/>
        </p:nvSpPr>
        <p:spPr>
          <a:xfrm>
            <a:off x="8589334" y="1998807"/>
            <a:ext cx="527709" cy="830997"/>
          </a:xfrm>
          <a:prstGeom prst="rect">
            <a:avLst/>
          </a:prstGeom>
        </p:spPr>
        <p:txBody>
          <a:bodyPr wrap="none" rtlCol="0">
            <a:spAutoFit/>
          </a:bodyPr>
          <a:lstStyle/>
          <a:p>
            <a:pPr defTabSz="495115">
              <a:defRPr/>
            </a:pPr>
            <a:r>
              <a:rPr lang="pt-BR" sz="4800" b="1" dirty="0">
                <a:solidFill>
                  <a:srgbClr val="FFFFFF"/>
                </a:solidFill>
              </a:rPr>
              <a:t>2</a:t>
            </a:r>
          </a:p>
        </p:txBody>
      </p:sp>
      <p:sp>
        <p:nvSpPr>
          <p:cNvPr id="20" name="Elipse 8">
            <a:hlinkClick r:id="" action="ppaction://noaction"/>
            <a:extLst>
              <a:ext uri="{FF2B5EF4-FFF2-40B4-BE49-F238E27FC236}">
                <a16:creationId xmlns:a16="http://schemas.microsoft.com/office/drawing/2014/main" id="{2AF850A3-479E-C656-F87B-76B1B72B7104}"/>
              </a:ext>
            </a:extLst>
          </p:cNvPr>
          <p:cNvSpPr>
            <a:spLocks noChangeAspect="1"/>
          </p:cNvSpPr>
          <p:nvPr/>
        </p:nvSpPr>
        <p:spPr>
          <a:xfrm>
            <a:off x="8484411" y="4616839"/>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21" name="CaixaDeTexto 9">
            <a:extLst>
              <a:ext uri="{FF2B5EF4-FFF2-40B4-BE49-F238E27FC236}">
                <a16:creationId xmlns:a16="http://schemas.microsoft.com/office/drawing/2014/main" id="{051B2B98-B40D-4CE4-8DCC-EBE25C7BD56B}"/>
              </a:ext>
            </a:extLst>
          </p:cNvPr>
          <p:cNvSpPr txBox="1"/>
          <p:nvPr/>
        </p:nvSpPr>
        <p:spPr>
          <a:xfrm>
            <a:off x="8589335" y="4453341"/>
            <a:ext cx="527709" cy="830997"/>
          </a:xfrm>
          <a:prstGeom prst="rect">
            <a:avLst/>
          </a:prstGeom>
        </p:spPr>
        <p:txBody>
          <a:bodyPr wrap="none" rtlCol="0">
            <a:spAutoFit/>
          </a:bodyPr>
          <a:lstStyle/>
          <a:p>
            <a:pPr defTabSz="495115">
              <a:defRPr/>
            </a:pPr>
            <a:r>
              <a:rPr lang="pt-BR" sz="4800" b="1" dirty="0">
                <a:solidFill>
                  <a:srgbClr val="FFFFFF"/>
                </a:solidFill>
              </a:rPr>
              <a:t>5</a:t>
            </a:r>
          </a:p>
        </p:txBody>
      </p:sp>
      <p:sp>
        <p:nvSpPr>
          <p:cNvPr id="22" name="CaixaDeTexto 10">
            <a:hlinkClick r:id="" action="ppaction://noaction"/>
            <a:extLst>
              <a:ext uri="{FF2B5EF4-FFF2-40B4-BE49-F238E27FC236}">
                <a16:creationId xmlns:a16="http://schemas.microsoft.com/office/drawing/2014/main" id="{D6B90D72-D6D6-3D84-FCBA-EE4F97528348}"/>
              </a:ext>
            </a:extLst>
          </p:cNvPr>
          <p:cNvSpPr txBox="1">
            <a:spLocks/>
          </p:cNvSpPr>
          <p:nvPr/>
        </p:nvSpPr>
        <p:spPr>
          <a:xfrm>
            <a:off x="9070736" y="3008704"/>
            <a:ext cx="2528426" cy="461665"/>
          </a:xfrm>
          <a:prstGeom prst="rect">
            <a:avLst/>
          </a:prstGeom>
        </p:spPr>
        <p:txBody>
          <a:bodyPr wrap="square" rtlCol="0" anchor="ctr">
            <a:noAutofit/>
          </a:bodyPr>
          <a:lstStyle/>
          <a:p>
            <a:pPr defTabSz="495115">
              <a:defRPr/>
            </a:pPr>
            <a:r>
              <a:rPr lang="en-US" sz="1200" b="1" i="1" dirty="0">
                <a:solidFill>
                  <a:schemeClr val="accent1">
                    <a:lumMod val="20000"/>
                    <a:lumOff val="80000"/>
                  </a:schemeClr>
                </a:solidFill>
                <a:ea typeface="Verdana" panose="020B0604030504040204" pitchFamily="34" charset="0"/>
              </a:rPr>
              <a:t>B</a:t>
            </a:r>
            <a:r>
              <a:rPr lang="pt-BR" sz="1200" b="1" i="1" dirty="0">
                <a:solidFill>
                  <a:schemeClr val="accent1">
                    <a:lumMod val="20000"/>
                    <a:lumOff val="80000"/>
                  </a:schemeClr>
                </a:solidFill>
                <a:ea typeface="Verdana" panose="020B0604030504040204" pitchFamily="34" charset="0"/>
              </a:rPr>
              <a:t>USINESS </a:t>
            </a:r>
            <a:r>
              <a:rPr lang="pt-BR" sz="1200" b="1" dirty="0">
                <a:solidFill>
                  <a:schemeClr val="accent1">
                    <a:lumMod val="20000"/>
                    <a:lumOff val="80000"/>
                  </a:schemeClr>
                </a:solidFill>
                <a:ea typeface="Verdana" panose="020B0604030504040204" pitchFamily="34" charset="0"/>
              </a:rPr>
              <a:t>SOL COP</a:t>
            </a:r>
            <a:r>
              <a:rPr lang="en-US" sz="1200" b="1" dirty="0">
                <a:solidFill>
                  <a:schemeClr val="accent1">
                    <a:lumMod val="20000"/>
                    <a:lumOff val="80000"/>
                  </a:schemeClr>
                </a:solidFill>
                <a:ea typeface="Verdana" panose="020B0604030504040204" pitchFamily="34" charset="0"/>
              </a:rPr>
              <a:t>ÉRNICO</a:t>
            </a:r>
            <a:endParaRPr lang="pt-BR" sz="1200" b="1" dirty="0">
              <a:solidFill>
                <a:schemeClr val="accent1">
                  <a:lumMod val="20000"/>
                  <a:lumOff val="80000"/>
                </a:schemeClr>
              </a:solidFill>
              <a:ea typeface="Verdana" panose="020B0604030504040204" pitchFamily="34" charset="0"/>
            </a:endParaRPr>
          </a:p>
        </p:txBody>
      </p:sp>
      <p:sp>
        <p:nvSpPr>
          <p:cNvPr id="12" name="Elipse 19">
            <a:hlinkClick r:id="" action="ppaction://noaction"/>
            <a:extLst>
              <a:ext uri="{FF2B5EF4-FFF2-40B4-BE49-F238E27FC236}">
                <a16:creationId xmlns:a16="http://schemas.microsoft.com/office/drawing/2014/main" id="{1A629507-2CB7-DE34-8301-1D46693617DF}"/>
              </a:ext>
            </a:extLst>
          </p:cNvPr>
          <p:cNvSpPr>
            <a:spLocks noChangeAspect="1"/>
          </p:cNvSpPr>
          <p:nvPr/>
        </p:nvSpPr>
        <p:spPr>
          <a:xfrm>
            <a:off x="8484411" y="1344127"/>
            <a:ext cx="504000" cy="50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13" name="CaixaDeTexto 20">
            <a:extLst>
              <a:ext uri="{FF2B5EF4-FFF2-40B4-BE49-F238E27FC236}">
                <a16:creationId xmlns:a16="http://schemas.microsoft.com/office/drawing/2014/main" id="{EFF09036-18FB-18F6-A852-0853AB58A425}"/>
              </a:ext>
            </a:extLst>
          </p:cNvPr>
          <p:cNvSpPr txBox="1"/>
          <p:nvPr/>
        </p:nvSpPr>
        <p:spPr>
          <a:xfrm>
            <a:off x="8581340" y="1180629"/>
            <a:ext cx="585375" cy="830997"/>
          </a:xfrm>
          <a:prstGeom prst="rect">
            <a:avLst/>
          </a:prstGeom>
        </p:spPr>
        <p:txBody>
          <a:bodyPr wrap="square" rtlCol="0">
            <a:spAutoFit/>
          </a:bodyPr>
          <a:lstStyle/>
          <a:p>
            <a:pPr defTabSz="495115">
              <a:defRPr/>
            </a:pPr>
            <a:r>
              <a:rPr lang="pt-BR" sz="4800" b="1" dirty="0">
                <a:solidFill>
                  <a:srgbClr val="FFFFFF"/>
                </a:solidFill>
              </a:rPr>
              <a:t>1</a:t>
            </a:r>
          </a:p>
        </p:txBody>
      </p:sp>
      <p:sp>
        <p:nvSpPr>
          <p:cNvPr id="23" name="CaixaDeTexto 23">
            <a:hlinkClick r:id="" action="ppaction://noaction"/>
            <a:extLst>
              <a:ext uri="{FF2B5EF4-FFF2-40B4-BE49-F238E27FC236}">
                <a16:creationId xmlns:a16="http://schemas.microsoft.com/office/drawing/2014/main" id="{3CFA8972-9B23-68F7-E35C-786238D474A1}"/>
              </a:ext>
            </a:extLst>
          </p:cNvPr>
          <p:cNvSpPr txBox="1"/>
          <p:nvPr/>
        </p:nvSpPr>
        <p:spPr>
          <a:xfrm>
            <a:off x="9121030" y="1365295"/>
            <a:ext cx="2144378" cy="461665"/>
          </a:xfrm>
          <a:prstGeom prst="rect">
            <a:avLst/>
          </a:prstGeom>
        </p:spPr>
        <p:txBody>
          <a:bodyPr wrap="square" rtlCol="0">
            <a:spAutoFit/>
          </a:bodyPr>
          <a:lstStyle/>
          <a:p>
            <a:pPr defTabSz="495115">
              <a:defRPr/>
            </a:pPr>
            <a:r>
              <a:rPr lang="pt-BR" sz="1200" b="1" dirty="0">
                <a:solidFill>
                  <a:schemeClr val="bg1"/>
                </a:solidFill>
                <a:ea typeface="Verdana" panose="020B0604030504040204" pitchFamily="34" charset="0"/>
              </a:rPr>
              <a:t>CARACTERÍSTICAS DA OFERTA</a:t>
            </a:r>
          </a:p>
        </p:txBody>
      </p:sp>
      <p:sp>
        <p:nvSpPr>
          <p:cNvPr id="26" name="CaixaDeTexto 10">
            <a:hlinkClick r:id="" action="ppaction://noaction"/>
            <a:extLst>
              <a:ext uri="{FF2B5EF4-FFF2-40B4-BE49-F238E27FC236}">
                <a16:creationId xmlns:a16="http://schemas.microsoft.com/office/drawing/2014/main" id="{CF1A5707-17A4-E4C7-329F-3D3EFFD6B664}"/>
              </a:ext>
            </a:extLst>
          </p:cNvPr>
          <p:cNvSpPr txBox="1">
            <a:spLocks/>
          </p:cNvSpPr>
          <p:nvPr/>
        </p:nvSpPr>
        <p:spPr>
          <a:xfrm>
            <a:off x="9070736" y="4654415"/>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FATORES DE RISCO</a:t>
            </a:r>
          </a:p>
        </p:txBody>
      </p:sp>
      <p:sp>
        <p:nvSpPr>
          <p:cNvPr id="37" name="Rectangle: Rounded Corners 36">
            <a:extLst>
              <a:ext uri="{FF2B5EF4-FFF2-40B4-BE49-F238E27FC236}">
                <a16:creationId xmlns:a16="http://schemas.microsoft.com/office/drawing/2014/main" id="{EE77A457-8317-8C76-53F8-C58225F497C6}"/>
              </a:ext>
            </a:extLst>
          </p:cNvPr>
          <p:cNvSpPr/>
          <p:nvPr/>
        </p:nvSpPr>
        <p:spPr>
          <a:xfrm>
            <a:off x="8332237" y="1204609"/>
            <a:ext cx="3417803" cy="79701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2" name="Retângulo 5">
            <a:extLst>
              <a:ext uri="{FF2B5EF4-FFF2-40B4-BE49-F238E27FC236}">
                <a16:creationId xmlns:a16="http://schemas.microsoft.com/office/drawing/2014/main" id="{A21B74C2-0014-0202-7782-6BBDD7E80D1A}"/>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427253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A6D1C84-5A2A-7680-8A9A-1FC3EDCAFDE0}"/>
              </a:ext>
            </a:extLst>
          </p:cNvPr>
          <p:cNvSpPr/>
          <p:nvPr/>
        </p:nvSpPr>
        <p:spPr>
          <a:xfrm>
            <a:off x="298938" y="923192"/>
            <a:ext cx="11605847" cy="23739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3" name="Title 2">
            <a:extLst>
              <a:ext uri="{FF2B5EF4-FFF2-40B4-BE49-F238E27FC236}">
                <a16:creationId xmlns:a16="http://schemas.microsoft.com/office/drawing/2014/main" id="{32ACDBE0-C18A-9A8F-47BA-C07F96AB9945}"/>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pPr lvl="0">
              <a:defRPr/>
            </a:pPr>
            <a:r>
              <a:rPr lang="pt-BR" dirty="0"/>
              <a:t>Características do Fundo e da Oferta</a:t>
            </a:r>
            <a:endParaRPr kumimoji="0" lang="pt-BR" sz="2200" b="1" i="0" u="none" strike="noStrike" kern="1200" cap="none" spc="0" normalizeH="0" baseline="0" dirty="0">
              <a:ln>
                <a:noFill/>
              </a:ln>
              <a:solidFill>
                <a:srgbClr val="F22920"/>
              </a:solidFill>
              <a:effectLst/>
              <a:uLnTx/>
              <a:uFillTx/>
              <a:latin typeface="Arial"/>
            </a:endParaRPr>
          </a:p>
        </p:txBody>
      </p:sp>
      <p:graphicFrame>
        <p:nvGraphicFramePr>
          <p:cNvPr id="9" name="Table 6">
            <a:extLst>
              <a:ext uri="{FF2B5EF4-FFF2-40B4-BE49-F238E27FC236}">
                <a16:creationId xmlns:a16="http://schemas.microsoft.com/office/drawing/2014/main" id="{51DDDB6E-E947-786A-2A93-AC1DA525F4AD}"/>
              </a:ext>
            </a:extLst>
          </p:cNvPr>
          <p:cNvGraphicFramePr>
            <a:graphicFrameLocks noGrp="1"/>
          </p:cNvGraphicFramePr>
          <p:nvPr>
            <p:extLst>
              <p:ext uri="{D42A27DB-BD31-4B8C-83A1-F6EECF244321}">
                <p14:modId xmlns:p14="http://schemas.microsoft.com/office/powerpoint/2010/main" val="231627003"/>
              </p:ext>
            </p:extLst>
          </p:nvPr>
        </p:nvGraphicFramePr>
        <p:xfrm>
          <a:off x="388168" y="927710"/>
          <a:ext cx="11412057" cy="4803132"/>
        </p:xfrm>
        <a:graphic>
          <a:graphicData uri="http://schemas.openxmlformats.org/drawingml/2006/table">
            <a:tbl>
              <a:tblPr firstRow="1" bandRow="1">
                <a:tableStyleId>{5C22544A-7EE6-4342-B048-85BDC9FD1C3A}</a:tableStyleId>
              </a:tblPr>
              <a:tblGrid>
                <a:gridCol w="2516957">
                  <a:extLst>
                    <a:ext uri="{9D8B030D-6E8A-4147-A177-3AD203B41FA5}">
                      <a16:colId xmlns:a16="http://schemas.microsoft.com/office/drawing/2014/main" val="2101210589"/>
                    </a:ext>
                  </a:extLst>
                </a:gridCol>
                <a:gridCol w="8895100">
                  <a:extLst>
                    <a:ext uri="{9D8B030D-6E8A-4147-A177-3AD203B41FA5}">
                      <a16:colId xmlns:a16="http://schemas.microsoft.com/office/drawing/2014/main" val="2749323759"/>
                    </a:ext>
                  </a:extLst>
                </a:gridCol>
              </a:tblGrid>
              <a:tr h="227929">
                <a:tc gridSpan="2">
                  <a:txBody>
                    <a:bodyPr/>
                    <a:lstStyle/>
                    <a:p>
                      <a:pPr marL="0" marR="0" lvl="0" indent="0" algn="ctr" defTabSz="801543" rtl="0" eaLnBrk="1" fontAlgn="auto" latinLnBrk="0" hangingPunct="1">
                        <a:lnSpc>
                          <a:spcPct val="100000"/>
                        </a:lnSpc>
                        <a:spcBef>
                          <a:spcPts val="0"/>
                        </a:spcBef>
                        <a:spcAft>
                          <a:spcPts val="0"/>
                        </a:spcAft>
                        <a:buClrTx/>
                        <a:buSzTx/>
                        <a:buFontTx/>
                        <a:buNone/>
                        <a:tabLst/>
                        <a:defRPr/>
                      </a:pPr>
                      <a:r>
                        <a:rPr lang="pt-BR" sz="900" b="1" i="0" u="none" strike="noStrike" noProof="0" dirty="0">
                          <a:solidFill>
                            <a:schemeClr val="bg1"/>
                          </a:solidFill>
                          <a:effectLst/>
                          <a:latin typeface="Arial (Body)"/>
                          <a:cs typeface="Arial" pitchFamily="34" charset="0"/>
                        </a:rPr>
                        <a:t>COPÉRNICO FUNDO DE INVESTIMENTO EM PARTICIPAÇÕES EM INFRAESTRUTURA</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1" i="0" u="none" strike="noStrike" noProof="0" dirty="0">
                          <a:solidFill>
                            <a:schemeClr val="bg1"/>
                          </a:solidFill>
                          <a:effectLst/>
                          <a:latin typeface="Arial (Body)"/>
                          <a:cs typeface="Arial" pitchFamily="34" charset="0"/>
                        </a:rPr>
                        <a:t>COPÉRNICO FUNDO DE INVESTIMENTO EM PARTICIPAÇÕES EM INFRAESTRUTURA FIP-IE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60664087"/>
                  </a:ext>
                </a:extLst>
              </a:tr>
              <a:tr h="227929">
                <a:tc>
                  <a:txBody>
                    <a:bodyPr/>
                    <a:lstStyle/>
                    <a:p>
                      <a:pPr marL="0" indent="85725"/>
                      <a:r>
                        <a:rPr lang="pt-BR" sz="900" b="1" noProof="0" dirty="0">
                          <a:solidFill>
                            <a:srgbClr val="F22920"/>
                          </a:solidFill>
                        </a:rPr>
                        <a:t>Emissão</a:t>
                      </a:r>
                    </a:p>
                  </a:txBody>
                  <a:tcPr marL="0" marR="0" marT="0" marB="0" anchor="ctr">
                    <a:lnL w="12700" cmpd="sng">
                      <a:noFill/>
                    </a:lnL>
                    <a:lnR w="12700" cmpd="sng">
                      <a:noFill/>
                    </a:lnR>
                    <a:lnT w="12700" cap="flat" cmpd="sng" algn="ctr">
                      <a:no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i="0" u="none" strike="noStrike" noProof="0" dirty="0">
                          <a:solidFill>
                            <a:schemeClr val="tx1"/>
                          </a:solidFill>
                          <a:effectLst/>
                          <a:latin typeface="Arial (Body)"/>
                          <a:cs typeface="Arial" pitchFamily="34" charset="0"/>
                        </a:rPr>
                        <a:t>1ª Emissão de Cotas Subclasse A do Fundo</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0963914"/>
                  </a:ext>
                </a:extLst>
              </a:tr>
              <a:tr h="227929">
                <a:tc>
                  <a:txBody>
                    <a:bodyPr/>
                    <a:lstStyle/>
                    <a:p>
                      <a:pPr marL="0" indent="85725"/>
                      <a:r>
                        <a:rPr lang="pt-BR" sz="900" b="1" noProof="0" dirty="0">
                          <a:solidFill>
                            <a:srgbClr val="F22920"/>
                          </a:solidFill>
                        </a:rPr>
                        <a:t>Prazo do Fundo</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i="0" u="none" strike="noStrike" noProof="0" dirty="0">
                          <a:solidFill>
                            <a:schemeClr val="tx1"/>
                          </a:solidFill>
                          <a:effectLst/>
                          <a:latin typeface="Arial (Body)"/>
                          <a:cs typeface="Arial" pitchFamily="34" charset="0"/>
                        </a:rPr>
                        <a:t>Indeterminado</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1305262"/>
                  </a:ext>
                </a:extLst>
              </a:tr>
              <a:tr h="327736">
                <a:tc>
                  <a:txBody>
                    <a:bodyPr/>
                    <a:lstStyle/>
                    <a:p>
                      <a:pPr marL="0" indent="85725"/>
                      <a:r>
                        <a:rPr lang="pt-BR" sz="900" b="1" noProof="0" dirty="0">
                          <a:solidFill>
                            <a:srgbClr val="F22920"/>
                          </a:solidFill>
                        </a:rPr>
                        <a:t>Tipo de Cotas</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just" defTabSz="8015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900" b="0" i="0" u="none" strike="noStrike" noProof="0" dirty="0">
                          <a:solidFill>
                            <a:schemeClr val="tx1"/>
                          </a:solidFill>
                          <a:effectLst/>
                          <a:latin typeface="Arial (Body)"/>
                          <a:cs typeface="Arial" pitchFamily="34" charset="0"/>
                        </a:rPr>
                        <a:t>Subclasse A com direitos patrimoniais, políticos e econômicos e;</a:t>
                      </a:r>
                    </a:p>
                    <a:p>
                      <a:pPr marL="171450" marR="0" lvl="0" indent="-171450" algn="just" defTabSz="8015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900" b="0" i="0" u="none" strike="noStrike" noProof="0" dirty="0">
                          <a:solidFill>
                            <a:schemeClr val="tx1"/>
                          </a:solidFill>
                          <a:effectLst/>
                          <a:latin typeface="Arial (Body)"/>
                          <a:cs typeface="Arial" pitchFamily="34" charset="0"/>
                        </a:rPr>
                        <a:t>Subclasse B destinadas exclusivamente à operacionalização da amortização automática e compulsória</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24978"/>
                  </a:ext>
                </a:extLst>
              </a:tr>
              <a:tr h="222904">
                <a:tc>
                  <a:txBody>
                    <a:bodyPr/>
                    <a:lstStyle/>
                    <a:p>
                      <a:pPr marL="0" indent="85725"/>
                      <a:r>
                        <a:rPr lang="pt-BR" sz="900" b="1" noProof="0" dirty="0">
                          <a:solidFill>
                            <a:srgbClr val="F22920"/>
                          </a:solidFill>
                        </a:rPr>
                        <a:t>Taxa de Administração</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BR" sz="900" u="none" strike="noStrike" noProof="0" dirty="0">
                          <a:solidFill>
                            <a:schemeClr val="tx1"/>
                          </a:solidFill>
                          <a:effectLst/>
                          <a:latin typeface="Arial (Body)"/>
                        </a:rPr>
                        <a:t>1,10% a.a. sobre o PL</a:t>
                      </a:r>
                      <a:endParaRPr lang="pt-BR" sz="900" b="0" i="0" u="none" strike="noStrike" noProof="0" dirty="0">
                        <a:solidFill>
                          <a:schemeClr val="tx1"/>
                        </a:solidFill>
                        <a:effectLst/>
                        <a:latin typeface="Arial (Body)"/>
                        <a:cs typeface="Arial" pitchFamily="34" charset="0"/>
                      </a:endParaRPr>
                    </a:p>
                  </a:txBody>
                  <a:tcPr marL="10320" marR="10320" marT="7744"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164857"/>
                  </a:ext>
                </a:extLst>
              </a:tr>
              <a:tr h="215436">
                <a:tc>
                  <a:txBody>
                    <a:bodyPr/>
                    <a:lstStyle/>
                    <a:p>
                      <a:pPr marL="0" indent="85725"/>
                      <a:r>
                        <a:rPr lang="pt-BR" sz="900" b="1" noProof="0" dirty="0">
                          <a:solidFill>
                            <a:srgbClr val="F22920"/>
                          </a:solidFill>
                        </a:rPr>
                        <a:t>Taxa de Performance</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BR" sz="900" b="0" i="0" u="none" strike="noStrike" noProof="0" dirty="0">
                          <a:solidFill>
                            <a:schemeClr val="tx1"/>
                          </a:solidFill>
                          <a:effectLst/>
                          <a:latin typeface="Arial (Body)"/>
                          <a:cs typeface="Arial" pitchFamily="34" charset="0"/>
                        </a:rPr>
                        <a:t>Não há</a:t>
                      </a:r>
                    </a:p>
                  </a:txBody>
                  <a:tcPr marL="10320" marR="10320" marT="7744"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8935426"/>
                  </a:ext>
                </a:extLst>
              </a:tr>
              <a:tr h="227929">
                <a:tc>
                  <a:txBody>
                    <a:bodyPr/>
                    <a:lstStyle/>
                    <a:p>
                      <a:pPr marL="0" indent="85725" algn="l" defTabSz="801543" rtl="0" eaLnBrk="1" latinLnBrk="0" hangingPunct="1"/>
                      <a:r>
                        <a:rPr lang="pt-BR" sz="900" b="1" kern="1200" noProof="0" dirty="0">
                          <a:solidFill>
                            <a:srgbClr val="F22920"/>
                          </a:solidFill>
                        </a:rPr>
                        <a:t>Regime de Colocação</a:t>
                      </a:r>
                      <a:endParaRPr lang="pt-BR" sz="900" b="1" kern="12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u="none" strike="noStrike" noProof="0" dirty="0">
                          <a:solidFill>
                            <a:schemeClr val="tx1"/>
                          </a:solidFill>
                          <a:effectLst/>
                          <a:latin typeface="Arial (Body)"/>
                        </a:rPr>
                        <a:t>Melhores esforços</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6871709"/>
                  </a:ext>
                </a:extLst>
              </a:tr>
              <a:tr h="227929">
                <a:tc>
                  <a:txBody>
                    <a:bodyPr/>
                    <a:lstStyle/>
                    <a:p>
                      <a:pPr marL="0" indent="85725" algn="l" defTabSz="801543" rtl="0" eaLnBrk="1" latinLnBrk="0" hangingPunct="1"/>
                      <a:r>
                        <a:rPr lang="pt-BR" sz="900" b="1" kern="1200" noProof="0" dirty="0">
                          <a:solidFill>
                            <a:srgbClr val="F22920"/>
                          </a:solidFill>
                        </a:rPr>
                        <a:t>Administrador</a:t>
                      </a:r>
                      <a:endParaRPr lang="pt-BR" sz="900" b="1" kern="12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BR" sz="900" u="none" strike="noStrike" noProof="0" dirty="0">
                          <a:solidFill>
                            <a:schemeClr val="tx1"/>
                          </a:solidFill>
                          <a:effectLst/>
                          <a:latin typeface="Arial (Body)"/>
                        </a:rPr>
                        <a:t>SAFRA SERVIÇOS DE ADMINISTRAÇÂO FIDUCIÁRIA LTDA.</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43359"/>
                  </a:ext>
                </a:extLst>
              </a:tr>
              <a:tr h="227929">
                <a:tc>
                  <a:txBody>
                    <a:bodyPr/>
                    <a:lstStyle/>
                    <a:p>
                      <a:pPr marL="0" indent="85725" algn="l" defTabSz="801543" rtl="0" eaLnBrk="1" latinLnBrk="0" hangingPunct="1"/>
                      <a:r>
                        <a:rPr lang="pt-BR" sz="900" b="1" kern="1200" noProof="0" dirty="0">
                          <a:solidFill>
                            <a:srgbClr val="F22920"/>
                          </a:solidFill>
                          <a:latin typeface="+mn-lt"/>
                          <a:ea typeface="+mn-ea"/>
                          <a:cs typeface="+mn-cs"/>
                        </a:rPr>
                        <a:t>Gestor</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BR" sz="900" b="0" i="0" u="none" strike="noStrike" noProof="0" dirty="0">
                          <a:solidFill>
                            <a:schemeClr val="tx1"/>
                          </a:solidFill>
                          <a:effectLst/>
                          <a:latin typeface="Arial (Body)"/>
                          <a:cs typeface="Arial" pitchFamily="34" charset="0"/>
                        </a:rPr>
                        <a:t>SAFRA ASSET MANAGEMENT LTDA.</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350290"/>
                  </a:ext>
                </a:extLst>
              </a:tr>
              <a:tr h="235004">
                <a:tc>
                  <a:txBody>
                    <a:bodyPr/>
                    <a:lstStyle/>
                    <a:p>
                      <a:pPr marL="0" indent="85725" algn="l" defTabSz="801543" rtl="0" eaLnBrk="1" latinLnBrk="0" hangingPunct="1"/>
                      <a:r>
                        <a:rPr lang="pt-BR" sz="900" b="1" kern="1200" noProof="0" dirty="0">
                          <a:solidFill>
                            <a:srgbClr val="F22920"/>
                          </a:solidFill>
                        </a:rPr>
                        <a:t>Público Alvo</a:t>
                      </a:r>
                      <a:endParaRPr lang="pt-BR" sz="900" b="1" kern="12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u="none" strike="noStrike" noProof="0" dirty="0">
                          <a:solidFill>
                            <a:schemeClr val="tx1"/>
                          </a:solidFill>
                          <a:effectLst/>
                          <a:latin typeface="Arial (Body)"/>
                        </a:rPr>
                        <a:t>Investidores Qualificados</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54292"/>
                  </a:ext>
                </a:extLst>
              </a:tr>
              <a:tr h="249636">
                <a:tc>
                  <a:txBody>
                    <a:bodyPr/>
                    <a:lstStyle/>
                    <a:p>
                      <a:pPr marL="0" indent="85725" algn="l" defTabSz="801543" rtl="0" eaLnBrk="1" latinLnBrk="0" hangingPunct="1"/>
                      <a:r>
                        <a:rPr lang="pt-BR" sz="900" b="1" kern="1200" noProof="0" dirty="0">
                          <a:solidFill>
                            <a:srgbClr val="F22920"/>
                          </a:solidFill>
                        </a:rPr>
                        <a:t>Destinação de Recursos</a:t>
                      </a:r>
                      <a:endParaRPr lang="pt-BR" sz="900" b="1" kern="12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i="0" u="none" strike="noStrike" noProof="0" dirty="0">
                          <a:solidFill>
                            <a:schemeClr val="tx1"/>
                          </a:solidFill>
                          <a:effectLst/>
                          <a:latin typeface="Arial (Body)"/>
                          <a:cs typeface="Arial" pitchFamily="34" charset="0"/>
                        </a:rPr>
                        <a:t>Aquisição, direta ou indiretamente, de participação no capital social dos ativos alvo da emissão</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0901028"/>
                  </a:ext>
                </a:extLst>
              </a:tr>
              <a:tr h="227929">
                <a:tc>
                  <a:txBody>
                    <a:bodyPr/>
                    <a:lstStyle/>
                    <a:p>
                      <a:pPr marL="0" indent="85725" algn="l" defTabSz="801543" rtl="0" eaLnBrk="1" latinLnBrk="0" hangingPunct="1"/>
                      <a:r>
                        <a:rPr lang="pt-BR" sz="900" b="1" kern="1200" noProof="0" dirty="0">
                          <a:solidFill>
                            <a:srgbClr val="F22920"/>
                          </a:solidFill>
                        </a:rPr>
                        <a:t>Montante da Oferta Base</a:t>
                      </a:r>
                      <a:endParaRPr lang="pt-BR" sz="900" b="1" kern="1200" baseline="300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kern="1200" noProof="0" dirty="0">
                          <a:solidFill>
                            <a:schemeClr val="tx1"/>
                          </a:solidFill>
                          <a:latin typeface="+mn-lt"/>
                          <a:ea typeface="Verdana"/>
                          <a:cs typeface="+mn-cs"/>
                          <a:sym typeface="Verdana"/>
                        </a:rPr>
                        <a:t>R$200.000.000,00</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06118"/>
                  </a:ext>
                </a:extLst>
              </a:tr>
              <a:tr h="227929">
                <a:tc>
                  <a:txBody>
                    <a:bodyPr/>
                    <a:lstStyle/>
                    <a:p>
                      <a:pPr marL="0" indent="85725" algn="l" defTabSz="801543" rtl="0" eaLnBrk="1" latinLnBrk="0" hangingPunct="1"/>
                      <a:r>
                        <a:rPr lang="pt-BR" sz="900" b="1" kern="1200" noProof="0" dirty="0">
                          <a:solidFill>
                            <a:srgbClr val="F22920"/>
                          </a:solidFill>
                          <a:latin typeface="+mn-lt"/>
                          <a:ea typeface="+mn-ea"/>
                          <a:cs typeface="+mn-cs"/>
                        </a:rPr>
                        <a:t>Lote Adicional </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i="0" u="none" strike="noStrike" noProof="0" dirty="0">
                          <a:solidFill>
                            <a:schemeClr val="tx1"/>
                          </a:solidFill>
                          <a:effectLst/>
                          <a:latin typeface="Arial (Body)"/>
                          <a:cs typeface="Arial" pitchFamily="34" charset="0"/>
                        </a:rPr>
                        <a:t>25% da Oferta Base </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2225986"/>
                  </a:ext>
                </a:extLst>
              </a:tr>
              <a:tr h="227929">
                <a:tc>
                  <a:txBody>
                    <a:bodyPr/>
                    <a:lstStyle/>
                    <a:p>
                      <a:pPr marL="0" indent="85725" algn="l" defTabSz="801543" rtl="0" eaLnBrk="1" latinLnBrk="0" hangingPunct="1"/>
                      <a:r>
                        <a:rPr lang="pt-BR" sz="900" b="1" kern="1200" noProof="0" dirty="0">
                          <a:solidFill>
                            <a:srgbClr val="F22920"/>
                          </a:solidFill>
                        </a:rPr>
                        <a:t>Captação Mínima</a:t>
                      </a:r>
                      <a:endParaRPr lang="pt-BR" sz="900" b="1" kern="12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kern="1200" noProof="0" dirty="0">
                          <a:solidFill>
                            <a:schemeClr val="tx1"/>
                          </a:solidFill>
                          <a:latin typeface="+mn-lt"/>
                          <a:ea typeface="Verdana"/>
                          <a:cs typeface="+mn-cs"/>
                          <a:sym typeface="Verdana"/>
                        </a:rPr>
                        <a:t>R$75.000.000,00</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0596635"/>
                  </a:ext>
                </a:extLst>
              </a:tr>
              <a:tr h="227929">
                <a:tc>
                  <a:txBody>
                    <a:bodyPr/>
                    <a:lstStyle/>
                    <a:p>
                      <a:pPr marL="0" indent="85725" algn="l" defTabSz="801543" rtl="0" eaLnBrk="1" latinLnBrk="0" hangingPunct="1"/>
                      <a:r>
                        <a:rPr lang="pt-BR" sz="900" b="1" kern="1200" noProof="0" dirty="0">
                          <a:solidFill>
                            <a:srgbClr val="F22920"/>
                          </a:solidFill>
                        </a:rPr>
                        <a:t>Quantidade Mínima de Cotas</a:t>
                      </a:r>
                      <a:endParaRPr lang="pt-BR" sz="900" b="1" kern="12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kern="1200" noProof="0" dirty="0">
                          <a:solidFill>
                            <a:schemeClr val="tx1"/>
                          </a:solidFill>
                          <a:latin typeface="+mn-lt"/>
                          <a:ea typeface="Verdana"/>
                          <a:cs typeface="+mn-cs"/>
                          <a:sym typeface="Verdana"/>
                        </a:rPr>
                        <a:t>750.000</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931533"/>
                  </a:ext>
                </a:extLst>
              </a:tr>
              <a:tr h="227929">
                <a:tc>
                  <a:txBody>
                    <a:bodyPr/>
                    <a:lstStyle/>
                    <a:p>
                      <a:pPr marL="0" indent="85725" algn="l" defTabSz="801543" rtl="0" eaLnBrk="1" latinLnBrk="0" hangingPunct="1"/>
                      <a:r>
                        <a:rPr lang="pt-BR" sz="900" b="1" kern="1200" noProof="0" dirty="0">
                          <a:solidFill>
                            <a:srgbClr val="F22920"/>
                          </a:solidFill>
                        </a:rPr>
                        <a:t>Preço</a:t>
                      </a:r>
                      <a:r>
                        <a:rPr lang="pt-BR" sz="900" b="1" kern="1200" baseline="0" noProof="0" dirty="0">
                          <a:solidFill>
                            <a:srgbClr val="F22920"/>
                          </a:solidFill>
                        </a:rPr>
                        <a:t> de Emissão</a:t>
                      </a:r>
                      <a:endParaRPr lang="pt-BR" sz="900" b="1" kern="1200" noProof="0" dirty="0">
                        <a:solidFill>
                          <a:srgbClr val="F22920"/>
                        </a:solidFill>
                        <a:latin typeface="+mn-lt"/>
                        <a:ea typeface="+mn-ea"/>
                        <a:cs typeface="+mn-cs"/>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kern="1200" noProof="0" dirty="0">
                          <a:solidFill>
                            <a:schemeClr val="tx1"/>
                          </a:solidFill>
                          <a:latin typeface="+mn-lt"/>
                          <a:ea typeface="Verdana"/>
                          <a:cs typeface="+mn-cs"/>
                          <a:sym typeface="Verdana"/>
                        </a:rPr>
                        <a:t>R$100,00</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629407"/>
                  </a:ext>
                </a:extLst>
              </a:tr>
              <a:tr h="227929">
                <a:tc>
                  <a:txBody>
                    <a:bodyPr/>
                    <a:lstStyle/>
                    <a:p>
                      <a:pPr marL="0" indent="85725" algn="l" defTabSz="801543" rtl="0" eaLnBrk="1" latinLnBrk="0" hangingPunct="1"/>
                      <a:r>
                        <a:rPr lang="pt-BR" sz="900" b="1" kern="1200" noProof="0" dirty="0">
                          <a:solidFill>
                            <a:srgbClr val="F22920"/>
                          </a:solidFill>
                          <a:latin typeface="+mn-lt"/>
                          <a:ea typeface="+mn-ea"/>
                          <a:cs typeface="+mn-cs"/>
                        </a:rPr>
                        <a:t>Aplicação Mínima Inicial</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r>
                        <a:rPr lang="pt-BR" sz="900" b="0" kern="1200" noProof="0" dirty="0">
                          <a:solidFill>
                            <a:schemeClr val="tx1"/>
                          </a:solidFill>
                          <a:latin typeface="+mn-lt"/>
                          <a:ea typeface="Verdana"/>
                          <a:cs typeface="+mn-cs"/>
                          <a:sym typeface="Verdana"/>
                        </a:rPr>
                        <a:t>R$1.000,00</a:t>
                      </a:r>
                      <a:endParaRPr lang="pt-BR" sz="900" b="0" i="0" u="none" strike="noStrike" noProof="0" dirty="0">
                        <a:solidFill>
                          <a:schemeClr val="tx1"/>
                        </a:solidFill>
                        <a:effectLs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57893"/>
                  </a:ext>
                </a:extLst>
              </a:tr>
              <a:tr h="408634">
                <a:tc>
                  <a:txBody>
                    <a:bodyPr/>
                    <a:lstStyle/>
                    <a:p>
                      <a:pPr marL="0" indent="85725" algn="l" defTabSz="801543" rtl="0" eaLnBrk="1" latinLnBrk="0" hangingPunct="1"/>
                      <a:r>
                        <a:rPr lang="pt-BR" sz="900" b="1" kern="1200" noProof="0" dirty="0">
                          <a:solidFill>
                            <a:srgbClr val="F22920"/>
                          </a:solidFill>
                          <a:latin typeface="+mn-lt"/>
                          <a:ea typeface="+mn-ea"/>
                          <a:cs typeface="+mn-cs"/>
                        </a:rPr>
                        <a:t>Coordenador Líder</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endParaRPr lang="pt-BR" sz="900" b="0" i="0" u="none" strike="noStrike" noProof="0" dirty="0">
                        <a:solidFill>
                          <a:schemeClr val="tx1"/>
                        </a:solidFill>
                        <a:effectLst/>
                        <a:highlight>
                          <a:srgbClr val="FFFF00"/>
                        </a:highligh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151939"/>
                  </a:ext>
                </a:extLst>
              </a:tr>
              <a:tr h="408634">
                <a:tc>
                  <a:txBody>
                    <a:bodyPr/>
                    <a:lstStyle/>
                    <a:p>
                      <a:pPr marL="0" indent="85725" algn="l" defTabSz="801543" rtl="0" eaLnBrk="1" latinLnBrk="0" hangingPunct="1"/>
                      <a:r>
                        <a:rPr lang="pt-BR" sz="900" b="1" kern="1200" noProof="0" dirty="0">
                          <a:solidFill>
                            <a:srgbClr val="F22920"/>
                          </a:solidFill>
                          <a:latin typeface="+mn-lt"/>
                          <a:ea typeface="+mn-ea"/>
                          <a:cs typeface="+mn-cs"/>
                        </a:rPr>
                        <a:t>Coordenador</a:t>
                      </a: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801543" rtl="0" eaLnBrk="1" fontAlgn="auto" latinLnBrk="0" hangingPunct="1">
                        <a:lnSpc>
                          <a:spcPct val="100000"/>
                        </a:lnSpc>
                        <a:spcBef>
                          <a:spcPts val="0"/>
                        </a:spcBef>
                        <a:spcAft>
                          <a:spcPts val="0"/>
                        </a:spcAft>
                        <a:buClrTx/>
                        <a:buSzTx/>
                        <a:buFontTx/>
                        <a:buNone/>
                        <a:tabLst/>
                        <a:defRPr/>
                      </a:pPr>
                      <a:endParaRPr lang="pt-BR" sz="900" b="0" i="0" u="none" strike="noStrike" noProof="0" dirty="0">
                        <a:solidFill>
                          <a:schemeClr val="tx1"/>
                        </a:solidFill>
                        <a:effectLst/>
                        <a:highlight>
                          <a:srgbClr val="FFFF00"/>
                        </a:highlight>
                        <a:latin typeface="Arial (Body)"/>
                        <a:cs typeface="Arial" pitchFamily="34" charset="0"/>
                      </a:endParaRPr>
                    </a:p>
                  </a:txBody>
                  <a:tcPr marL="0" marR="0" marT="0" marB="0" anchor="ctr">
                    <a:lnL w="12700" cmpd="sng">
                      <a:noFill/>
                    </a:lnL>
                    <a:lnR w="12700" cmpd="sng">
                      <a:noFill/>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2914590"/>
                  </a:ext>
                </a:extLst>
              </a:tr>
            </a:tbl>
          </a:graphicData>
        </a:graphic>
      </p:graphicFrame>
      <p:pic>
        <p:nvPicPr>
          <p:cNvPr id="5" name="Picture 4" descr="Shape&#10;&#10;Description automatically generated with medium confidence">
            <a:extLst>
              <a:ext uri="{FF2B5EF4-FFF2-40B4-BE49-F238E27FC236}">
                <a16:creationId xmlns:a16="http://schemas.microsoft.com/office/drawing/2014/main" id="{30470B71-12AC-4AE0-6831-42F994559782}"/>
              </a:ext>
            </a:extLst>
          </p:cNvPr>
          <p:cNvPicPr>
            <a:picLocks noChangeAspect="1"/>
          </p:cNvPicPr>
          <p:nvPr/>
        </p:nvPicPr>
        <p:blipFill>
          <a:blip r:embed="rId2"/>
          <a:stretch>
            <a:fillRect/>
          </a:stretch>
        </p:blipFill>
        <p:spPr>
          <a:xfrm>
            <a:off x="2794360" y="4918268"/>
            <a:ext cx="1528998" cy="393977"/>
          </a:xfrm>
          <a:prstGeom prst="rect">
            <a:avLst/>
          </a:prstGeom>
        </p:spPr>
      </p:pic>
      <p:pic>
        <p:nvPicPr>
          <p:cNvPr id="2050" name="Picture 2" descr="logo-guide-investimentos-1024 - Prime Control">
            <a:extLst>
              <a:ext uri="{FF2B5EF4-FFF2-40B4-BE49-F238E27FC236}">
                <a16:creationId xmlns:a16="http://schemas.microsoft.com/office/drawing/2014/main" id="{5F9D258E-C11F-CF90-9678-7F3484107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482" y="5099333"/>
            <a:ext cx="885546" cy="885546"/>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5">
            <a:extLst>
              <a:ext uri="{FF2B5EF4-FFF2-40B4-BE49-F238E27FC236}">
                <a16:creationId xmlns:a16="http://schemas.microsoft.com/office/drawing/2014/main" id="{3F9518C5-42B4-346D-FFC7-7D5DFB105427}"/>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55788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5704A5-5916-2B0D-7FFD-88ED064DB3A1}"/>
              </a:ext>
            </a:extLst>
          </p:cNvPr>
          <p:cNvSpPr>
            <a:spLocks noGrp="1"/>
          </p:cNvSpPr>
          <p:nvPr>
            <p:ph type="title"/>
          </p:nvPr>
        </p:nvSpPr>
        <p:spPr>
          <a:xfrm>
            <a:off x="389994" y="-732989"/>
            <a:ext cx="11422960" cy="430887"/>
          </a:xfrm>
        </p:spPr>
        <p:txBody>
          <a:bodyPr wrap="square" lIns="0" rtlCol="0" anchor="b" anchorCtr="0">
            <a:normAutofit/>
          </a:bodyPr>
          <a:lstStyle/>
          <a:p>
            <a:pPr defTabSz="457200">
              <a:lnSpc>
                <a:spcPct val="100000"/>
              </a:lnSpc>
              <a:spcBef>
                <a:spcPts val="0"/>
              </a:spcBef>
            </a:pPr>
            <a:r>
              <a:rPr lang="pt-BR" dirty="0"/>
              <a:t>Cronograma Indicativo da Oferta</a:t>
            </a:r>
          </a:p>
        </p:txBody>
      </p:sp>
      <p:sp>
        <p:nvSpPr>
          <p:cNvPr id="3" name="Rectangle: Rounded Corners 2">
            <a:extLst>
              <a:ext uri="{FF2B5EF4-FFF2-40B4-BE49-F238E27FC236}">
                <a16:creationId xmlns:a16="http://schemas.microsoft.com/office/drawing/2014/main" id="{3598D511-566F-0628-6175-6A673A7ABF0C}"/>
              </a:ext>
            </a:extLst>
          </p:cNvPr>
          <p:cNvSpPr/>
          <p:nvPr/>
        </p:nvSpPr>
        <p:spPr>
          <a:xfrm>
            <a:off x="298938" y="923192"/>
            <a:ext cx="11605847" cy="23739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aphicFrame>
        <p:nvGraphicFramePr>
          <p:cNvPr id="2" name="Table 1">
            <a:extLst>
              <a:ext uri="{FF2B5EF4-FFF2-40B4-BE49-F238E27FC236}">
                <a16:creationId xmlns:a16="http://schemas.microsoft.com/office/drawing/2014/main" id="{95E5E8A4-2105-D65A-A86F-6CDE463C5A79}"/>
              </a:ext>
            </a:extLst>
          </p:cNvPr>
          <p:cNvGraphicFramePr>
            <a:graphicFrameLocks noGrp="1"/>
          </p:cNvGraphicFramePr>
          <p:nvPr>
            <p:extLst>
              <p:ext uri="{D42A27DB-BD31-4B8C-83A1-F6EECF244321}">
                <p14:modId xmlns:p14="http://schemas.microsoft.com/office/powerpoint/2010/main" val="390844985"/>
              </p:ext>
            </p:extLst>
          </p:nvPr>
        </p:nvGraphicFramePr>
        <p:xfrm>
          <a:off x="389994" y="923191"/>
          <a:ext cx="11422960" cy="4459544"/>
        </p:xfrm>
        <a:graphic>
          <a:graphicData uri="http://schemas.openxmlformats.org/drawingml/2006/table">
            <a:tbl>
              <a:tblPr firstRow="1" bandRow="1">
                <a:tableStyleId>{5C22544A-7EE6-4342-B048-85BDC9FD1C3A}</a:tableStyleId>
              </a:tblPr>
              <a:tblGrid>
                <a:gridCol w="5711480">
                  <a:extLst>
                    <a:ext uri="{9D8B030D-6E8A-4147-A177-3AD203B41FA5}">
                      <a16:colId xmlns:a16="http://schemas.microsoft.com/office/drawing/2014/main" val="1146782291"/>
                    </a:ext>
                  </a:extLst>
                </a:gridCol>
                <a:gridCol w="5711480">
                  <a:extLst>
                    <a:ext uri="{9D8B030D-6E8A-4147-A177-3AD203B41FA5}">
                      <a16:colId xmlns:a16="http://schemas.microsoft.com/office/drawing/2014/main" val="829475753"/>
                    </a:ext>
                  </a:extLst>
                </a:gridCol>
              </a:tblGrid>
              <a:tr h="219809">
                <a:tc>
                  <a:txBody>
                    <a:bodyPr/>
                    <a:lstStyle/>
                    <a:p>
                      <a:pPr algn="l"/>
                      <a:r>
                        <a:rPr lang="pt-BR" sz="900" noProof="0" dirty="0"/>
                        <a:t>Evento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pt-BR" sz="900" noProof="0" dirty="0"/>
                        <a:t>Data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47773218"/>
                  </a:ext>
                </a:extLst>
              </a:tr>
              <a:tr h="893659">
                <a:tc>
                  <a:txBody>
                    <a:bodyPr/>
                    <a:lstStyle/>
                    <a:p>
                      <a:pPr algn="l">
                        <a:lnSpc>
                          <a:spcPct val="107000"/>
                        </a:lnSpc>
                        <a:spcBef>
                          <a:spcPts val="500"/>
                        </a:spcBef>
                        <a:spcAft>
                          <a:spcPts val="300"/>
                        </a:spcAft>
                      </a:pPr>
                      <a:r>
                        <a:rPr lang="pt-BR" sz="1000" cap="none" spc="0" noProof="0" dirty="0">
                          <a:solidFill>
                            <a:schemeClr val="tx1"/>
                          </a:solidFill>
                          <a:effectLst/>
                        </a:rPr>
                        <a:t>Registro Automático da Oferta</a:t>
                      </a:r>
                    </a:p>
                    <a:p>
                      <a:pPr algn="l">
                        <a:lnSpc>
                          <a:spcPct val="107000"/>
                        </a:lnSpc>
                        <a:spcBef>
                          <a:spcPts val="500"/>
                        </a:spcBef>
                        <a:spcAft>
                          <a:spcPts val="300"/>
                        </a:spcAft>
                      </a:pPr>
                      <a:r>
                        <a:rPr lang="pt-BR" sz="1000" cap="none" spc="0" noProof="0" dirty="0">
                          <a:solidFill>
                            <a:schemeClr val="tx1"/>
                          </a:solidFill>
                          <a:effectLst/>
                        </a:rPr>
                        <a:t>Divulgação do Anúncio de Início e Lâmina</a:t>
                      </a:r>
                    </a:p>
                    <a:p>
                      <a:pPr algn="l">
                        <a:lnSpc>
                          <a:spcPct val="107000"/>
                        </a:lnSpc>
                        <a:spcBef>
                          <a:spcPts val="500"/>
                        </a:spcBef>
                        <a:spcAft>
                          <a:spcPts val="300"/>
                        </a:spcAft>
                      </a:pPr>
                      <a:r>
                        <a:rPr lang="pt-BR" sz="1000" cap="none" spc="0" noProof="0" dirty="0">
                          <a:solidFill>
                            <a:schemeClr val="tx1"/>
                          </a:solidFill>
                          <a:effectLst/>
                        </a:rPr>
                        <a:t>Disponibilização do Prospecto Definitivo</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 cap="none" spc="0" noProof="0" dirty="0">
                          <a:solidFill>
                            <a:schemeClr val="tx2"/>
                          </a:solidFill>
                          <a:effectLst/>
                        </a:rPr>
                        <a:t>24/06/2024</a:t>
                      </a:r>
                      <a:endParaRPr lang="pt-BR" sz="1000" cap="none" spc="0" noProof="0" dirty="0">
                        <a:solidFill>
                          <a:schemeClr val="tx2"/>
                        </a:solidFill>
                        <a:effectLst/>
                        <a:latin typeface="Trebuchet MS" panose="020B0603020202020204" pitchFamily="34" charset="0"/>
                        <a:ea typeface="Calibri" panose="020F050202020403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9322621"/>
                  </a:ext>
                </a:extLst>
              </a:tr>
              <a:tr h="667457">
                <a:tc>
                  <a:txBody>
                    <a:bodyPr/>
                    <a:lstStyle/>
                    <a:p>
                      <a:pPr algn="l">
                        <a:lnSpc>
                          <a:spcPct val="107000"/>
                        </a:lnSpc>
                        <a:spcBef>
                          <a:spcPts val="500"/>
                        </a:spcBef>
                        <a:spcAft>
                          <a:spcPts val="300"/>
                        </a:spcAft>
                      </a:pPr>
                      <a:r>
                        <a:rPr lang="pt-BR" sz="1000" cap="none" spc="0" noProof="0" dirty="0">
                          <a:solidFill>
                            <a:schemeClr val="tx1"/>
                          </a:solidFill>
                          <a:effectLst/>
                        </a:rPr>
                        <a:t>Início do Período de Coleta de Intenções de Investimento</a:t>
                      </a: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500"/>
                        </a:spcBef>
                        <a:spcAft>
                          <a:spcPts val="300"/>
                        </a:spcAft>
                      </a:pPr>
                      <a:r>
                        <a:rPr lang="pt-BR" sz="1000" cap="none" spc="0" noProof="0" dirty="0">
                          <a:solidFill>
                            <a:schemeClr val="tx1"/>
                          </a:solidFill>
                          <a:effectLst/>
                        </a:rPr>
                        <a:t>01/07/2024</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3309309"/>
                  </a:ext>
                </a:extLst>
              </a:tr>
              <a:tr h="667457">
                <a:tc>
                  <a:txBody>
                    <a:bodyPr/>
                    <a:lstStyle/>
                    <a:p>
                      <a:pPr algn="l">
                        <a:lnSpc>
                          <a:spcPct val="107000"/>
                        </a:lnSpc>
                        <a:spcBef>
                          <a:spcPts val="500"/>
                        </a:spcBef>
                        <a:spcAft>
                          <a:spcPts val="300"/>
                        </a:spcAft>
                      </a:pPr>
                      <a:r>
                        <a:rPr lang="pt-BR" sz="1000" cap="none" spc="0" noProof="0" dirty="0">
                          <a:solidFill>
                            <a:schemeClr val="tx1"/>
                          </a:solidFill>
                          <a:effectLst/>
                        </a:rPr>
                        <a:t>Encerramento do Período de Coleta de Intenções de Investimento</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500"/>
                        </a:spcBef>
                        <a:spcAft>
                          <a:spcPts val="300"/>
                        </a:spcAft>
                      </a:pPr>
                      <a:r>
                        <a:rPr lang="pt-BR" sz="1000" cap="none" spc="0" noProof="0" dirty="0">
                          <a:solidFill>
                            <a:schemeClr val="tx1"/>
                          </a:solidFill>
                          <a:effectLst/>
                        </a:rPr>
                        <a:t>24/07/2024</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6490173"/>
                  </a:ext>
                </a:extLst>
              </a:tr>
              <a:tr h="667457">
                <a:tc>
                  <a:txBody>
                    <a:bodyPr/>
                    <a:lstStyle/>
                    <a:p>
                      <a:pPr algn="l">
                        <a:lnSpc>
                          <a:spcPct val="107000"/>
                        </a:lnSpc>
                        <a:spcBef>
                          <a:spcPts val="500"/>
                        </a:spcBef>
                        <a:spcAft>
                          <a:spcPts val="300"/>
                        </a:spcAft>
                      </a:pPr>
                      <a:r>
                        <a:rPr lang="pt-BR" sz="1000" cap="none" spc="0" noProof="0" dirty="0">
                          <a:solidFill>
                            <a:schemeClr val="tx1"/>
                          </a:solidFill>
                          <a:effectLst/>
                        </a:rPr>
                        <a:t>Data de Realização do Procedimento de Alocação </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Bef>
                          <a:spcPts val="500"/>
                        </a:spcBef>
                        <a:spcAft>
                          <a:spcPts val="300"/>
                        </a:spcAft>
                      </a:pPr>
                      <a:r>
                        <a:rPr lang="pt-BR" sz="1000" cap="none" spc="0" noProof="0" dirty="0">
                          <a:solidFill>
                            <a:schemeClr val="tx1"/>
                          </a:solidFill>
                          <a:effectLst/>
                        </a:rPr>
                        <a:t>26/07/2024</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0942242"/>
                  </a:ext>
                </a:extLst>
              </a:tr>
              <a:tr h="667457">
                <a:tc>
                  <a:txBody>
                    <a:bodyPr/>
                    <a:lstStyle/>
                    <a:p>
                      <a:pPr algn="l">
                        <a:lnSpc>
                          <a:spcPct val="107000"/>
                        </a:lnSpc>
                        <a:spcBef>
                          <a:spcPts val="500"/>
                        </a:spcBef>
                        <a:spcAft>
                          <a:spcPts val="300"/>
                        </a:spcAft>
                      </a:pPr>
                      <a:r>
                        <a:rPr lang="pt-BR" sz="1000" cap="none" spc="0" noProof="0" dirty="0">
                          <a:solidFill>
                            <a:schemeClr val="tx1"/>
                          </a:solidFill>
                          <a:effectLst/>
                        </a:rPr>
                        <a:t>Data da Liquidação da Oferta</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500"/>
                        </a:spcBef>
                        <a:spcAft>
                          <a:spcPts val="300"/>
                        </a:spcAft>
                      </a:pPr>
                      <a:r>
                        <a:rPr lang="pt-BR" sz="1000" cap="none" spc="0" noProof="0" dirty="0">
                          <a:solidFill>
                            <a:schemeClr val="tx1"/>
                          </a:solidFill>
                          <a:effectLst/>
                        </a:rPr>
                        <a:t>31/07/2024</a:t>
                      </a:r>
                      <a:endParaRPr lang="pt-BR" sz="1000" cap="none" spc="0" noProof="0"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232653"/>
                  </a:ext>
                </a:extLst>
              </a:tr>
              <a:tr h="667457">
                <a:tc>
                  <a:txBody>
                    <a:bodyPr/>
                    <a:lstStyle/>
                    <a:p>
                      <a:pPr algn="l">
                        <a:lnSpc>
                          <a:spcPct val="107000"/>
                        </a:lnSpc>
                        <a:spcBef>
                          <a:spcPts val="500"/>
                        </a:spcBef>
                        <a:spcAft>
                          <a:spcPts val="300"/>
                        </a:spcAft>
                      </a:pPr>
                      <a:r>
                        <a:rPr lang="pt-BR" sz="1000" kern="1200" cap="none" spc="0" noProof="0" dirty="0">
                          <a:solidFill>
                            <a:schemeClr val="tx1"/>
                          </a:solidFill>
                          <a:effectLst/>
                          <a:latin typeface="+mn-lt"/>
                          <a:ea typeface="+mn-ea"/>
                          <a:cs typeface="+mn-cs"/>
                        </a:rPr>
                        <a:t>Data Máxima para Divulgação do Anúncio de Encerramento</a:t>
                      </a: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lnSpc>
                          <a:spcPct val="107000"/>
                        </a:lnSpc>
                        <a:spcBef>
                          <a:spcPts val="500"/>
                        </a:spcBef>
                        <a:spcAft>
                          <a:spcPts val="300"/>
                        </a:spcAft>
                      </a:pPr>
                      <a:r>
                        <a:rPr lang="pt-BR" sz="1000" kern="1200" cap="none" spc="0" noProof="0" dirty="0">
                          <a:solidFill>
                            <a:schemeClr val="tx1"/>
                          </a:solidFill>
                          <a:effectLst/>
                          <a:latin typeface="+mn-lt"/>
                          <a:ea typeface="+mn-ea"/>
                          <a:cs typeface="+mn-cs"/>
                        </a:rPr>
                        <a:t>21/12/2024</a:t>
                      </a:r>
                    </a:p>
                  </a:txBody>
                  <a:tcPr marL="80891" marR="20288" marT="23112" marB="17333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0441378"/>
                  </a:ext>
                </a:extLst>
              </a:tr>
            </a:tbl>
          </a:graphicData>
        </a:graphic>
      </p:graphicFrame>
      <p:sp>
        <p:nvSpPr>
          <p:cNvPr id="6" name="Title 2">
            <a:extLst>
              <a:ext uri="{FF2B5EF4-FFF2-40B4-BE49-F238E27FC236}">
                <a16:creationId xmlns:a16="http://schemas.microsoft.com/office/drawing/2014/main" id="{6C7F9DBB-9AA7-C053-76A7-2DDAC37A2F52}"/>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r>
              <a:rPr lang="pt-BR" dirty="0"/>
              <a:t>Cronograma Indicativo da Oferta</a:t>
            </a:r>
          </a:p>
        </p:txBody>
      </p:sp>
      <p:sp>
        <p:nvSpPr>
          <p:cNvPr id="7" name="Retângulo 5">
            <a:extLst>
              <a:ext uri="{FF2B5EF4-FFF2-40B4-BE49-F238E27FC236}">
                <a16:creationId xmlns:a16="http://schemas.microsoft.com/office/drawing/2014/main" id="{2207F52C-477C-886C-80D2-7CB0DA571C93}"/>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160104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DC32-03E9-CBB0-6823-39CA1166415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9A9DA2E0-CD37-03D7-B42B-5B221152F142}"/>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9F324A5-9396-65E0-D551-0FD65C4FF0FC}"/>
              </a:ext>
            </a:extLst>
          </p:cNvPr>
          <p:cNvGrpSpPr/>
          <p:nvPr/>
        </p:nvGrpSpPr>
        <p:grpSpPr>
          <a:xfrm>
            <a:off x="7457232" y="727847"/>
            <a:ext cx="651123" cy="4967752"/>
            <a:chOff x="7575219" y="727847"/>
            <a:chExt cx="651123" cy="4967752"/>
          </a:xfrm>
          <a:solidFill>
            <a:schemeClr val="accent1"/>
          </a:solidFill>
        </p:grpSpPr>
        <p:sp>
          <p:nvSpPr>
            <p:cNvPr id="4" name="Rectangle: Rounded Corners 7">
              <a:extLst>
                <a:ext uri="{FF2B5EF4-FFF2-40B4-BE49-F238E27FC236}">
                  <a16:creationId xmlns:a16="http://schemas.microsoft.com/office/drawing/2014/main" id="{062DC420-2DC5-E7A8-B85C-E945AEA65E11}"/>
                </a:ext>
              </a:extLst>
            </p:cNvPr>
            <p:cNvSpPr/>
            <p:nvPr/>
          </p:nvSpPr>
          <p:spPr>
            <a:xfrm rot="16200000">
              <a:off x="6908973" y="2911994"/>
              <a:ext cx="1931949" cy="59945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r>
                <a:rPr lang="pt-BR" b="1" dirty="0">
                  <a:solidFill>
                    <a:schemeClr val="bg1"/>
                  </a:solidFill>
                  <a:ea typeface="Verdana"/>
                  <a:cs typeface="Verdana"/>
                  <a:sym typeface="Verdana"/>
                </a:rPr>
                <a:t>ÍNDICE</a:t>
              </a:r>
              <a:endParaRPr lang="pt-BR" dirty="0">
                <a:solidFill>
                  <a:schemeClr val="bg1"/>
                </a:solidFill>
              </a:endParaRPr>
            </a:p>
          </p:txBody>
        </p:sp>
        <p:sp>
          <p:nvSpPr>
            <p:cNvPr id="5" name="Rectangle: Rounded Corners 4">
              <a:extLst>
                <a:ext uri="{FF2B5EF4-FFF2-40B4-BE49-F238E27FC236}">
                  <a16:creationId xmlns:a16="http://schemas.microsoft.com/office/drawing/2014/main" id="{508D06CB-A9B2-E060-5122-8FE62AC28185}"/>
                </a:ext>
              </a:extLst>
            </p:cNvPr>
            <p:cNvSpPr/>
            <p:nvPr/>
          </p:nvSpPr>
          <p:spPr>
            <a:xfrm>
              <a:off x="8172640" y="727847"/>
              <a:ext cx="53702" cy="496775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grpSp>
      <p:sp>
        <p:nvSpPr>
          <p:cNvPr id="24" name="Retângulo 12">
            <a:extLst>
              <a:ext uri="{FF2B5EF4-FFF2-40B4-BE49-F238E27FC236}">
                <a16:creationId xmlns:a16="http://schemas.microsoft.com/office/drawing/2014/main" id="{FA153578-AB50-E5EC-B1D8-A960F8A264C7}"/>
              </a:ext>
            </a:extLst>
          </p:cNvPr>
          <p:cNvSpPr/>
          <p:nvPr/>
        </p:nvSpPr>
        <p:spPr>
          <a:xfrm>
            <a:off x="0" y="0"/>
            <a:ext cx="12192000" cy="49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r>
              <a:rPr lang="pt-BR" sz="2000" b="1" dirty="0">
                <a:solidFill>
                  <a:schemeClr val="tx1"/>
                </a:solidFill>
                <a:latin typeface="Arial (Headings)"/>
                <a:ea typeface="Verdana" panose="020B0604030504040204" pitchFamily="34" charset="0"/>
                <a:cs typeface="Arial" panose="020B0604020202020204" pitchFamily="34" charset="0"/>
              </a:rPr>
              <a:t>MATERIAL PUBLICITÁRIO</a:t>
            </a:r>
          </a:p>
        </p:txBody>
      </p:sp>
      <p:sp>
        <p:nvSpPr>
          <p:cNvPr id="2" name="Elipse 25">
            <a:hlinkClick r:id="" action="ppaction://noaction"/>
            <a:extLst>
              <a:ext uri="{FF2B5EF4-FFF2-40B4-BE49-F238E27FC236}">
                <a16:creationId xmlns:a16="http://schemas.microsoft.com/office/drawing/2014/main" id="{28E2B833-19C0-8051-3332-FA040CC6CF31}"/>
              </a:ext>
            </a:extLst>
          </p:cNvPr>
          <p:cNvSpPr>
            <a:spLocks noChangeAspect="1"/>
          </p:cNvSpPr>
          <p:nvPr/>
        </p:nvSpPr>
        <p:spPr>
          <a:xfrm>
            <a:off x="8484411" y="3798661"/>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6" name="CaixaDeTexto 26">
            <a:extLst>
              <a:ext uri="{FF2B5EF4-FFF2-40B4-BE49-F238E27FC236}">
                <a16:creationId xmlns:a16="http://schemas.microsoft.com/office/drawing/2014/main" id="{036F43F1-FFF5-6EEB-B12F-471B3E961EAA}"/>
              </a:ext>
            </a:extLst>
          </p:cNvPr>
          <p:cNvSpPr txBox="1"/>
          <p:nvPr/>
        </p:nvSpPr>
        <p:spPr>
          <a:xfrm>
            <a:off x="8589335" y="3635163"/>
            <a:ext cx="527709" cy="830997"/>
          </a:xfrm>
          <a:prstGeom prst="rect">
            <a:avLst/>
          </a:prstGeom>
        </p:spPr>
        <p:txBody>
          <a:bodyPr wrap="none" rtlCol="0">
            <a:spAutoFit/>
          </a:bodyPr>
          <a:lstStyle/>
          <a:p>
            <a:pPr defTabSz="495115">
              <a:defRPr/>
            </a:pPr>
            <a:r>
              <a:rPr lang="pt-BR" sz="4800" b="1" dirty="0">
                <a:solidFill>
                  <a:srgbClr val="FFFFFF"/>
                </a:solidFill>
              </a:rPr>
              <a:t>4</a:t>
            </a:r>
          </a:p>
        </p:txBody>
      </p:sp>
      <p:sp>
        <p:nvSpPr>
          <p:cNvPr id="7" name="CaixaDeTexto 28">
            <a:hlinkClick r:id="" action="ppaction://noaction"/>
            <a:extLst>
              <a:ext uri="{FF2B5EF4-FFF2-40B4-BE49-F238E27FC236}">
                <a16:creationId xmlns:a16="http://schemas.microsoft.com/office/drawing/2014/main" id="{1611A123-72C4-E43B-BD3C-D63689EF4873}"/>
              </a:ext>
            </a:extLst>
          </p:cNvPr>
          <p:cNvSpPr txBox="1">
            <a:spLocks/>
          </p:cNvSpPr>
          <p:nvPr/>
        </p:nvSpPr>
        <p:spPr>
          <a:xfrm>
            <a:off x="9070736" y="3831560"/>
            <a:ext cx="2528426" cy="461665"/>
          </a:xfrm>
          <a:prstGeom prst="rect">
            <a:avLst/>
          </a:prstGeom>
        </p:spPr>
        <p:txBody>
          <a:bodyPr wrap="square" rtlCol="0" anchor="ctr">
            <a:noAutofit/>
          </a:bodyPr>
          <a:lstStyle/>
          <a:p>
            <a:pPr defTabSz="495115">
              <a:defRPr/>
            </a:pP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G</a:t>
            </a:r>
            <a:r>
              <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ERA</a:t>
            </a:r>
            <a:r>
              <a:rPr kumimoji="0" lang="en-US"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rPr>
              <a:t>ÇÃO DISTRIBUÍDA NO BRASIL</a:t>
            </a:r>
            <a:endParaRPr kumimoji="0" lang="pt-BR" sz="1200" b="1" i="0" u="none" strike="noStrike" kern="1200" cap="none" spc="0" normalizeH="0" baseline="0" noProof="0" dirty="0">
              <a:ln>
                <a:noFill/>
              </a:ln>
              <a:solidFill>
                <a:schemeClr val="accent1">
                  <a:lumMod val="20000"/>
                  <a:lumOff val="80000"/>
                </a:schemeClr>
              </a:solidFill>
              <a:effectLst/>
              <a:uLnTx/>
              <a:uFillTx/>
              <a:latin typeface="Arial"/>
              <a:ea typeface="Verdana" panose="020B0604030504040204" pitchFamily="34" charset="0"/>
              <a:cs typeface="+mn-cs"/>
            </a:endParaRPr>
          </a:p>
        </p:txBody>
      </p:sp>
      <p:sp>
        <p:nvSpPr>
          <p:cNvPr id="8" name="Elipse 2">
            <a:hlinkClick r:id="" action="ppaction://noaction"/>
            <a:extLst>
              <a:ext uri="{FF2B5EF4-FFF2-40B4-BE49-F238E27FC236}">
                <a16:creationId xmlns:a16="http://schemas.microsoft.com/office/drawing/2014/main" id="{76C72AFB-C12D-9FE6-5BD9-81BFC3FBA1BB}"/>
              </a:ext>
            </a:extLst>
          </p:cNvPr>
          <p:cNvSpPr>
            <a:spLocks noChangeAspect="1"/>
          </p:cNvSpPr>
          <p:nvPr/>
        </p:nvSpPr>
        <p:spPr>
          <a:xfrm>
            <a:off x="8484411" y="2980483"/>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10" name="CaixaDeTexto 3">
            <a:extLst>
              <a:ext uri="{FF2B5EF4-FFF2-40B4-BE49-F238E27FC236}">
                <a16:creationId xmlns:a16="http://schemas.microsoft.com/office/drawing/2014/main" id="{15123158-EB5B-A225-F9E4-2E100DA01D27}"/>
              </a:ext>
            </a:extLst>
          </p:cNvPr>
          <p:cNvSpPr txBox="1"/>
          <p:nvPr/>
        </p:nvSpPr>
        <p:spPr>
          <a:xfrm>
            <a:off x="8589335" y="2816985"/>
            <a:ext cx="527709" cy="830997"/>
          </a:xfrm>
          <a:prstGeom prst="rect">
            <a:avLst/>
          </a:prstGeom>
        </p:spPr>
        <p:txBody>
          <a:bodyPr wrap="none" rtlCol="0">
            <a:spAutoFit/>
          </a:bodyPr>
          <a:lstStyle/>
          <a:p>
            <a:pPr defTabSz="495115">
              <a:defRPr/>
            </a:pPr>
            <a:r>
              <a:rPr lang="pt-BR" sz="4800" b="1" dirty="0">
                <a:solidFill>
                  <a:srgbClr val="FFFFFF"/>
                </a:solidFill>
              </a:rPr>
              <a:t>3</a:t>
            </a:r>
          </a:p>
        </p:txBody>
      </p:sp>
      <p:sp>
        <p:nvSpPr>
          <p:cNvPr id="20" name="CaixaDeTexto 4">
            <a:hlinkClick r:id="" action="ppaction://noaction"/>
            <a:extLst>
              <a:ext uri="{FF2B5EF4-FFF2-40B4-BE49-F238E27FC236}">
                <a16:creationId xmlns:a16="http://schemas.microsoft.com/office/drawing/2014/main" id="{6744125D-9C55-4A19-633A-2CB92DDC6A2A}"/>
              </a:ext>
            </a:extLst>
          </p:cNvPr>
          <p:cNvSpPr txBox="1">
            <a:spLocks/>
          </p:cNvSpPr>
          <p:nvPr/>
        </p:nvSpPr>
        <p:spPr>
          <a:xfrm>
            <a:off x="9070736" y="2185848"/>
            <a:ext cx="2528426" cy="461665"/>
          </a:xfrm>
          <a:prstGeom prst="rect">
            <a:avLst/>
          </a:prstGeom>
        </p:spPr>
        <p:txBody>
          <a:bodyPr wrap="square" rtlCol="0" anchor="ctr">
            <a:noAutofit/>
          </a:bodyPr>
          <a:lstStyle/>
          <a:p>
            <a:pPr defTabSz="495115">
              <a:defRPr/>
            </a:pPr>
            <a:r>
              <a:rPr lang="pt-BR" sz="1200" b="1" dirty="0">
                <a:solidFill>
                  <a:schemeClr val="bg1"/>
                </a:solidFill>
                <a:ea typeface="Verdana" panose="020B0604030504040204" pitchFamily="34" charset="0"/>
              </a:rPr>
              <a:t>FIP-IE</a:t>
            </a:r>
          </a:p>
        </p:txBody>
      </p:sp>
      <p:sp>
        <p:nvSpPr>
          <p:cNvPr id="21" name="Elipse 21">
            <a:hlinkClick r:id="" action="ppaction://noaction"/>
            <a:extLst>
              <a:ext uri="{FF2B5EF4-FFF2-40B4-BE49-F238E27FC236}">
                <a16:creationId xmlns:a16="http://schemas.microsoft.com/office/drawing/2014/main" id="{722572A3-83A3-F9F4-3C0B-42CF7E5CE25E}"/>
              </a:ext>
            </a:extLst>
          </p:cNvPr>
          <p:cNvSpPr>
            <a:spLocks noChangeAspect="1"/>
          </p:cNvSpPr>
          <p:nvPr/>
        </p:nvSpPr>
        <p:spPr>
          <a:xfrm>
            <a:off x="8484411" y="2162305"/>
            <a:ext cx="504000" cy="504000"/>
          </a:xfrm>
          <a:prstGeom prst="ellipse">
            <a:avLst/>
          </a:prstGeom>
          <a:solidFill>
            <a:srgbClr val="F22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22" name="CaixaDeTexto 22">
            <a:extLst>
              <a:ext uri="{FF2B5EF4-FFF2-40B4-BE49-F238E27FC236}">
                <a16:creationId xmlns:a16="http://schemas.microsoft.com/office/drawing/2014/main" id="{16F0E628-FCDC-45ED-236A-A23CDCC1DABD}"/>
              </a:ext>
            </a:extLst>
          </p:cNvPr>
          <p:cNvSpPr txBox="1"/>
          <p:nvPr/>
        </p:nvSpPr>
        <p:spPr>
          <a:xfrm>
            <a:off x="8589334" y="1998807"/>
            <a:ext cx="527709" cy="830997"/>
          </a:xfrm>
          <a:prstGeom prst="rect">
            <a:avLst/>
          </a:prstGeom>
        </p:spPr>
        <p:txBody>
          <a:bodyPr wrap="none" rtlCol="0">
            <a:spAutoFit/>
          </a:bodyPr>
          <a:lstStyle/>
          <a:p>
            <a:pPr defTabSz="495115">
              <a:defRPr/>
            </a:pPr>
            <a:r>
              <a:rPr lang="pt-BR" sz="4800" b="1" dirty="0">
                <a:solidFill>
                  <a:srgbClr val="FFFFFF"/>
                </a:solidFill>
              </a:rPr>
              <a:t>2</a:t>
            </a:r>
          </a:p>
        </p:txBody>
      </p:sp>
      <p:sp>
        <p:nvSpPr>
          <p:cNvPr id="25" name="Elipse 8">
            <a:hlinkClick r:id="" action="ppaction://noaction"/>
            <a:extLst>
              <a:ext uri="{FF2B5EF4-FFF2-40B4-BE49-F238E27FC236}">
                <a16:creationId xmlns:a16="http://schemas.microsoft.com/office/drawing/2014/main" id="{66B9CD28-D7C5-4AB0-72D9-6F958D42F65F}"/>
              </a:ext>
            </a:extLst>
          </p:cNvPr>
          <p:cNvSpPr>
            <a:spLocks noChangeAspect="1"/>
          </p:cNvSpPr>
          <p:nvPr/>
        </p:nvSpPr>
        <p:spPr>
          <a:xfrm>
            <a:off x="8484411" y="4616839"/>
            <a:ext cx="504000" cy="50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26" name="CaixaDeTexto 9">
            <a:extLst>
              <a:ext uri="{FF2B5EF4-FFF2-40B4-BE49-F238E27FC236}">
                <a16:creationId xmlns:a16="http://schemas.microsoft.com/office/drawing/2014/main" id="{51D2ED89-0709-94B3-459E-7B28713D7090}"/>
              </a:ext>
            </a:extLst>
          </p:cNvPr>
          <p:cNvSpPr txBox="1"/>
          <p:nvPr/>
        </p:nvSpPr>
        <p:spPr>
          <a:xfrm>
            <a:off x="8589335" y="4453341"/>
            <a:ext cx="527709" cy="830997"/>
          </a:xfrm>
          <a:prstGeom prst="rect">
            <a:avLst/>
          </a:prstGeom>
        </p:spPr>
        <p:txBody>
          <a:bodyPr wrap="none" rtlCol="0">
            <a:spAutoFit/>
          </a:bodyPr>
          <a:lstStyle/>
          <a:p>
            <a:pPr defTabSz="495115">
              <a:defRPr/>
            </a:pPr>
            <a:r>
              <a:rPr lang="pt-BR" sz="4800" b="1" dirty="0">
                <a:solidFill>
                  <a:srgbClr val="FFFFFF"/>
                </a:solidFill>
              </a:rPr>
              <a:t>5</a:t>
            </a:r>
          </a:p>
        </p:txBody>
      </p:sp>
      <p:sp>
        <p:nvSpPr>
          <p:cNvPr id="29" name="CaixaDeTexto 10">
            <a:hlinkClick r:id="" action="ppaction://noaction"/>
            <a:extLst>
              <a:ext uri="{FF2B5EF4-FFF2-40B4-BE49-F238E27FC236}">
                <a16:creationId xmlns:a16="http://schemas.microsoft.com/office/drawing/2014/main" id="{E15A3900-F62A-429D-2909-32273B27453D}"/>
              </a:ext>
            </a:extLst>
          </p:cNvPr>
          <p:cNvSpPr txBox="1">
            <a:spLocks/>
          </p:cNvSpPr>
          <p:nvPr/>
        </p:nvSpPr>
        <p:spPr>
          <a:xfrm>
            <a:off x="9070736" y="3008704"/>
            <a:ext cx="2528426" cy="461665"/>
          </a:xfrm>
          <a:prstGeom prst="rect">
            <a:avLst/>
          </a:prstGeom>
        </p:spPr>
        <p:txBody>
          <a:bodyPr wrap="square" rtlCol="0" anchor="ctr">
            <a:noAutofit/>
          </a:bodyPr>
          <a:lstStyle/>
          <a:p>
            <a:pPr defTabSz="495115">
              <a:defRPr/>
            </a:pPr>
            <a:r>
              <a:rPr lang="en-US" sz="1200" b="1" i="1" dirty="0">
                <a:solidFill>
                  <a:schemeClr val="accent1">
                    <a:lumMod val="20000"/>
                    <a:lumOff val="80000"/>
                  </a:schemeClr>
                </a:solidFill>
                <a:ea typeface="Verdana" panose="020B0604030504040204" pitchFamily="34" charset="0"/>
              </a:rPr>
              <a:t>B</a:t>
            </a:r>
            <a:r>
              <a:rPr lang="pt-BR" sz="1200" b="1" i="1" dirty="0">
                <a:solidFill>
                  <a:schemeClr val="accent1">
                    <a:lumMod val="20000"/>
                    <a:lumOff val="80000"/>
                  </a:schemeClr>
                </a:solidFill>
                <a:ea typeface="Verdana" panose="020B0604030504040204" pitchFamily="34" charset="0"/>
              </a:rPr>
              <a:t>USINESS </a:t>
            </a:r>
            <a:r>
              <a:rPr lang="pt-BR" sz="1200" b="1" dirty="0">
                <a:solidFill>
                  <a:schemeClr val="accent1">
                    <a:lumMod val="20000"/>
                    <a:lumOff val="80000"/>
                  </a:schemeClr>
                </a:solidFill>
                <a:ea typeface="Verdana" panose="020B0604030504040204" pitchFamily="34" charset="0"/>
              </a:rPr>
              <a:t>SOL COP</a:t>
            </a:r>
            <a:r>
              <a:rPr lang="en-US" sz="1200" b="1" dirty="0">
                <a:solidFill>
                  <a:schemeClr val="accent1">
                    <a:lumMod val="20000"/>
                    <a:lumOff val="80000"/>
                  </a:schemeClr>
                </a:solidFill>
                <a:ea typeface="Verdana" panose="020B0604030504040204" pitchFamily="34" charset="0"/>
              </a:rPr>
              <a:t>ÉRNICO</a:t>
            </a:r>
            <a:endParaRPr lang="pt-BR" sz="1200" b="1" dirty="0">
              <a:solidFill>
                <a:schemeClr val="accent1">
                  <a:lumMod val="20000"/>
                  <a:lumOff val="80000"/>
                </a:schemeClr>
              </a:solidFill>
              <a:ea typeface="Verdana" panose="020B0604030504040204" pitchFamily="34" charset="0"/>
            </a:endParaRPr>
          </a:p>
        </p:txBody>
      </p:sp>
      <p:sp>
        <p:nvSpPr>
          <p:cNvPr id="30" name="Elipse 19">
            <a:hlinkClick r:id="" action="ppaction://noaction"/>
            <a:extLst>
              <a:ext uri="{FF2B5EF4-FFF2-40B4-BE49-F238E27FC236}">
                <a16:creationId xmlns:a16="http://schemas.microsoft.com/office/drawing/2014/main" id="{364498EA-275A-6247-4417-E1D2430596AC}"/>
              </a:ext>
            </a:extLst>
          </p:cNvPr>
          <p:cNvSpPr>
            <a:spLocks noChangeAspect="1"/>
          </p:cNvSpPr>
          <p:nvPr/>
        </p:nvSpPr>
        <p:spPr>
          <a:xfrm>
            <a:off x="8484411" y="1344127"/>
            <a:ext cx="504000" cy="504000"/>
          </a:xfrm>
          <a:prstGeom prst="ellipse">
            <a:avLst/>
          </a:prstGeom>
          <a:solidFill>
            <a:srgbClr val="F7C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115">
              <a:defRPr/>
            </a:pPr>
            <a:endParaRPr lang="pt-BR" sz="364" dirty="0">
              <a:solidFill>
                <a:srgbClr val="FFFFFF"/>
              </a:solidFill>
            </a:endParaRPr>
          </a:p>
        </p:txBody>
      </p:sp>
      <p:sp>
        <p:nvSpPr>
          <p:cNvPr id="31" name="CaixaDeTexto 20">
            <a:extLst>
              <a:ext uri="{FF2B5EF4-FFF2-40B4-BE49-F238E27FC236}">
                <a16:creationId xmlns:a16="http://schemas.microsoft.com/office/drawing/2014/main" id="{DDB2FAFB-977E-41C7-BF40-5A25FB7BC962}"/>
              </a:ext>
            </a:extLst>
          </p:cNvPr>
          <p:cNvSpPr txBox="1"/>
          <p:nvPr/>
        </p:nvSpPr>
        <p:spPr>
          <a:xfrm>
            <a:off x="8581340" y="1180629"/>
            <a:ext cx="585375" cy="830997"/>
          </a:xfrm>
          <a:prstGeom prst="rect">
            <a:avLst/>
          </a:prstGeom>
        </p:spPr>
        <p:txBody>
          <a:bodyPr wrap="square" rtlCol="0">
            <a:spAutoFit/>
          </a:bodyPr>
          <a:lstStyle/>
          <a:p>
            <a:pPr defTabSz="495115">
              <a:defRPr/>
            </a:pPr>
            <a:r>
              <a:rPr lang="pt-BR" sz="4800" b="1" dirty="0">
                <a:solidFill>
                  <a:srgbClr val="FFFFFF"/>
                </a:solidFill>
              </a:rPr>
              <a:t>1</a:t>
            </a:r>
          </a:p>
        </p:txBody>
      </p:sp>
      <p:sp>
        <p:nvSpPr>
          <p:cNvPr id="32" name="CaixaDeTexto 23">
            <a:hlinkClick r:id="" action="ppaction://noaction"/>
            <a:extLst>
              <a:ext uri="{FF2B5EF4-FFF2-40B4-BE49-F238E27FC236}">
                <a16:creationId xmlns:a16="http://schemas.microsoft.com/office/drawing/2014/main" id="{3DBED549-8E0E-FBE6-B462-4BB97420758B}"/>
              </a:ext>
            </a:extLst>
          </p:cNvPr>
          <p:cNvSpPr txBox="1"/>
          <p:nvPr/>
        </p:nvSpPr>
        <p:spPr>
          <a:xfrm>
            <a:off x="9121030" y="1365295"/>
            <a:ext cx="2144378" cy="461665"/>
          </a:xfrm>
          <a:prstGeom prst="rect">
            <a:avLst/>
          </a:prstGeom>
        </p:spPr>
        <p:txBody>
          <a:bodyPr wrap="square" rtlCol="0" anchor="ctr">
            <a:noAutofit/>
          </a:bodyPr>
          <a:lstStyle>
            <a:defPPr>
              <a:defRPr lang="en-US"/>
            </a:defPPr>
            <a:lvl1pPr defTabSz="495115">
              <a:defRPr sz="1200" b="1">
                <a:solidFill>
                  <a:schemeClr val="accent1">
                    <a:lumMod val="20000"/>
                    <a:lumOff val="80000"/>
                  </a:schemeClr>
                </a:solidFill>
                <a:ea typeface="Verdana" panose="020B0604030504040204" pitchFamily="34" charset="0"/>
              </a:defRPr>
            </a:lvl1pPr>
          </a:lstStyle>
          <a:p>
            <a:r>
              <a:rPr lang="pt-BR" dirty="0"/>
              <a:t>CARACTERÍSTICAS DA OFERTA</a:t>
            </a:r>
          </a:p>
        </p:txBody>
      </p:sp>
      <p:sp>
        <p:nvSpPr>
          <p:cNvPr id="33" name="CaixaDeTexto 10">
            <a:hlinkClick r:id="" action="ppaction://noaction"/>
            <a:extLst>
              <a:ext uri="{FF2B5EF4-FFF2-40B4-BE49-F238E27FC236}">
                <a16:creationId xmlns:a16="http://schemas.microsoft.com/office/drawing/2014/main" id="{8F3BC981-0AD9-BA7E-EDDD-FB587C4649A4}"/>
              </a:ext>
            </a:extLst>
          </p:cNvPr>
          <p:cNvSpPr txBox="1">
            <a:spLocks/>
          </p:cNvSpPr>
          <p:nvPr/>
        </p:nvSpPr>
        <p:spPr>
          <a:xfrm>
            <a:off x="9070736" y="4654415"/>
            <a:ext cx="2528426" cy="461665"/>
          </a:xfrm>
          <a:prstGeom prst="rect">
            <a:avLst/>
          </a:prstGeom>
        </p:spPr>
        <p:txBody>
          <a:bodyPr wrap="square" rtlCol="0" anchor="ctr">
            <a:noAutofit/>
          </a:bodyPr>
          <a:lstStyle/>
          <a:p>
            <a:pPr defTabSz="495115">
              <a:defRPr/>
            </a:pPr>
            <a:r>
              <a:rPr lang="pt-BR" sz="1200" b="1" dirty="0">
                <a:solidFill>
                  <a:schemeClr val="accent1">
                    <a:lumMod val="20000"/>
                    <a:lumOff val="80000"/>
                  </a:schemeClr>
                </a:solidFill>
                <a:ea typeface="Verdana" panose="020B0604030504040204" pitchFamily="34" charset="0"/>
              </a:rPr>
              <a:t>FATORES DE RISCO</a:t>
            </a:r>
          </a:p>
        </p:txBody>
      </p:sp>
      <p:sp>
        <p:nvSpPr>
          <p:cNvPr id="34" name="Rectangle: Rounded Corners 33">
            <a:extLst>
              <a:ext uri="{FF2B5EF4-FFF2-40B4-BE49-F238E27FC236}">
                <a16:creationId xmlns:a16="http://schemas.microsoft.com/office/drawing/2014/main" id="{B2C2CE9E-4BBB-97CD-0A93-A031CDB656B5}"/>
              </a:ext>
            </a:extLst>
          </p:cNvPr>
          <p:cNvSpPr/>
          <p:nvPr/>
        </p:nvSpPr>
        <p:spPr>
          <a:xfrm>
            <a:off x="8332237" y="2007163"/>
            <a:ext cx="3417803" cy="79701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pic>
        <p:nvPicPr>
          <p:cNvPr id="12" name="Picture 11">
            <a:extLst>
              <a:ext uri="{FF2B5EF4-FFF2-40B4-BE49-F238E27FC236}">
                <a16:creationId xmlns:a16="http://schemas.microsoft.com/office/drawing/2014/main" id="{BB3FDACD-DE61-569F-D8E3-04F16BD23DAC}"/>
              </a:ext>
            </a:extLst>
          </p:cNvPr>
          <p:cNvPicPr>
            <a:picLocks noChangeAspect="1"/>
          </p:cNvPicPr>
          <p:nvPr/>
        </p:nvPicPr>
        <p:blipFill rotWithShape="1">
          <a:blip r:embed="rId3"/>
          <a:srcRect l="37310" t="-759" b="30646"/>
          <a:stretch/>
        </p:blipFill>
        <p:spPr>
          <a:xfrm>
            <a:off x="1" y="2281121"/>
            <a:ext cx="3675444" cy="4102100"/>
          </a:xfrm>
          <a:prstGeom prst="rect">
            <a:avLst/>
          </a:prstGeom>
        </p:spPr>
      </p:pic>
      <p:pic>
        <p:nvPicPr>
          <p:cNvPr id="13" name="Picture 12">
            <a:extLst>
              <a:ext uri="{FF2B5EF4-FFF2-40B4-BE49-F238E27FC236}">
                <a16:creationId xmlns:a16="http://schemas.microsoft.com/office/drawing/2014/main" id="{239159CD-94A5-17FB-8EE1-9CA60C395CA4}"/>
              </a:ext>
            </a:extLst>
          </p:cNvPr>
          <p:cNvPicPr>
            <a:picLocks noChangeAspect="1"/>
          </p:cNvPicPr>
          <p:nvPr/>
        </p:nvPicPr>
        <p:blipFill rotWithShape="1">
          <a:blip r:embed="rId4">
            <a:alphaModFix amt="59000"/>
          </a:blip>
          <a:srcRect l="24593" b="8687"/>
          <a:stretch/>
        </p:blipFill>
        <p:spPr>
          <a:xfrm>
            <a:off x="2" y="4193709"/>
            <a:ext cx="1809258" cy="2189512"/>
          </a:xfrm>
          <a:prstGeom prst="rect">
            <a:avLst/>
          </a:prstGeom>
        </p:spPr>
      </p:pic>
      <p:sp>
        <p:nvSpPr>
          <p:cNvPr id="15" name="Retângulo 5">
            <a:extLst>
              <a:ext uri="{FF2B5EF4-FFF2-40B4-BE49-F238E27FC236}">
                <a16:creationId xmlns:a16="http://schemas.microsoft.com/office/drawing/2014/main" id="{72590E74-870A-0318-DD0D-462393288252}"/>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latin typeface="+mn-lt"/>
                <a:ea typeface="Verdana" panose="020B0604030504040204" pitchFamily="34" charset="0"/>
                <a:cs typeface="Arial" panose="020B0604020202020204" pitchFamily="34" charset="0"/>
              </a:rPr>
              <a:t>LEIA O </a:t>
            </a:r>
            <a:r>
              <a:rPr lang="pt-BR" sz="1400" b="1" dirty="0">
                <a:solidFill>
                  <a:schemeClr val="tx1"/>
                </a:solidFill>
                <a:ea typeface="Verdana" panose="020B0604030504040204" pitchFamily="34" charset="0"/>
                <a:cs typeface="Arial" panose="020B0604020202020204" pitchFamily="34" charset="0"/>
              </a:rPr>
              <a:t>PROSPECTO, A LÂMINA E O </a:t>
            </a:r>
            <a:r>
              <a:rPr lang="pt-BR" sz="1400" b="1" dirty="0">
                <a:solidFill>
                  <a:schemeClr val="tx1"/>
                </a:solidFill>
                <a:latin typeface="+mn-lt"/>
                <a:ea typeface="Verdana" panose="020B0604030504040204" pitchFamily="34" charset="0"/>
                <a:cs typeface="Arial" panose="020B0604020202020204" pitchFamily="34" charset="0"/>
              </a:rPr>
              <a:t>REGULAMENTO DO FUNDO ANTES DE ACEITAR A OFERTA, EM ESPECIAL A SEÇÃO "FATORES DE RISCO” CONSTANTE DAS PÁGINAS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A  </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a:t>
            </a:r>
            <a:r>
              <a:rPr lang="pt-BR" sz="1400" b="1" dirty="0">
                <a:solidFill>
                  <a:schemeClr val="tx1"/>
                </a:solidFill>
                <a:latin typeface="+mn-lt"/>
                <a:ea typeface="Verdana" panose="020B0604030504040204" pitchFamily="34" charset="0"/>
                <a:cs typeface="Arial" panose="020B0604020202020204" pitchFamily="34" charset="0"/>
              </a:rPr>
              <a:t> DO PROSPECTO</a:t>
            </a:r>
          </a:p>
          <a:p>
            <a:pPr algn="ctr"/>
            <a:endParaRPr lang="pt-BR" sz="700" dirty="0">
              <a:solidFill>
                <a:schemeClr val="accent1"/>
              </a:solidFill>
              <a:latin typeface="+mn-lt"/>
            </a:endParaRPr>
          </a:p>
        </p:txBody>
      </p:sp>
    </p:spTree>
    <p:extLst>
      <p:ext uri="{BB962C8B-B14F-4D97-AF65-F5344CB8AC3E}">
        <p14:creationId xmlns:p14="http://schemas.microsoft.com/office/powerpoint/2010/main" val="270475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8584F820-6837-1B87-6AD1-CB2036662EC1}"/>
              </a:ext>
            </a:extLst>
          </p:cNvPr>
          <p:cNvSpPr>
            <a:spLocks noGrp="1"/>
          </p:cNvSpPr>
          <p:nvPr>
            <p:ph type="body" sz="quarter" idx="97"/>
          </p:nvPr>
        </p:nvSpPr>
        <p:spPr/>
        <p:txBody>
          <a:bodyPr/>
          <a:lstStyle/>
          <a:p>
            <a:r>
              <a:rPr lang="pt-BR" dirty="0"/>
              <a:t>Características de um FIP-I</a:t>
            </a:r>
            <a:r>
              <a:rPr lang="pt-BR" dirty="0">
                <a:solidFill>
                  <a:srgbClr val="FF0000"/>
                </a:solidFill>
              </a:rPr>
              <a:t>E</a:t>
            </a:r>
            <a:r>
              <a:rPr lang="pt-BR" sz="1100" baseline="30000" dirty="0">
                <a:solidFill>
                  <a:srgbClr val="FF0000"/>
                </a:solidFill>
              </a:rPr>
              <a:t>(1)</a:t>
            </a:r>
            <a:endParaRPr lang="pt-BR" dirty="0">
              <a:solidFill>
                <a:srgbClr val="FF0000"/>
              </a:solidFill>
            </a:endParaRPr>
          </a:p>
        </p:txBody>
      </p:sp>
      <p:sp>
        <p:nvSpPr>
          <p:cNvPr id="19" name="Text Placeholder 18">
            <a:extLst>
              <a:ext uri="{FF2B5EF4-FFF2-40B4-BE49-F238E27FC236}">
                <a16:creationId xmlns:a16="http://schemas.microsoft.com/office/drawing/2014/main" id="{D0B2D3BB-D88A-86F8-5BD2-1BAFA729F12D}"/>
              </a:ext>
            </a:extLst>
          </p:cNvPr>
          <p:cNvSpPr>
            <a:spLocks noGrp="1"/>
          </p:cNvSpPr>
          <p:nvPr>
            <p:ph type="body" sz="quarter" idx="98"/>
          </p:nvPr>
        </p:nvSpPr>
        <p:spPr>
          <a:xfrm>
            <a:off x="6206076" y="1340149"/>
            <a:ext cx="5606878" cy="338554"/>
          </a:xfrm>
        </p:spPr>
        <p:txBody>
          <a:bodyPr/>
          <a:lstStyle/>
          <a:p>
            <a:r>
              <a:rPr lang="pt-BR" dirty="0"/>
              <a:t>Estrutura</a:t>
            </a:r>
          </a:p>
          <a:p>
            <a:endParaRPr lang="pt-BR" dirty="0"/>
          </a:p>
        </p:txBody>
      </p:sp>
      <p:sp>
        <p:nvSpPr>
          <p:cNvPr id="11" name="Title 10">
            <a:extLst>
              <a:ext uri="{FF2B5EF4-FFF2-40B4-BE49-F238E27FC236}">
                <a16:creationId xmlns:a16="http://schemas.microsoft.com/office/drawing/2014/main" id="{0B2D1341-833F-6548-0AA8-CEAA2FF70A0F}"/>
              </a:ext>
            </a:extLst>
          </p:cNvPr>
          <p:cNvSpPr>
            <a:spLocks noGrp="1"/>
          </p:cNvSpPr>
          <p:nvPr>
            <p:ph type="title"/>
          </p:nvPr>
        </p:nvSpPr>
        <p:spPr>
          <a:xfrm>
            <a:off x="389994" y="-867115"/>
            <a:ext cx="11422960" cy="397032"/>
          </a:xfrm>
        </p:spPr>
        <p:txBody>
          <a:bodyPr/>
          <a:lstStyle/>
          <a:p>
            <a:r>
              <a:rPr lang="pt-BR" dirty="0"/>
              <a:t>Fundo de Investimento em Participações de Infraestrutura (FIP-IE)</a:t>
            </a:r>
          </a:p>
        </p:txBody>
      </p:sp>
      <p:sp>
        <p:nvSpPr>
          <p:cNvPr id="25" name="Retângulo 10">
            <a:extLst>
              <a:ext uri="{FF2B5EF4-FFF2-40B4-BE49-F238E27FC236}">
                <a16:creationId xmlns:a16="http://schemas.microsoft.com/office/drawing/2014/main" id="{E62BDE52-FC79-4BF1-99B4-477A29155F13}"/>
              </a:ext>
            </a:extLst>
          </p:cNvPr>
          <p:cNvSpPr>
            <a:spLocks noGrp="1"/>
          </p:cNvSpPr>
          <p:nvPr>
            <p:ph sz="quarter" idx="102"/>
          </p:nvPr>
        </p:nvSpPr>
        <p:spPr>
          <a:xfrm>
            <a:off x="843379" y="1972941"/>
            <a:ext cx="5152609" cy="3482978"/>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80139" tIns="40069" rIns="80139" bIns="40069" rtlCol="0" anchor="t">
            <a:noAutofit/>
          </a:bodyPr>
          <a:lstStyle/>
          <a:p>
            <a:pPr marL="0" indent="0" defTabSz="799859">
              <a:lnSpc>
                <a:spcPct val="150000"/>
              </a:lnSpc>
              <a:spcBef>
                <a:spcPts val="1200"/>
              </a:spcBef>
              <a:spcAft>
                <a:spcPts val="1200"/>
              </a:spcAft>
              <a:buClr>
                <a:schemeClr val="accent1"/>
              </a:buClr>
              <a:buSzPct val="100000"/>
              <a:buNone/>
            </a:pPr>
            <a:r>
              <a:rPr lang="pt-BR" sz="1050" dirty="0">
                <a:solidFill>
                  <a:schemeClr val="tx1"/>
                </a:solidFill>
                <a:latin typeface="+mj-lt"/>
                <a:cs typeface="Arial" panose="020B0604020202020204" pitchFamily="34" charset="0"/>
              </a:rPr>
              <a:t>Veículo de investimento com o objetivo de aplicar recursos em ativos de infraestrutura</a:t>
            </a:r>
            <a:r>
              <a:rPr lang="pt-BR" sz="1050" baseline="30000" dirty="0">
                <a:solidFill>
                  <a:srgbClr val="FF0000"/>
                </a:solidFill>
                <a:latin typeface="+mj-lt"/>
              </a:rPr>
              <a:t> </a:t>
            </a:r>
            <a:endParaRPr lang="pt-BR" sz="1050" dirty="0">
              <a:solidFill>
                <a:schemeClr val="tx1"/>
              </a:solidFill>
              <a:latin typeface="+mj-lt"/>
              <a:cs typeface="Arial" panose="020B0604020202020204" pitchFamily="34" charset="0"/>
            </a:endParaRPr>
          </a:p>
          <a:p>
            <a:pPr marL="0" indent="0" defTabSz="799859">
              <a:lnSpc>
                <a:spcPct val="150000"/>
              </a:lnSpc>
              <a:spcBef>
                <a:spcPts val="1200"/>
              </a:spcBef>
              <a:spcAft>
                <a:spcPts val="1200"/>
              </a:spcAft>
              <a:buClr>
                <a:schemeClr val="accent1"/>
              </a:buClr>
              <a:buSzPct val="100000"/>
              <a:buNone/>
            </a:pPr>
            <a:r>
              <a:rPr lang="pt-BR" sz="1050" dirty="0">
                <a:solidFill>
                  <a:schemeClr val="tx1"/>
                </a:solidFill>
                <a:latin typeface="+mj-lt"/>
                <a:cs typeface="Arial" panose="020B0604020202020204" pitchFamily="34" charset="0"/>
              </a:rPr>
              <a:t>Normalmente, o portfólio alvo de fundos de infraestrutura é composto por ativos com expectativa de distribuição de rendimentos de forma periódica </a:t>
            </a:r>
          </a:p>
          <a:p>
            <a:pPr marL="0" lvl="1" indent="0" defTabSz="799859">
              <a:lnSpc>
                <a:spcPct val="150000"/>
              </a:lnSpc>
              <a:spcBef>
                <a:spcPts val="1200"/>
              </a:spcBef>
              <a:spcAft>
                <a:spcPts val="1200"/>
              </a:spcAft>
              <a:buClr>
                <a:schemeClr val="accent1"/>
              </a:buClr>
              <a:buSzPct val="100000"/>
              <a:buNone/>
            </a:pPr>
            <a:r>
              <a:rPr lang="pt-BR" sz="1050" dirty="0">
                <a:solidFill>
                  <a:schemeClr val="tx1"/>
                </a:solidFill>
                <a:latin typeface="+mj-lt"/>
                <a:cs typeface="Arial" panose="020B0604020202020204" pitchFamily="34" charset="0"/>
              </a:rPr>
              <a:t>Constituído sob a forma de condomínio fechado </a:t>
            </a:r>
          </a:p>
          <a:p>
            <a:pPr marL="0" lvl="1" indent="0" defTabSz="799859">
              <a:lnSpc>
                <a:spcPct val="150000"/>
              </a:lnSpc>
              <a:spcBef>
                <a:spcPts val="1200"/>
              </a:spcBef>
              <a:spcAft>
                <a:spcPts val="1200"/>
              </a:spcAft>
              <a:buClr>
                <a:schemeClr val="accent1"/>
              </a:buClr>
              <a:buSzPct val="100000"/>
              <a:buNone/>
            </a:pPr>
            <a:r>
              <a:rPr lang="pt-BR" sz="1050" dirty="0">
                <a:solidFill>
                  <a:schemeClr val="tx1"/>
                </a:solidFill>
                <a:latin typeface="+mj-lt"/>
                <a:cs typeface="Arial" panose="020B0604020202020204" pitchFamily="34" charset="0"/>
              </a:rPr>
              <a:t>Regido pelo seu Regulamento, foi instituído pela Lei nº 11.478/07, e, atualmente, regulamentado pela Resolução CVM </a:t>
            </a:r>
            <a:r>
              <a:rPr lang="pt-BR" sz="1050" dirty="0">
                <a:solidFill>
                  <a:schemeClr val="tx1"/>
                </a:solidFill>
                <a:latin typeface="+mj-lt"/>
              </a:rPr>
              <a:t>nº </a:t>
            </a:r>
            <a:r>
              <a:rPr lang="pt-BR" sz="1050" dirty="0">
                <a:solidFill>
                  <a:schemeClr val="tx1"/>
                </a:solidFill>
                <a:latin typeface="+mj-lt"/>
                <a:cs typeface="Arial" panose="020B0604020202020204" pitchFamily="34" charset="0"/>
              </a:rPr>
              <a:t>175/22 </a:t>
            </a:r>
          </a:p>
          <a:p>
            <a:pPr marL="0" lvl="1" indent="0" defTabSz="799859">
              <a:lnSpc>
                <a:spcPct val="150000"/>
              </a:lnSpc>
              <a:spcBef>
                <a:spcPts val="1200"/>
              </a:spcBef>
              <a:spcAft>
                <a:spcPts val="1200"/>
              </a:spcAft>
              <a:buClr>
                <a:schemeClr val="accent1"/>
              </a:buClr>
              <a:buSzPct val="100000"/>
              <a:buNone/>
            </a:pPr>
            <a:r>
              <a:rPr lang="pt-BR" sz="1050" dirty="0">
                <a:solidFill>
                  <a:schemeClr val="tx1"/>
                </a:solidFill>
                <a:latin typeface="+mj-lt"/>
                <a:cs typeface="Arial" panose="020B0604020202020204" pitchFamily="34" charset="0"/>
              </a:rPr>
              <a:t>Estrutura com listagem em Bolsa ou Balcão, com vantagens para o investidor pessoa física de isenção fiscal tanto na renda como no ganho de capital</a:t>
            </a:r>
            <a:r>
              <a:rPr lang="pt-BR" sz="1050" baseline="30000" dirty="0">
                <a:solidFill>
                  <a:schemeClr val="tx1"/>
                </a:solidFill>
                <a:latin typeface="+mj-lt"/>
              </a:rPr>
              <a:t>(1)</a:t>
            </a:r>
            <a:endParaRPr lang="pt-BR" sz="1050" dirty="0">
              <a:solidFill>
                <a:schemeClr val="tx1"/>
              </a:solidFill>
              <a:latin typeface="+mj-lt"/>
              <a:cs typeface="Arial" panose="020B0604020202020204" pitchFamily="34" charset="0"/>
            </a:endParaRPr>
          </a:p>
        </p:txBody>
      </p:sp>
      <p:grpSp>
        <p:nvGrpSpPr>
          <p:cNvPr id="51" name="Group 50">
            <a:extLst>
              <a:ext uri="{FF2B5EF4-FFF2-40B4-BE49-F238E27FC236}">
                <a16:creationId xmlns:a16="http://schemas.microsoft.com/office/drawing/2014/main" id="{F3C0A774-EA71-FF85-E100-65336615DF41}"/>
              </a:ext>
            </a:extLst>
          </p:cNvPr>
          <p:cNvGrpSpPr/>
          <p:nvPr/>
        </p:nvGrpSpPr>
        <p:grpSpPr>
          <a:xfrm>
            <a:off x="6638132" y="1291386"/>
            <a:ext cx="4690013" cy="4396425"/>
            <a:chOff x="6560831" y="1291386"/>
            <a:chExt cx="4690013" cy="4396425"/>
          </a:xfrm>
        </p:grpSpPr>
        <p:sp>
          <p:nvSpPr>
            <p:cNvPr id="26" name="Rectangle 25">
              <a:extLst>
                <a:ext uri="{FF2B5EF4-FFF2-40B4-BE49-F238E27FC236}">
                  <a16:creationId xmlns:a16="http://schemas.microsoft.com/office/drawing/2014/main" id="{15131477-462F-46C1-8C71-420CD47B3512}"/>
                </a:ext>
              </a:extLst>
            </p:cNvPr>
            <p:cNvSpPr/>
            <p:nvPr/>
          </p:nvSpPr>
          <p:spPr>
            <a:xfrm>
              <a:off x="8286312" y="1291386"/>
              <a:ext cx="1078142" cy="267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chemeClr val="accent4"/>
                  </a:solidFill>
                  <a:latin typeface="Arial" panose="020B0604020202020204" pitchFamily="34" charset="0"/>
                  <a:cs typeface="Arial" panose="020B0604020202020204" pitchFamily="34" charset="0"/>
                </a:rPr>
                <a:t>Cotistas</a:t>
              </a:r>
            </a:p>
          </p:txBody>
        </p:sp>
        <p:sp>
          <p:nvSpPr>
            <p:cNvPr id="27" name="Rectangle: Rounded Corners 26">
              <a:extLst>
                <a:ext uri="{FF2B5EF4-FFF2-40B4-BE49-F238E27FC236}">
                  <a16:creationId xmlns:a16="http://schemas.microsoft.com/office/drawing/2014/main" id="{C97846EB-E285-47F9-BF3B-14B1EC2B1874}"/>
                </a:ext>
              </a:extLst>
            </p:cNvPr>
            <p:cNvSpPr/>
            <p:nvPr/>
          </p:nvSpPr>
          <p:spPr>
            <a:xfrm>
              <a:off x="8378897" y="2850468"/>
              <a:ext cx="947221" cy="478965"/>
            </a:xfrm>
            <a:prstGeom prst="roundRect">
              <a:avLst>
                <a:gd name="adj" fmla="val 50000"/>
              </a:avLst>
            </a:prstGeom>
            <a:solidFill>
              <a:schemeClr val="accent1"/>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bg1"/>
                  </a:solidFill>
                  <a:latin typeface="Arial" panose="020B0604020202020204" pitchFamily="34" charset="0"/>
                  <a:cs typeface="Arial" panose="020B0604020202020204" pitchFamily="34" charset="0"/>
                </a:rPr>
                <a:t>FIP-IE</a:t>
              </a:r>
            </a:p>
          </p:txBody>
        </p:sp>
        <p:sp>
          <p:nvSpPr>
            <p:cNvPr id="28" name="Rectangle: Rounded Corners 27">
              <a:extLst>
                <a:ext uri="{FF2B5EF4-FFF2-40B4-BE49-F238E27FC236}">
                  <a16:creationId xmlns:a16="http://schemas.microsoft.com/office/drawing/2014/main" id="{76FE61B4-8F06-4E93-8136-430F68AB0465}"/>
                </a:ext>
              </a:extLst>
            </p:cNvPr>
            <p:cNvSpPr/>
            <p:nvPr/>
          </p:nvSpPr>
          <p:spPr>
            <a:xfrm>
              <a:off x="9829820" y="4082691"/>
              <a:ext cx="1421024" cy="571072"/>
            </a:xfrm>
            <a:prstGeom prst="roundRect">
              <a:avLst>
                <a:gd name="adj" fmla="val 50000"/>
              </a:avLst>
            </a:prstGeom>
            <a:noFill/>
            <a:ln w="6350">
              <a:solidFill>
                <a:schemeClr val="bg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pt-BR" sz="700" b="1" dirty="0">
                  <a:solidFill>
                    <a:schemeClr val="tx1"/>
                  </a:solidFill>
                  <a:latin typeface="Arial" panose="020B0604020202020204" pitchFamily="34" charset="0"/>
                  <a:cs typeface="Arial" panose="020B0604020202020204" pitchFamily="34" charset="0"/>
                </a:rPr>
                <a:t>Outras áreas </a:t>
              </a:r>
            </a:p>
            <a:p>
              <a:pPr algn="ctr"/>
              <a:r>
                <a:rPr lang="pt-BR" sz="700" dirty="0">
                  <a:solidFill>
                    <a:schemeClr val="tx1"/>
                  </a:solidFill>
                  <a:latin typeface="Arial" panose="020B0604020202020204" pitchFamily="34" charset="0"/>
                  <a:cs typeface="Arial" panose="020B0604020202020204" pitchFamily="34" charset="0"/>
                </a:rPr>
                <a:t>(Irrigação e áreas consideradas prioritárias pelo Executivo Federal)</a:t>
              </a:r>
            </a:p>
          </p:txBody>
        </p:sp>
        <p:sp>
          <p:nvSpPr>
            <p:cNvPr id="29" name="Rectangle 28">
              <a:extLst>
                <a:ext uri="{FF2B5EF4-FFF2-40B4-BE49-F238E27FC236}">
                  <a16:creationId xmlns:a16="http://schemas.microsoft.com/office/drawing/2014/main" id="{DFF3B1CE-2045-47CC-AA59-36D46AC0FD52}"/>
                </a:ext>
              </a:extLst>
            </p:cNvPr>
            <p:cNvSpPr/>
            <p:nvPr/>
          </p:nvSpPr>
          <p:spPr>
            <a:xfrm>
              <a:off x="6751163" y="4677643"/>
              <a:ext cx="736409" cy="293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pt-BR" sz="800" dirty="0">
                  <a:solidFill>
                    <a:schemeClr val="tx1"/>
                  </a:solidFill>
                  <a:latin typeface="Arial" panose="020B0604020202020204" pitchFamily="34" charset="0"/>
                  <a:cs typeface="Arial" panose="020B0604020202020204" pitchFamily="34" charset="0"/>
                </a:rPr>
                <a:t>Energia</a:t>
              </a:r>
            </a:p>
          </p:txBody>
        </p:sp>
        <p:sp>
          <p:nvSpPr>
            <p:cNvPr id="30" name="Rectangle 29">
              <a:extLst>
                <a:ext uri="{FF2B5EF4-FFF2-40B4-BE49-F238E27FC236}">
                  <a16:creationId xmlns:a16="http://schemas.microsoft.com/office/drawing/2014/main" id="{7C765E30-F5D7-4EAA-98F7-15DE00CFC588}"/>
                </a:ext>
              </a:extLst>
            </p:cNvPr>
            <p:cNvSpPr/>
            <p:nvPr/>
          </p:nvSpPr>
          <p:spPr>
            <a:xfrm>
              <a:off x="7822111" y="4677643"/>
              <a:ext cx="736409" cy="293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800" dirty="0">
                  <a:solidFill>
                    <a:schemeClr val="tx1"/>
                  </a:solidFill>
                  <a:latin typeface="Arial" panose="020B0604020202020204" pitchFamily="34" charset="0"/>
                  <a:cs typeface="Arial" panose="020B0604020202020204" pitchFamily="34" charset="0"/>
                </a:rPr>
                <a:t>Transporte</a:t>
              </a:r>
            </a:p>
          </p:txBody>
        </p:sp>
        <p:sp>
          <p:nvSpPr>
            <p:cNvPr id="31" name="Rectangle 30">
              <a:extLst>
                <a:ext uri="{FF2B5EF4-FFF2-40B4-BE49-F238E27FC236}">
                  <a16:creationId xmlns:a16="http://schemas.microsoft.com/office/drawing/2014/main" id="{F0068F66-8C92-4937-BE27-C1F6FB1A8623}"/>
                </a:ext>
              </a:extLst>
            </p:cNvPr>
            <p:cNvSpPr/>
            <p:nvPr/>
          </p:nvSpPr>
          <p:spPr>
            <a:xfrm>
              <a:off x="8879711" y="4677643"/>
              <a:ext cx="763105" cy="293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pt-BR" sz="800" dirty="0">
                  <a:solidFill>
                    <a:schemeClr val="tx1"/>
                  </a:solidFill>
                  <a:latin typeface="Arial" panose="020B0604020202020204" pitchFamily="34" charset="0"/>
                  <a:cs typeface="Arial" panose="020B0604020202020204" pitchFamily="34" charset="0"/>
                </a:rPr>
                <a:t>Água e Saneamento</a:t>
              </a:r>
            </a:p>
          </p:txBody>
        </p:sp>
        <p:cxnSp>
          <p:nvCxnSpPr>
            <p:cNvPr id="32" name="Straight Connector 31">
              <a:extLst>
                <a:ext uri="{FF2B5EF4-FFF2-40B4-BE49-F238E27FC236}">
                  <a16:creationId xmlns:a16="http://schemas.microsoft.com/office/drawing/2014/main" id="{00487495-8E30-44A9-BC11-DBEF3989E70B}"/>
                </a:ext>
              </a:extLst>
            </p:cNvPr>
            <p:cNvCxnSpPr/>
            <p:nvPr/>
          </p:nvCxnSpPr>
          <p:spPr>
            <a:xfrm flipV="1">
              <a:off x="8672229" y="2325676"/>
              <a:ext cx="0" cy="432000"/>
            </a:xfrm>
            <a:prstGeom prst="line">
              <a:avLst/>
            </a:prstGeom>
            <a:ln>
              <a:solidFill>
                <a:schemeClr val="bg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33" name="Picture 2">
              <a:extLst>
                <a:ext uri="{FF2B5EF4-FFF2-40B4-BE49-F238E27FC236}">
                  <a16:creationId xmlns:a16="http://schemas.microsoft.com/office/drawing/2014/main" id="{4168A57A-A2E0-482F-9FCF-9B277D1A1B9B}"/>
                </a:ext>
              </a:extLst>
            </p:cNvPr>
            <p:cNvPicPr>
              <a:picLocks noChangeAspect="1" noChangeArrowheads="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10292" y="1665636"/>
              <a:ext cx="630185" cy="516359"/>
            </a:xfrm>
            <a:prstGeom prst="rect">
              <a:avLst/>
            </a:prstGeom>
            <a:noFill/>
            <a:ln w="9525">
              <a:noFill/>
              <a:prstDash val="dash"/>
              <a:miter lim="800000"/>
              <a:headEnd/>
              <a:tailEnd/>
            </a:ln>
            <a:extLst>
              <a:ext uri="{909E8E84-426E-40DD-AFC4-6F175D3DCCD1}">
                <a14:hiddenFill xmlns:a14="http://schemas.microsoft.com/office/drawing/2010/main">
                  <a:solidFill>
                    <a:schemeClr val="accent1"/>
                  </a:solidFill>
                </a14:hiddenFill>
              </a:ext>
            </a:extLst>
          </p:spPr>
        </p:pic>
        <p:cxnSp>
          <p:nvCxnSpPr>
            <p:cNvPr id="34" name="Straight Connector 33">
              <a:extLst>
                <a:ext uri="{FF2B5EF4-FFF2-40B4-BE49-F238E27FC236}">
                  <a16:creationId xmlns:a16="http://schemas.microsoft.com/office/drawing/2014/main" id="{7D9EC51C-22FF-40BF-8D51-76068FB64DFC}"/>
                </a:ext>
              </a:extLst>
            </p:cNvPr>
            <p:cNvCxnSpPr/>
            <p:nvPr/>
          </p:nvCxnSpPr>
          <p:spPr>
            <a:xfrm>
              <a:off x="9032784" y="2325676"/>
              <a:ext cx="0" cy="432000"/>
            </a:xfrm>
            <a:prstGeom prst="line">
              <a:avLst/>
            </a:prstGeom>
            <a:ln>
              <a:solidFill>
                <a:schemeClr val="bg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36" name="Picture 7" descr="N:\Migracao_EMPRESAS\Genesis\Bliblioteca de Ícones\Ícones PNG\Business\dollar-coin.png">
              <a:extLst>
                <a:ext uri="{FF2B5EF4-FFF2-40B4-BE49-F238E27FC236}">
                  <a16:creationId xmlns:a16="http://schemas.microsoft.com/office/drawing/2014/main" id="{E2C668B2-4D23-47AA-8320-9CF9A2E049F0}"/>
                </a:ext>
              </a:extLst>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67511" y="2372589"/>
              <a:ext cx="338174" cy="338174"/>
            </a:xfrm>
            <a:prstGeom prst="rect">
              <a:avLst/>
            </a:prstGeom>
            <a:solidFill>
              <a:srgbClr val="FFFFFF"/>
            </a:solidFill>
          </p:spPr>
        </p:pic>
        <p:pic>
          <p:nvPicPr>
            <p:cNvPr id="37" name="Picture 10" descr="N:\Migracao_EMPRESAS\Genesis\Bliblioteca de Ícones\Ícones PNG\Utilities\Transmission Tower.png">
              <a:extLst>
                <a:ext uri="{FF2B5EF4-FFF2-40B4-BE49-F238E27FC236}">
                  <a16:creationId xmlns:a16="http://schemas.microsoft.com/office/drawing/2014/main" id="{891C0CF6-D9E5-454D-B827-EB5CA99CA993}"/>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3137"/>
            <a:stretch/>
          </p:blipFill>
          <p:spPr bwMode="auto">
            <a:xfrm>
              <a:off x="6627621" y="4231652"/>
              <a:ext cx="314468" cy="273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 descr="N:\Migracao_EMPRESAS\Genesis\Bliblioteca de Ícones\Ícones PNG\Utilities\noun_wind energy_3.png">
              <a:extLst>
                <a:ext uri="{FF2B5EF4-FFF2-40B4-BE49-F238E27FC236}">
                  <a16:creationId xmlns:a16="http://schemas.microsoft.com/office/drawing/2014/main" id="{A1B6C1A4-FD3D-45AE-AEFB-99B55F6EBA95}"/>
                </a:ext>
              </a:extLst>
            </p:cNvPr>
            <p:cNvPicPr>
              <a:picLocks noChangeAspect="1" noChangeArrowheads="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3137"/>
            <a:stretch/>
          </p:blipFill>
          <p:spPr bwMode="auto">
            <a:xfrm>
              <a:off x="7276222" y="4243546"/>
              <a:ext cx="287081" cy="2493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N:\Migracao_EMPRESAS\Genesis\Bliblioteca de Ícones\Ícones PNG\Utilities\Hydropower 2.png">
              <a:extLst>
                <a:ext uri="{FF2B5EF4-FFF2-40B4-BE49-F238E27FC236}">
                  <a16:creationId xmlns:a16="http://schemas.microsoft.com/office/drawing/2014/main" id="{FAF5423F-9138-49F8-9BBC-3372A2CAF14F}"/>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8255" t="8000" r="8591" b="18588"/>
            <a:stretch/>
          </p:blipFill>
          <p:spPr bwMode="auto">
            <a:xfrm>
              <a:off x="6985962" y="4258573"/>
              <a:ext cx="248412" cy="21930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FF71CCD5-837C-4AA2-8DC1-FACFDC98588B}"/>
                </a:ext>
              </a:extLst>
            </p:cNvPr>
            <p:cNvSpPr/>
            <p:nvPr/>
          </p:nvSpPr>
          <p:spPr>
            <a:xfrm>
              <a:off x="6614918" y="4082691"/>
              <a:ext cx="1008899" cy="571072"/>
            </a:xfrm>
            <a:prstGeom prst="roundRect">
              <a:avLst>
                <a:gd name="adj" fmla="val 50000"/>
              </a:avLst>
            </a:prstGeom>
            <a:noFill/>
            <a:ln w="6350">
              <a:solidFill>
                <a:schemeClr val="bg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700" dirty="0"/>
            </a:p>
          </p:txBody>
        </p:sp>
        <p:sp>
          <p:nvSpPr>
            <p:cNvPr id="41" name="Rectangle: Rounded Corners 40">
              <a:extLst>
                <a:ext uri="{FF2B5EF4-FFF2-40B4-BE49-F238E27FC236}">
                  <a16:creationId xmlns:a16="http://schemas.microsoft.com/office/drawing/2014/main" id="{7E57E742-5DCE-4C6B-9F7D-4A3CF181EBE3}"/>
                </a:ext>
              </a:extLst>
            </p:cNvPr>
            <p:cNvSpPr/>
            <p:nvPr/>
          </p:nvSpPr>
          <p:spPr>
            <a:xfrm>
              <a:off x="7685866" y="4082691"/>
              <a:ext cx="1008899" cy="571072"/>
            </a:xfrm>
            <a:prstGeom prst="roundRect">
              <a:avLst>
                <a:gd name="adj" fmla="val 50000"/>
              </a:avLst>
            </a:prstGeom>
            <a:noFill/>
            <a:ln w="6350">
              <a:solidFill>
                <a:schemeClr val="bg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700" dirty="0"/>
            </a:p>
          </p:txBody>
        </p:sp>
        <p:sp>
          <p:nvSpPr>
            <p:cNvPr id="42" name="Rectangle: Rounded Corners 41">
              <a:extLst>
                <a:ext uri="{FF2B5EF4-FFF2-40B4-BE49-F238E27FC236}">
                  <a16:creationId xmlns:a16="http://schemas.microsoft.com/office/drawing/2014/main" id="{6FF4847A-C36C-4879-A62A-23B8C8F8E982}"/>
                </a:ext>
              </a:extLst>
            </p:cNvPr>
            <p:cNvSpPr/>
            <p:nvPr/>
          </p:nvSpPr>
          <p:spPr>
            <a:xfrm>
              <a:off x="8756814" y="4082691"/>
              <a:ext cx="1008899" cy="571072"/>
            </a:xfrm>
            <a:prstGeom prst="roundRect">
              <a:avLst>
                <a:gd name="adj" fmla="val 50000"/>
              </a:avLst>
            </a:prstGeom>
            <a:noFill/>
            <a:ln w="6350">
              <a:solidFill>
                <a:schemeClr val="bg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700" dirty="0"/>
            </a:p>
          </p:txBody>
        </p:sp>
        <p:sp>
          <p:nvSpPr>
            <p:cNvPr id="43" name="Rectangle 79">
              <a:extLst>
                <a:ext uri="{FF2B5EF4-FFF2-40B4-BE49-F238E27FC236}">
                  <a16:creationId xmlns:a16="http://schemas.microsoft.com/office/drawing/2014/main" id="{A03A9A30-3C5A-43FA-B24A-623ED002C532}"/>
                </a:ext>
              </a:extLst>
            </p:cNvPr>
            <p:cNvSpPr/>
            <p:nvPr/>
          </p:nvSpPr>
          <p:spPr>
            <a:xfrm>
              <a:off x="9544401" y="2838824"/>
              <a:ext cx="1588490" cy="220900"/>
            </a:xfrm>
            <a:prstGeom prst="roundRect">
              <a:avLst>
                <a:gd name="adj" fmla="val 50000"/>
              </a:avLst>
            </a:prstGeom>
            <a:noFill/>
            <a:ln w="6350">
              <a:solidFill>
                <a:schemeClr val="bg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pt-BR" sz="900" b="1" dirty="0">
                  <a:solidFill>
                    <a:schemeClr val="accent1"/>
                  </a:solidFill>
                  <a:latin typeface="Arial" panose="020B0604020202020204" pitchFamily="34" charset="0"/>
                  <a:cs typeface="Arial" panose="020B0604020202020204" pitchFamily="34" charset="0"/>
                </a:rPr>
                <a:t>Gestor Profissional</a:t>
              </a:r>
              <a:endParaRPr lang="pt-BR" sz="900" dirty="0">
                <a:solidFill>
                  <a:schemeClr val="accent1"/>
                </a:solidFill>
                <a:latin typeface="Arial" panose="020B0604020202020204" pitchFamily="34" charset="0"/>
                <a:cs typeface="Arial" panose="020B0604020202020204" pitchFamily="34" charset="0"/>
              </a:endParaRPr>
            </a:p>
          </p:txBody>
        </p:sp>
        <p:pic>
          <p:nvPicPr>
            <p:cNvPr id="44" name="Picture 3" descr="C:\Users\laisalm\Downloads\delivery-truck.png">
              <a:extLst>
                <a:ext uri="{FF2B5EF4-FFF2-40B4-BE49-F238E27FC236}">
                  <a16:creationId xmlns:a16="http://schemas.microsoft.com/office/drawing/2014/main" id="{5534A78C-6931-4286-ABEF-0942514BAD53}"/>
                </a:ext>
              </a:extLst>
            </p:cNvPr>
            <p:cNvPicPr>
              <a:picLocks noChangeAspect="1" noChangeArrowheads="1"/>
            </p:cNvPicPr>
            <p:nvPr/>
          </p:nvPicPr>
          <p:blipFill>
            <a:blip r:embed="rId8" cstate="print">
              <a:duotone>
                <a:schemeClr val="accent1">
                  <a:shade val="45000"/>
                  <a:satMod val="135000"/>
                </a:schemeClr>
                <a:prstClr val="white"/>
              </a:duotone>
            </a:blip>
            <a:srcRect/>
            <a:stretch>
              <a:fillRect/>
            </a:stretch>
          </p:blipFill>
          <p:spPr bwMode="auto">
            <a:xfrm>
              <a:off x="7879889" y="4215536"/>
              <a:ext cx="288000" cy="288000"/>
            </a:xfrm>
            <a:prstGeom prst="rect">
              <a:avLst/>
            </a:prstGeom>
            <a:noFill/>
          </p:spPr>
        </p:pic>
        <p:pic>
          <p:nvPicPr>
            <p:cNvPr id="45" name="Picture 4" descr="C:\Users\laisalm\Downloads\sports-car.png">
              <a:extLst>
                <a:ext uri="{FF2B5EF4-FFF2-40B4-BE49-F238E27FC236}">
                  <a16:creationId xmlns:a16="http://schemas.microsoft.com/office/drawing/2014/main" id="{10D7DE40-29C8-4CA2-B0E2-BBB423A11F07}"/>
                </a:ext>
              </a:extLst>
            </p:cNvPr>
            <p:cNvPicPr>
              <a:picLocks noChangeAspect="1" noChangeArrowheads="1"/>
            </p:cNvPicPr>
            <p:nvPr/>
          </p:nvPicPr>
          <p:blipFill>
            <a:blip r:embed="rId9" cstate="print">
              <a:duotone>
                <a:schemeClr val="accent1">
                  <a:shade val="45000"/>
                  <a:satMod val="135000"/>
                </a:schemeClr>
                <a:prstClr val="white"/>
              </a:duotone>
            </a:blip>
            <a:srcRect/>
            <a:stretch>
              <a:fillRect/>
            </a:stretch>
          </p:blipFill>
          <p:spPr bwMode="auto">
            <a:xfrm>
              <a:off x="8240711" y="4215536"/>
              <a:ext cx="288000" cy="288000"/>
            </a:xfrm>
            <a:prstGeom prst="rect">
              <a:avLst/>
            </a:prstGeom>
            <a:noFill/>
          </p:spPr>
        </p:pic>
        <p:pic>
          <p:nvPicPr>
            <p:cNvPr id="46" name="Picture 6" descr="Resultado de imagem para agua e saneamento icon">
              <a:extLst>
                <a:ext uri="{FF2B5EF4-FFF2-40B4-BE49-F238E27FC236}">
                  <a16:creationId xmlns:a16="http://schemas.microsoft.com/office/drawing/2014/main" id="{8D94E7E7-5343-4763-8DC8-A53C477F0614}"/>
                </a:ext>
              </a:extLst>
            </p:cNvPr>
            <p:cNvPicPr>
              <a:picLocks noChangeAspect="1" noChangeArrowheads="1"/>
            </p:cNvPicPr>
            <p:nvPr/>
          </p:nvPicPr>
          <p:blipFill>
            <a:blip r:embed="rId10" cstate="print">
              <a:duotone>
                <a:schemeClr val="accent1">
                  <a:shade val="45000"/>
                  <a:satMod val="135000"/>
                </a:schemeClr>
                <a:prstClr val="white"/>
              </a:duotone>
            </a:blip>
            <a:srcRect/>
            <a:stretch>
              <a:fillRect/>
            </a:stretch>
          </p:blipFill>
          <p:spPr bwMode="auto">
            <a:xfrm>
              <a:off x="9099262" y="4228436"/>
              <a:ext cx="324000" cy="324000"/>
            </a:xfrm>
            <a:prstGeom prst="rect">
              <a:avLst/>
            </a:prstGeom>
            <a:noFill/>
          </p:spPr>
        </p:pic>
        <p:sp>
          <p:nvSpPr>
            <p:cNvPr id="47" name="Rectangle 79">
              <a:extLst>
                <a:ext uri="{FF2B5EF4-FFF2-40B4-BE49-F238E27FC236}">
                  <a16:creationId xmlns:a16="http://schemas.microsoft.com/office/drawing/2014/main" id="{02B49350-8EA5-4667-8BF5-19776F33BB20}"/>
                </a:ext>
              </a:extLst>
            </p:cNvPr>
            <p:cNvSpPr/>
            <p:nvPr/>
          </p:nvSpPr>
          <p:spPr>
            <a:xfrm>
              <a:off x="6560831" y="2879889"/>
              <a:ext cx="1475813" cy="420123"/>
            </a:xfrm>
            <a:prstGeom prst="roundRect">
              <a:avLst>
                <a:gd name="adj" fmla="val 50000"/>
              </a:avLst>
            </a:prstGeom>
            <a:noFill/>
            <a:ln w="6350">
              <a:solidFill>
                <a:schemeClr val="bg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pt-BR" sz="900" b="1" dirty="0">
                  <a:solidFill>
                    <a:schemeClr val="accent1"/>
                  </a:solidFill>
                  <a:latin typeface="Arial" panose="020B0604020202020204" pitchFamily="34" charset="0"/>
                  <a:cs typeface="Arial" panose="020B0604020202020204" pitchFamily="34" charset="0"/>
                </a:rPr>
                <a:t>Administrador</a:t>
              </a:r>
              <a:endParaRPr lang="pt-BR" sz="900" dirty="0">
                <a:solidFill>
                  <a:schemeClr val="accent1"/>
                </a:solidFill>
                <a:latin typeface="Arial" panose="020B0604020202020204" pitchFamily="34" charset="0"/>
                <a:cs typeface="Arial" panose="020B0604020202020204" pitchFamily="34" charset="0"/>
              </a:endParaRPr>
            </a:p>
          </p:txBody>
        </p:sp>
        <p:cxnSp>
          <p:nvCxnSpPr>
            <p:cNvPr id="48" name="Straight Arrow Connector 47">
              <a:extLst>
                <a:ext uri="{FF2B5EF4-FFF2-40B4-BE49-F238E27FC236}">
                  <a16:creationId xmlns:a16="http://schemas.microsoft.com/office/drawing/2014/main" id="{99EFB7D4-3561-4690-9780-68768A5117B7}"/>
                </a:ext>
              </a:extLst>
            </p:cNvPr>
            <p:cNvCxnSpPr>
              <a:cxnSpLocks/>
            </p:cNvCxnSpPr>
            <p:nvPr/>
          </p:nvCxnSpPr>
          <p:spPr>
            <a:xfrm flipH="1">
              <a:off x="9361289" y="3098744"/>
              <a:ext cx="281527" cy="0"/>
            </a:xfrm>
            <a:prstGeom prst="straightConnector1">
              <a:avLst/>
            </a:prstGeom>
            <a:ln>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261BA44-A80A-4E39-B6F5-2AF9D490C055}"/>
                </a:ext>
              </a:extLst>
            </p:cNvPr>
            <p:cNvCxnSpPr>
              <a:cxnSpLocks/>
              <a:stCxn id="47" idx="3"/>
            </p:cNvCxnSpPr>
            <p:nvPr/>
          </p:nvCxnSpPr>
          <p:spPr>
            <a:xfrm>
              <a:off x="8036644" y="3089950"/>
              <a:ext cx="289499" cy="0"/>
            </a:xfrm>
            <a:prstGeom prst="straightConnector1">
              <a:avLst/>
            </a:prstGeom>
            <a:ln>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AF6B554-D4D7-40C4-A188-81EB01682139}"/>
                </a:ext>
              </a:extLst>
            </p:cNvPr>
            <p:cNvSpPr/>
            <p:nvPr/>
          </p:nvSpPr>
          <p:spPr>
            <a:xfrm>
              <a:off x="7026510" y="5295956"/>
              <a:ext cx="3803494" cy="391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accent1"/>
                  </a:solidFill>
                  <a:latin typeface="+mj-lt"/>
                </a:rPr>
                <a:t>Setores geradores de caixa </a:t>
              </a:r>
              <a:endParaRPr lang="pt-BR" sz="1200" dirty="0">
                <a:solidFill>
                  <a:schemeClr val="accent1"/>
                </a:solidFill>
                <a:latin typeface="+mj-lt"/>
              </a:endParaRPr>
            </a:p>
          </p:txBody>
        </p:sp>
        <p:cxnSp>
          <p:nvCxnSpPr>
            <p:cNvPr id="53" name="Connector: Elbow 52">
              <a:extLst>
                <a:ext uri="{FF2B5EF4-FFF2-40B4-BE49-F238E27FC236}">
                  <a16:creationId xmlns:a16="http://schemas.microsoft.com/office/drawing/2014/main" id="{33A9DF86-281A-4D33-8668-FCFB8FD91625}"/>
                </a:ext>
              </a:extLst>
            </p:cNvPr>
            <p:cNvCxnSpPr>
              <a:cxnSpLocks/>
              <a:stCxn id="27" idx="2"/>
              <a:endCxn id="40" idx="0"/>
            </p:cNvCxnSpPr>
            <p:nvPr/>
          </p:nvCxnSpPr>
          <p:spPr>
            <a:xfrm rot="5400000">
              <a:off x="7609309" y="2839491"/>
              <a:ext cx="753259" cy="1733140"/>
            </a:xfrm>
            <a:prstGeom prst="bentConnector3">
              <a:avLst/>
            </a:prstGeom>
            <a:ln>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C6898B1-DCC2-4FBC-A426-36DCEC9AEE4E}"/>
                </a:ext>
              </a:extLst>
            </p:cNvPr>
            <p:cNvCxnSpPr>
              <a:cxnSpLocks/>
              <a:stCxn id="27" idx="2"/>
              <a:endCxn id="41" idx="0"/>
            </p:cNvCxnSpPr>
            <p:nvPr/>
          </p:nvCxnSpPr>
          <p:spPr>
            <a:xfrm rot="5400000">
              <a:off x="8144783" y="3374965"/>
              <a:ext cx="753259" cy="662192"/>
            </a:xfrm>
            <a:prstGeom prst="bentConnector3">
              <a:avLst>
                <a:gd name="adj1" fmla="val 50000"/>
              </a:avLst>
            </a:prstGeom>
            <a:ln>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6D92A863-FC41-4A1B-AD73-651D3E60E9DC}"/>
                </a:ext>
              </a:extLst>
            </p:cNvPr>
            <p:cNvCxnSpPr>
              <a:cxnSpLocks/>
              <a:stCxn id="27" idx="2"/>
              <a:endCxn id="42" idx="0"/>
            </p:cNvCxnSpPr>
            <p:nvPr/>
          </p:nvCxnSpPr>
          <p:spPr>
            <a:xfrm rot="16200000" flipH="1">
              <a:off x="8680257" y="3501683"/>
              <a:ext cx="753259" cy="408756"/>
            </a:xfrm>
            <a:prstGeom prst="bentConnector3">
              <a:avLst>
                <a:gd name="adj1" fmla="val 50000"/>
              </a:avLst>
            </a:prstGeom>
            <a:ln>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F9181343-5129-40AA-8611-F64A2CF1DE26}"/>
                </a:ext>
              </a:extLst>
            </p:cNvPr>
            <p:cNvCxnSpPr>
              <a:cxnSpLocks/>
              <a:stCxn id="27" idx="2"/>
              <a:endCxn id="28" idx="0"/>
            </p:cNvCxnSpPr>
            <p:nvPr/>
          </p:nvCxnSpPr>
          <p:spPr>
            <a:xfrm rot="16200000" flipH="1">
              <a:off x="9319791" y="2862149"/>
              <a:ext cx="753259" cy="1687825"/>
            </a:xfrm>
            <a:prstGeom prst="bentConnector3">
              <a:avLst>
                <a:gd name="adj1" fmla="val 50000"/>
              </a:avLst>
            </a:prstGeom>
            <a:ln>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Isosceles Triangle 65">
              <a:extLst>
                <a:ext uri="{FF2B5EF4-FFF2-40B4-BE49-F238E27FC236}">
                  <a16:creationId xmlns:a16="http://schemas.microsoft.com/office/drawing/2014/main" id="{491143A5-C282-4957-BD24-22F9838ABED8}"/>
                </a:ext>
              </a:extLst>
            </p:cNvPr>
            <p:cNvSpPr/>
            <p:nvPr/>
          </p:nvSpPr>
          <p:spPr>
            <a:xfrm flipV="1">
              <a:off x="6669435" y="5015316"/>
              <a:ext cx="4502405" cy="199867"/>
            </a:xfrm>
            <a:prstGeom prst="triangl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bg1"/>
                </a:solidFill>
                <a:latin typeface="+mj-lt"/>
              </a:endParaRPr>
            </a:p>
          </p:txBody>
        </p:sp>
        <p:sp>
          <p:nvSpPr>
            <p:cNvPr id="8" name="Rectangle 79">
              <a:extLst>
                <a:ext uri="{FF2B5EF4-FFF2-40B4-BE49-F238E27FC236}">
                  <a16:creationId xmlns:a16="http://schemas.microsoft.com/office/drawing/2014/main" id="{BD607ADC-4CE0-2999-9729-05CA383EE6FC}"/>
                </a:ext>
              </a:extLst>
            </p:cNvPr>
            <p:cNvSpPr/>
            <p:nvPr/>
          </p:nvSpPr>
          <p:spPr>
            <a:xfrm>
              <a:off x="9518026" y="3332285"/>
              <a:ext cx="1641242" cy="218190"/>
            </a:xfrm>
            <a:prstGeom prst="roundRect">
              <a:avLst>
                <a:gd name="adj" fmla="val 50000"/>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pt-BR" sz="900" dirty="0">
                <a:solidFill>
                  <a:schemeClr val="accent1"/>
                </a:solidFill>
                <a:latin typeface="Arial" panose="020B0604020202020204" pitchFamily="34" charset="0"/>
                <a:cs typeface="Arial" panose="020B0604020202020204" pitchFamily="34" charset="0"/>
              </a:endParaRPr>
            </a:p>
          </p:txBody>
        </p:sp>
        <p:sp>
          <p:nvSpPr>
            <p:cNvPr id="52" name="Rectangle 79">
              <a:extLst>
                <a:ext uri="{FF2B5EF4-FFF2-40B4-BE49-F238E27FC236}">
                  <a16:creationId xmlns:a16="http://schemas.microsoft.com/office/drawing/2014/main" id="{5B88184D-3389-4F2E-B55B-7078A39B582F}"/>
                </a:ext>
              </a:extLst>
            </p:cNvPr>
            <p:cNvSpPr/>
            <p:nvPr/>
          </p:nvSpPr>
          <p:spPr>
            <a:xfrm>
              <a:off x="9544401" y="3146556"/>
              <a:ext cx="1588490" cy="220900"/>
            </a:xfrm>
            <a:prstGeom prst="roundRect">
              <a:avLst>
                <a:gd name="adj" fmla="val 50000"/>
              </a:avLst>
            </a:prstGeom>
            <a:noFill/>
            <a:ln w="6350">
              <a:solidFill>
                <a:schemeClr val="bg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pt-BR" sz="900" b="1" dirty="0">
                  <a:solidFill>
                    <a:schemeClr val="accent1"/>
                  </a:solidFill>
                  <a:latin typeface="Arial" panose="020B0604020202020204" pitchFamily="34" charset="0"/>
                  <a:cs typeface="Arial" panose="020B0604020202020204" pitchFamily="34" charset="0"/>
                </a:rPr>
                <a:t>Consultor Especializado</a:t>
              </a:r>
              <a:endParaRPr lang="pt-BR" sz="900" dirty="0">
                <a:solidFill>
                  <a:schemeClr val="accent1"/>
                </a:solidFill>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id="{91CDC01B-D872-A233-ACD8-F2931A85ED89}"/>
              </a:ext>
            </a:extLst>
          </p:cNvPr>
          <p:cNvSpPr/>
          <p:nvPr/>
        </p:nvSpPr>
        <p:spPr>
          <a:xfrm>
            <a:off x="242760" y="1878964"/>
            <a:ext cx="648693" cy="754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ln>
                  <a:solidFill>
                    <a:schemeClr val="accent1"/>
                  </a:solidFill>
                </a:ln>
                <a:solidFill>
                  <a:schemeClr val="bg1"/>
                </a:solidFill>
                <a:latin typeface="+mj-lt"/>
              </a:rPr>
              <a:t>1</a:t>
            </a:r>
          </a:p>
        </p:txBody>
      </p:sp>
      <p:sp>
        <p:nvSpPr>
          <p:cNvPr id="4" name="Rectangle 3">
            <a:extLst>
              <a:ext uri="{FF2B5EF4-FFF2-40B4-BE49-F238E27FC236}">
                <a16:creationId xmlns:a16="http://schemas.microsoft.com/office/drawing/2014/main" id="{749D7B2D-AF79-D0FD-AFDB-790E7275CF1B}"/>
              </a:ext>
            </a:extLst>
          </p:cNvPr>
          <p:cNvSpPr/>
          <p:nvPr/>
        </p:nvSpPr>
        <p:spPr>
          <a:xfrm>
            <a:off x="242760" y="2588073"/>
            <a:ext cx="648693" cy="754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ln>
                  <a:solidFill>
                    <a:schemeClr val="accent1"/>
                  </a:solidFill>
                </a:ln>
                <a:solidFill>
                  <a:schemeClr val="bg1"/>
                </a:solidFill>
                <a:latin typeface="+mj-lt"/>
              </a:rPr>
              <a:t>2</a:t>
            </a:r>
          </a:p>
        </p:txBody>
      </p:sp>
      <p:sp>
        <p:nvSpPr>
          <p:cNvPr id="5" name="Rectangle 4">
            <a:extLst>
              <a:ext uri="{FF2B5EF4-FFF2-40B4-BE49-F238E27FC236}">
                <a16:creationId xmlns:a16="http://schemas.microsoft.com/office/drawing/2014/main" id="{EC3828EC-F203-1382-E906-94830FF3E5E2}"/>
              </a:ext>
            </a:extLst>
          </p:cNvPr>
          <p:cNvSpPr/>
          <p:nvPr/>
        </p:nvSpPr>
        <p:spPr>
          <a:xfrm>
            <a:off x="242760" y="3286384"/>
            <a:ext cx="648693" cy="754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ln>
                  <a:solidFill>
                    <a:schemeClr val="accent1"/>
                  </a:solidFill>
                </a:ln>
                <a:solidFill>
                  <a:schemeClr val="bg1"/>
                </a:solidFill>
                <a:latin typeface="+mj-lt"/>
              </a:rPr>
              <a:t>3</a:t>
            </a:r>
          </a:p>
        </p:txBody>
      </p:sp>
      <p:sp>
        <p:nvSpPr>
          <p:cNvPr id="6" name="Rectangle 5">
            <a:extLst>
              <a:ext uri="{FF2B5EF4-FFF2-40B4-BE49-F238E27FC236}">
                <a16:creationId xmlns:a16="http://schemas.microsoft.com/office/drawing/2014/main" id="{0E882231-E276-762C-1E1F-DCEB53CC18A2}"/>
              </a:ext>
            </a:extLst>
          </p:cNvPr>
          <p:cNvSpPr/>
          <p:nvPr/>
        </p:nvSpPr>
        <p:spPr>
          <a:xfrm>
            <a:off x="242760" y="3984694"/>
            <a:ext cx="648693" cy="754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ln>
                  <a:solidFill>
                    <a:schemeClr val="accent1"/>
                  </a:solidFill>
                </a:ln>
                <a:solidFill>
                  <a:schemeClr val="bg1"/>
                </a:solidFill>
                <a:latin typeface="+mj-lt"/>
              </a:rPr>
              <a:t>4</a:t>
            </a:r>
          </a:p>
        </p:txBody>
      </p:sp>
      <p:sp>
        <p:nvSpPr>
          <p:cNvPr id="7" name="Rectangle 6">
            <a:extLst>
              <a:ext uri="{FF2B5EF4-FFF2-40B4-BE49-F238E27FC236}">
                <a16:creationId xmlns:a16="http://schemas.microsoft.com/office/drawing/2014/main" id="{DB42CA84-2B44-97C8-1828-7479D6072219}"/>
              </a:ext>
            </a:extLst>
          </p:cNvPr>
          <p:cNvSpPr/>
          <p:nvPr/>
        </p:nvSpPr>
        <p:spPr>
          <a:xfrm>
            <a:off x="242760" y="4801352"/>
            <a:ext cx="648693" cy="754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ln>
                  <a:solidFill>
                    <a:schemeClr val="accent1"/>
                  </a:solidFill>
                </a:ln>
                <a:solidFill>
                  <a:schemeClr val="bg1"/>
                </a:solidFill>
                <a:latin typeface="+mj-lt"/>
              </a:rPr>
              <a:t>5</a:t>
            </a:r>
          </a:p>
        </p:txBody>
      </p:sp>
      <p:cxnSp>
        <p:nvCxnSpPr>
          <p:cNvPr id="9" name="Straight Connector 8">
            <a:extLst>
              <a:ext uri="{FF2B5EF4-FFF2-40B4-BE49-F238E27FC236}">
                <a16:creationId xmlns:a16="http://schemas.microsoft.com/office/drawing/2014/main" id="{25BA5748-44BF-8D37-392C-AD831C0D9C76}"/>
              </a:ext>
            </a:extLst>
          </p:cNvPr>
          <p:cNvCxnSpPr/>
          <p:nvPr/>
        </p:nvCxnSpPr>
        <p:spPr>
          <a:xfrm>
            <a:off x="6041088" y="1291386"/>
            <a:ext cx="0" cy="439642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5">
            <a:extLst>
              <a:ext uri="{FF2B5EF4-FFF2-40B4-BE49-F238E27FC236}">
                <a16:creationId xmlns:a16="http://schemas.microsoft.com/office/drawing/2014/main" id="{7C2A8BBE-A901-91BE-1722-DB42CED10193}"/>
              </a:ext>
            </a:extLst>
          </p:cNvPr>
          <p:cNvSpPr txBox="1">
            <a:spLocks/>
          </p:cNvSpPr>
          <p:nvPr/>
        </p:nvSpPr>
        <p:spPr>
          <a:xfrm>
            <a:off x="379413" y="5856616"/>
            <a:ext cx="8649724" cy="75978"/>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buClr>
                <a:schemeClr val="tx2"/>
              </a:buClr>
              <a:buFont typeface="+mj-lt"/>
              <a:buNone/>
              <a:defRPr sz="700" b="0" kern="1200">
                <a:solidFill>
                  <a:schemeClr val="tx2"/>
                </a:solidFill>
                <a:latin typeface="+mj-lt"/>
                <a:ea typeface="+mn-ea"/>
                <a:cs typeface="+mn-cs"/>
              </a:defRPr>
            </a:lvl1pPr>
            <a:lvl2pPr marL="0" indent="-108000" algn="l" defTabSz="914400" rtl="0" eaLnBrk="1" latinLnBrk="0" hangingPunct="1">
              <a:lnSpc>
                <a:spcPct val="100000"/>
              </a:lnSpc>
              <a:spcBef>
                <a:spcPts val="0"/>
              </a:spcBef>
              <a:spcAft>
                <a:spcPts val="800"/>
              </a:spcAft>
              <a:buClr>
                <a:schemeClr val="tx2"/>
              </a:buClr>
              <a:buFont typeface="Arial" panose="020B0604020202020204" pitchFamily="34" charset="0"/>
              <a:buChar char="-"/>
              <a:defRPr sz="900" kern="1200">
                <a:solidFill>
                  <a:schemeClr val="tx2"/>
                </a:solidFill>
                <a:latin typeface="Bradesco Sans" panose="00000500000000000000" pitchFamily="2" charset="0"/>
                <a:ea typeface="+mn-ea"/>
                <a:cs typeface="+mn-cs"/>
              </a:defRPr>
            </a:lvl2pPr>
            <a:lvl3pPr marL="361950" indent="-180975" algn="l" defTabSz="914400" rtl="0" eaLnBrk="1" latinLnBrk="0" hangingPunct="1">
              <a:lnSpc>
                <a:spcPct val="100000"/>
              </a:lnSpc>
              <a:spcBef>
                <a:spcPts val="0"/>
              </a:spcBef>
              <a:buClr>
                <a:schemeClr val="bg2"/>
              </a:buClr>
              <a:buFont typeface="Courier New" panose="02070309020205020404" pitchFamily="49" charset="0"/>
              <a:buChar char="o"/>
              <a:defRPr sz="1000" kern="1200">
                <a:solidFill>
                  <a:schemeClr val="tx2"/>
                </a:solidFill>
                <a:latin typeface="+mj-lt"/>
                <a:ea typeface="+mn-ea"/>
                <a:cs typeface="+mn-cs"/>
              </a:defRPr>
            </a:lvl3pPr>
            <a:lvl4pPr marL="533400" indent="-171450" algn="l" defTabSz="914400" rtl="0" eaLnBrk="1" latinLnBrk="0" hangingPunct="1">
              <a:lnSpc>
                <a:spcPct val="100000"/>
              </a:lnSpc>
              <a:spcBef>
                <a:spcPts val="0"/>
              </a:spcBef>
              <a:buClr>
                <a:schemeClr val="bg2"/>
              </a:buClr>
              <a:buFont typeface="Arial" panose="020B0604020202020204" pitchFamily="34" charset="0"/>
              <a:buChar char="-"/>
              <a:defRPr sz="1000" kern="1200">
                <a:solidFill>
                  <a:schemeClr val="tx2"/>
                </a:solidFill>
                <a:latin typeface="+mj-lt"/>
                <a:ea typeface="+mn-ea"/>
                <a:cs typeface="+mn-cs"/>
              </a:defRPr>
            </a:lvl4pPr>
            <a:lvl5pPr marL="696913" indent="-171450" algn="l" defTabSz="914400" rtl="0" eaLnBrk="1" latinLnBrk="0" hangingPunct="1">
              <a:lnSpc>
                <a:spcPct val="90000"/>
              </a:lnSpc>
              <a:spcBef>
                <a:spcPts val="500"/>
              </a:spcBef>
              <a:buClr>
                <a:schemeClr val="bg2"/>
              </a:buClr>
              <a:buFont typeface="Arial" panose="020B0604020202020204" pitchFamily="34" charset="0"/>
              <a:buChar char="•"/>
              <a:defRPr sz="10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solidFill>
                  <a:srgbClr val="404040"/>
                </a:solidFill>
              </a:rPr>
              <a:t>Nota: (1) Para mais informações, observar a seção “Informações adicionais” do Prospecto Definitivo, em especial o tópico “Tributação dos Cotistas”, constante das páginas </a:t>
            </a:r>
            <a:r>
              <a:rPr lang="pt-BR" dirty="0">
                <a:solidFill>
                  <a:srgbClr val="404040"/>
                </a:solidFill>
                <a:highlight>
                  <a:srgbClr val="FFFF00"/>
                </a:highlight>
              </a:rPr>
              <a:t>[=]</a:t>
            </a:r>
            <a:r>
              <a:rPr lang="pt-BR" dirty="0">
                <a:solidFill>
                  <a:srgbClr val="404040"/>
                </a:solidFill>
              </a:rPr>
              <a:t> a </a:t>
            </a:r>
            <a:r>
              <a:rPr lang="pt-BR" dirty="0">
                <a:solidFill>
                  <a:srgbClr val="404040"/>
                </a:solidFill>
                <a:highlight>
                  <a:srgbClr val="FFFF00"/>
                </a:highlight>
              </a:rPr>
              <a:t>[=]</a:t>
            </a:r>
            <a:r>
              <a:rPr lang="pt-BR" dirty="0">
                <a:solidFill>
                  <a:srgbClr val="404040"/>
                </a:solidFill>
              </a:rPr>
              <a:t> do Prospecto  </a:t>
            </a:r>
          </a:p>
        </p:txBody>
      </p:sp>
      <p:sp>
        <p:nvSpPr>
          <p:cNvPr id="12" name="Title 2">
            <a:extLst>
              <a:ext uri="{FF2B5EF4-FFF2-40B4-BE49-F238E27FC236}">
                <a16:creationId xmlns:a16="http://schemas.microsoft.com/office/drawing/2014/main" id="{97E88824-F773-73E1-8294-1B635365BF5E}"/>
              </a:ext>
            </a:extLst>
          </p:cNvPr>
          <p:cNvSpPr txBox="1">
            <a:spLocks/>
          </p:cNvSpPr>
          <p:nvPr/>
        </p:nvSpPr>
        <p:spPr>
          <a:xfrm>
            <a:off x="389994" y="350739"/>
            <a:ext cx="11422960" cy="397032"/>
          </a:xfrm>
          <a:prstGeom prst="rect">
            <a:avLst/>
          </a:prstGeom>
          <a:noFill/>
        </p:spPr>
        <p:txBody>
          <a:bodyPr wrap="square" lIns="0" rtlCol="0" anchor="b" anchorCtr="0">
            <a:spAutoFit/>
          </a:bodyPr>
          <a:lstStyle>
            <a:lvl1pPr algn="l" defTabSz="914400" rtl="0" eaLnBrk="1" latinLnBrk="0" hangingPunct="1">
              <a:lnSpc>
                <a:spcPct val="90000"/>
              </a:lnSpc>
              <a:spcBef>
                <a:spcPct val="0"/>
              </a:spcBef>
              <a:buNone/>
              <a:defRPr kumimoji="0" lang="pt-BR" sz="2200" b="1" i="0" u="none" strike="noStrike" kern="1200" cap="none" spc="0" normalizeH="0" baseline="0" dirty="0">
                <a:ln>
                  <a:noFill/>
                </a:ln>
                <a:solidFill>
                  <a:schemeClr val="accent1"/>
                </a:solidFill>
                <a:effectLst/>
                <a:uLnTx/>
                <a:uFillTx/>
                <a:latin typeface="+mj-lt"/>
                <a:ea typeface="+mn-ea"/>
                <a:cs typeface="Calibri Light" panose="020F0302020204030204" pitchFamily="34" charset="0"/>
              </a:defRPr>
            </a:lvl1pPr>
          </a:lstStyle>
          <a:p>
            <a:r>
              <a:rPr lang="pt-BR" dirty="0"/>
              <a:t>Fundo de Investimento em Participações de Infraestrutura (FIP-IE)</a:t>
            </a:r>
          </a:p>
        </p:txBody>
      </p:sp>
      <p:sp>
        <p:nvSpPr>
          <p:cNvPr id="13" name="Retângulo 5">
            <a:extLst>
              <a:ext uri="{FF2B5EF4-FFF2-40B4-BE49-F238E27FC236}">
                <a16:creationId xmlns:a16="http://schemas.microsoft.com/office/drawing/2014/main" id="{6247D6EF-CE42-58F6-C4C9-3CC19387537D}"/>
              </a:ext>
            </a:extLst>
          </p:cNvPr>
          <p:cNvSpPr/>
          <p:nvPr/>
        </p:nvSpPr>
        <p:spPr>
          <a:xfrm>
            <a:off x="1" y="5978531"/>
            <a:ext cx="12192000" cy="87946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372" rtl="0" eaLnBrk="1" fontAlgn="auto" latinLnBrk="0" hangingPunct="1">
              <a:lnSpc>
                <a:spcPct val="100000"/>
              </a:lnSpc>
              <a:spcBef>
                <a:spcPts val="0"/>
              </a:spcBef>
              <a:spcAft>
                <a:spcPts val="0"/>
              </a:spcAft>
              <a:buClrTx/>
              <a:buSzTx/>
              <a:buFontTx/>
              <a:buNone/>
              <a:tabLst/>
              <a:defRPr/>
            </a:pPr>
            <a:r>
              <a:rPr lang="pt-BR" sz="1400" b="1" dirty="0">
                <a:solidFill>
                  <a:schemeClr val="tx1"/>
                </a:solidFill>
                <a:ea typeface="Verdana" panose="020B0604030504040204" pitchFamily="34" charset="0"/>
                <a:cs typeface="Arial" panose="020B0604020202020204" pitchFamily="34" charset="0"/>
              </a:rPr>
              <a:t>LEIA O PROSPECTO, A LÂMINA E O REGULAMENTO DO FUNDO ANTES DE ACEITAR A OFERTA, EM ESPECIAL A SEÇÃO "FATORES DE RISCO” CONSTANTE DAS PÁGINAS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A  [</a:t>
            </a:r>
            <a:r>
              <a:rPr lang="pt-BR" sz="1400" b="1" dirty="0">
                <a:solidFill>
                  <a:schemeClr val="tx1"/>
                </a:solidFill>
                <a:highlight>
                  <a:srgbClr val="FFFF00"/>
                </a:highlight>
                <a:ea typeface="Verdana" panose="020B0604030504040204" pitchFamily="34" charset="0"/>
                <a:cs typeface="Arial" panose="020B0604020202020204" pitchFamily="34" charset="0"/>
              </a:rPr>
              <a:t>=</a:t>
            </a:r>
            <a:r>
              <a:rPr lang="pt-BR" sz="1400" b="1" dirty="0">
                <a:solidFill>
                  <a:schemeClr val="tx1"/>
                </a:solidFill>
                <a:ea typeface="Verdana" panose="020B0604030504040204" pitchFamily="34" charset="0"/>
                <a:cs typeface="Arial" panose="020B0604020202020204" pitchFamily="34" charset="0"/>
              </a:rPr>
              <a:t>] DO PROSPECTO</a:t>
            </a:r>
          </a:p>
          <a:p>
            <a:pPr algn="ctr"/>
            <a:endParaRPr lang="pt-BR" sz="700" dirty="0">
              <a:solidFill>
                <a:schemeClr val="accent1"/>
              </a:solidFill>
            </a:endParaRPr>
          </a:p>
        </p:txBody>
      </p:sp>
    </p:spTree>
    <p:extLst>
      <p:ext uri="{BB962C8B-B14F-4D97-AF65-F5344CB8AC3E}">
        <p14:creationId xmlns:p14="http://schemas.microsoft.com/office/powerpoint/2010/main" val="2846568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Slide Number Placeholder 5"/>
  <p:tag name="FORMATSSLIDEID" val="299"/>
  <p:tag name="FORMATSFILENAME" val="Standard Slides.pot"/>
  <p:tag name="POSITIONSHAPE" val="Slide Number Placeholder 5"/>
  <p:tag name="POSITIONSLIDEID" val="299"/>
  <p:tag name="SIZESHAPE" val="Slide Number Placeholder 5"/>
  <p:tag name="SIZESLIDEID" val="299"/>
</p:tagLst>
</file>

<file path=ppt/tags/tag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Slide Number Placeholder 5"/>
  <p:tag name="FORMATSSLIDEID" val="299"/>
  <p:tag name="FORMATSFILENAME" val="Standard Slides.pot"/>
  <p:tag name="POSITIONSHAPE" val="Slide Number Placeholder 5"/>
  <p:tag name="POSITIONSLIDEID" val="299"/>
  <p:tag name="SIZESHAPE" val="Slide Number Placeholder 5"/>
  <p:tag name="SIZESLIDEID" val="299"/>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Slide Number Placeholder 5"/>
  <p:tag name="FORMATSSLIDEID" val="299"/>
  <p:tag name="FORMATSFILENAME" val="Standard Slides.pot"/>
  <p:tag name="POSITIONSHAPE" val="Slide Number Placeholder 5"/>
  <p:tag name="POSITIONSLIDEID" val="299"/>
  <p:tag name="SIZESHAPE" val="Slide Number Placeholder 5"/>
  <p:tag name="SIZESLIDEID" val="299"/>
</p:tagLst>
</file>

<file path=ppt/theme/theme1.xml><?xml version="1.0" encoding="utf-8"?>
<a:theme xmlns:a="http://schemas.openxmlformats.org/drawingml/2006/main" name="Safra_color code 2021">
  <a:themeElements>
    <a:clrScheme name="Custom 211">
      <a:dk1>
        <a:sysClr val="windowText" lastClr="000000"/>
      </a:dk1>
      <a:lt1>
        <a:sysClr val="window" lastClr="FFFFFF"/>
      </a:lt1>
      <a:dk2>
        <a:srgbClr val="404040"/>
      </a:dk2>
      <a:lt2>
        <a:srgbClr val="9E9E9E"/>
      </a:lt2>
      <a:accent1>
        <a:srgbClr val="F22920"/>
      </a:accent1>
      <a:accent2>
        <a:srgbClr val="F29732"/>
      </a:accent2>
      <a:accent3>
        <a:srgbClr val="FF7048"/>
      </a:accent3>
      <a:accent4>
        <a:srgbClr val="00AA80"/>
      </a:accent4>
      <a:accent5>
        <a:srgbClr val="F0A714"/>
      </a:accent5>
      <a:accent6>
        <a:srgbClr val="377A72"/>
      </a:accent6>
      <a:hlink>
        <a:srgbClr val="7F7F7F"/>
      </a:hlink>
      <a:folHlink>
        <a:srgbClr val="6D0017"/>
      </a:folHlink>
    </a:clrScheme>
    <a:fontScheme name="Saf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000"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71450" indent="-171450" algn="l">
          <a:buClr>
            <a:schemeClr val="accent1"/>
          </a:buClr>
          <a:buFont typeface="Wingdings" panose="05000000000000000000" pitchFamily="2" charset="2"/>
          <a:buChar char="§"/>
          <a:defRPr sz="1000" dirty="0" smtClean="0"/>
        </a:defPPr>
      </a:lstStyle>
    </a:txDef>
  </a:objectDefaults>
  <a:extraClrSchemeLst/>
  <a:extLst>
    <a:ext uri="{05A4C25C-085E-4340-85A3-A5531E510DB2}">
      <thm15:themeFamily xmlns:thm15="http://schemas.microsoft.com/office/thememl/2012/main" name="Safra_color code 2021" id="{BC790959-8D0C-40CF-ADDC-977253355CF8}" vid="{61B7DE52-383A-4886-913D-2CA799C345E6}"/>
    </a:ext>
  </a:extLst>
</a:theme>
</file>

<file path=ppt/theme/theme2.xml><?xml version="1.0" encoding="utf-8"?>
<a:theme xmlns:a="http://schemas.openxmlformats.org/drawingml/2006/main" name="1_Safra_color code 2021">
  <a:themeElements>
    <a:clrScheme name="Custom 211">
      <a:dk1>
        <a:sysClr val="windowText" lastClr="000000"/>
      </a:dk1>
      <a:lt1>
        <a:sysClr val="window" lastClr="FFFFFF"/>
      </a:lt1>
      <a:dk2>
        <a:srgbClr val="404040"/>
      </a:dk2>
      <a:lt2>
        <a:srgbClr val="9E9E9E"/>
      </a:lt2>
      <a:accent1>
        <a:srgbClr val="F22920"/>
      </a:accent1>
      <a:accent2>
        <a:srgbClr val="F29732"/>
      </a:accent2>
      <a:accent3>
        <a:srgbClr val="FF7048"/>
      </a:accent3>
      <a:accent4>
        <a:srgbClr val="00AA80"/>
      </a:accent4>
      <a:accent5>
        <a:srgbClr val="F0A714"/>
      </a:accent5>
      <a:accent6>
        <a:srgbClr val="377A72"/>
      </a:accent6>
      <a:hlink>
        <a:srgbClr val="7F7F7F"/>
      </a:hlink>
      <a:folHlink>
        <a:srgbClr val="6D0017"/>
      </a:folHlink>
    </a:clrScheme>
    <a:fontScheme name="Saf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000"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171450" indent="-171450" algn="l">
          <a:buClr>
            <a:schemeClr val="accent1"/>
          </a:buClr>
          <a:buFont typeface="Wingdings" panose="05000000000000000000" pitchFamily="2" charset="2"/>
          <a:buChar char="§"/>
          <a:defRPr sz="1000" dirty="0" smtClean="0"/>
        </a:defPPr>
      </a:lstStyle>
    </a:txDef>
  </a:objectDefaults>
  <a:extraClrSchemeLst/>
  <a:extLst>
    <a:ext uri="{05A4C25C-085E-4340-85A3-A5531E510DB2}">
      <thm15:themeFamily xmlns:thm15="http://schemas.microsoft.com/office/thememl/2012/main" name="Safra_color code 2021" id="{BC790959-8D0C-40CF-ADDC-977253355CF8}" vid="{61B7DE52-383A-4886-913D-2CA799C345E6}"/>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fra color 3">
    <a:dk1>
      <a:sysClr val="windowText" lastClr="000000"/>
    </a:dk1>
    <a:lt1>
      <a:sysClr val="window" lastClr="FFFFFF"/>
    </a:lt1>
    <a:dk2>
      <a:srgbClr val="404040"/>
    </a:dk2>
    <a:lt2>
      <a:srgbClr val="9E9E9E"/>
    </a:lt2>
    <a:accent1>
      <a:srgbClr val="00003C"/>
    </a:accent1>
    <a:accent2>
      <a:srgbClr val="547BA6"/>
    </a:accent2>
    <a:accent3>
      <a:srgbClr val="96143C"/>
    </a:accent3>
    <a:accent4>
      <a:srgbClr val="C0964D"/>
    </a:accent4>
    <a:accent5>
      <a:srgbClr val="4D5C4D"/>
    </a:accent5>
    <a:accent6>
      <a:srgbClr val="3A5268"/>
    </a:accent6>
    <a:hlink>
      <a:srgbClr val="7F7F7F"/>
    </a:hlink>
    <a:folHlink>
      <a:srgbClr val="6D0017"/>
    </a:folHlink>
  </a:clrScheme>
  <a:fontScheme name="Saf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9937</TotalTime>
  <Words>17414</Words>
  <Application>Microsoft Office PowerPoint</Application>
  <PresentationFormat>Widescreen</PresentationFormat>
  <Paragraphs>1297</Paragraphs>
  <Slides>43</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43</vt:i4>
      </vt:variant>
    </vt:vector>
  </HeadingPairs>
  <TitlesOfParts>
    <vt:vector size="57" baseType="lpstr">
      <vt:lpstr>Arial</vt:lpstr>
      <vt:lpstr>Arial (Body)</vt:lpstr>
      <vt:lpstr>Arial (Body)</vt:lpstr>
      <vt:lpstr>Arial (Headings)</vt:lpstr>
      <vt:lpstr>Arial Narrow</vt:lpstr>
      <vt:lpstr>Bradesco Sans</vt:lpstr>
      <vt:lpstr>Calibri</vt:lpstr>
      <vt:lpstr>Courier New</vt:lpstr>
      <vt:lpstr>Exo 2 Thin</vt:lpstr>
      <vt:lpstr>Segoe UI</vt:lpstr>
      <vt:lpstr>Trebuchet MS</vt:lpstr>
      <vt:lpstr>Wingdings</vt:lpstr>
      <vt:lpstr>Safra_color code 2021</vt:lpstr>
      <vt:lpstr>1_Safra_color code 2021</vt:lpstr>
      <vt:lpstr>PowerPoint Presentation</vt:lpstr>
      <vt:lpstr>DISCLAIMER</vt:lpstr>
      <vt:lpstr>DISCLAIMER</vt:lpstr>
      <vt:lpstr>DISCLAIMER</vt:lpstr>
      <vt:lpstr>PowerPoint Presentation</vt:lpstr>
      <vt:lpstr>PowerPoint Presentation</vt:lpstr>
      <vt:lpstr>Cronograma Indicativo da Oferta</vt:lpstr>
      <vt:lpstr>PowerPoint Presentation</vt:lpstr>
      <vt:lpstr>Fundo de Investimento em Participações de Infraestrutura (FIP-IE)</vt:lpstr>
      <vt:lpstr>Comparativo de Instrumentos e Investimentos de Renda Fixa e Variável</vt:lpstr>
      <vt:lpstr>Considerações sobre FIP-IE vs. FII, na visão do Consultor Especializado</vt:lpstr>
      <vt:lpstr>PowerPoint Presentation</vt:lpstr>
      <vt:lpstr>Tese de Investimento</vt:lpstr>
      <vt:lpstr>Breve Descrição da Sol Copérnico</vt:lpstr>
      <vt:lpstr>PowerPoint Presentation</vt:lpstr>
      <vt:lpstr>Estrutura Acionária</vt:lpstr>
      <vt:lpstr>Portfólio de Usinas Solares</vt:lpstr>
      <vt:lpstr>Ativos-Alvo da Oferta 100% Operacionais e Geradores de Caixa </vt:lpstr>
      <vt:lpstr>PowerPoint Presentation</vt:lpstr>
      <vt:lpstr>Funcionamento dos Ativos Totais de Geração Distribuída Compartilhada</vt:lpstr>
      <vt:lpstr>Fluxograma do Setor de Geração Distribuída Compartilhada</vt:lpstr>
      <vt:lpstr>Retornos Esperados para os Cotistas do FIP-IE</vt:lpstr>
      <vt:lpstr>Resumo dos Principais Termos e Indicadores da Oferta</vt:lpstr>
      <vt:lpstr>Projeções Financeiras | Receita Líquida e EBITDA</vt:lpstr>
      <vt:lpstr>Projeções Financeiras | Distribuição aos Cotistas e Dividend Yield</vt:lpstr>
      <vt:lpstr>PowerPoint Presentation</vt:lpstr>
      <vt:lpstr>PowerPoint Presentation</vt:lpstr>
      <vt:lpstr>O Brasil é Comprometido com a Transição Energética Global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Contatos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Leonardo Zambelli</dc:creator>
  <cp:lastModifiedBy>Isabella Garcia</cp:lastModifiedBy>
  <cp:revision>663</cp:revision>
  <cp:lastPrinted>2024-05-27T14:48:46Z</cp:lastPrinted>
  <dcterms:created xsi:type="dcterms:W3CDTF">2021-05-14T19:26:57Z</dcterms:created>
  <dcterms:modified xsi:type="dcterms:W3CDTF">2024-06-24T01:04:08Z</dcterms:modified>
</cp:coreProperties>
</file>